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 id="2147483714" r:id="rId3"/>
  </p:sldMasterIdLst>
  <p:notesMasterIdLst>
    <p:notesMasterId r:id="rId25"/>
  </p:notesMasterIdLst>
  <p:sldIdLst>
    <p:sldId id="257" r:id="rId4"/>
    <p:sldId id="388" r:id="rId5"/>
    <p:sldId id="1035" r:id="rId6"/>
    <p:sldId id="690" r:id="rId7"/>
    <p:sldId id="538" r:id="rId8"/>
    <p:sldId id="267" r:id="rId9"/>
    <p:sldId id="668" r:id="rId10"/>
    <p:sldId id="636" r:id="rId11"/>
    <p:sldId id="489" r:id="rId12"/>
    <p:sldId id="504" r:id="rId13"/>
    <p:sldId id="645" r:id="rId14"/>
    <p:sldId id="555" r:id="rId15"/>
    <p:sldId id="639" r:id="rId16"/>
    <p:sldId id="638" r:id="rId17"/>
    <p:sldId id="628" r:id="rId18"/>
    <p:sldId id="623" r:id="rId19"/>
    <p:sldId id="633" r:id="rId20"/>
    <p:sldId id="260" r:id="rId21"/>
    <p:sldId id="643" r:id="rId22"/>
    <p:sldId id="608" r:id="rId23"/>
    <p:sldId id="68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42"/>
    <p:restoredTop sz="96301"/>
  </p:normalViewPr>
  <p:slideViewPr>
    <p:cSldViewPr snapToGrid="0" snapToObjects="1">
      <p:cViewPr varScale="1">
        <p:scale>
          <a:sx n="120" d="100"/>
          <a:sy n="120" d="100"/>
        </p:scale>
        <p:origin x="208" y="344"/>
      </p:cViewPr>
      <p:guideLst/>
    </p:cSldViewPr>
  </p:slideViewPr>
  <p:notesTextViewPr>
    <p:cViewPr>
      <p:scale>
        <a:sx n="1" d="1"/>
        <a:sy n="1" d="1"/>
      </p:scale>
      <p:origin x="0" y="0"/>
    </p:cViewPr>
  </p:notesTextViewPr>
  <p:sorterViewPr>
    <p:cViewPr>
      <p:scale>
        <a:sx n="139" d="100"/>
        <a:sy n="13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DC0F0-B1E4-F843-96B0-CA0E8D6D901E}" type="datetimeFigureOut">
              <a:rPr lang="en-US" smtClean="0"/>
              <a:t>8/10/26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9A6F5D-666A-AB4C-81C9-CBCCDAE942FD}" type="slidenum">
              <a:rPr lang="en-US" smtClean="0"/>
              <a:t>‹#›</a:t>
            </a:fld>
            <a:endParaRPr lang="en-US" dirty="0"/>
          </a:p>
        </p:txBody>
      </p:sp>
    </p:spTree>
    <p:extLst>
      <p:ext uri="{BB962C8B-B14F-4D97-AF65-F5344CB8AC3E}">
        <p14:creationId xmlns:p14="http://schemas.microsoft.com/office/powerpoint/2010/main" val="1848571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9A6F5D-666A-AB4C-81C9-CBCCDAE942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8049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Sharon, John Grant, myself, along with MSL colleagues recently published a JGR paper documenting late-stage debris flow deposits in Gale crater. While the primary data comes from Curiosity, the HiRISE </a:t>
            </a:r>
            <a:r>
              <a:rPr lang="en-US" sz="1200" b="0" i="0" kern="1200" dirty="0" err="1">
                <a:solidFill>
                  <a:schemeClr val="tx1"/>
                </a:solidFill>
                <a:effectLst/>
                <a:latin typeface="+mn-lt"/>
                <a:ea typeface="+mn-ea"/>
                <a:cs typeface="+mn-cs"/>
              </a:rPr>
              <a:t>colour</a:t>
            </a:r>
            <a:r>
              <a:rPr lang="en-US" sz="1200" b="0" i="0" kern="1200" dirty="0">
                <a:solidFill>
                  <a:schemeClr val="tx1"/>
                </a:solidFill>
                <a:effectLst/>
                <a:latin typeface="+mn-lt"/>
                <a:ea typeface="+mn-ea"/>
                <a:cs typeface="+mn-cs"/>
              </a:rPr>
              <a:t> basemap + DTM played an integral role in the study, not just for identifying rover targets and guiding the traverse, but for extending the geologic mapping that we were able to do with the rover (see Figs. 1, 4 and 17).</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Davis, J.M., S.A. Wilson, R.M.E. Williams, L.M. Thompson, G. Paar, J.A. Grant, A. Cowart, A.B. Bryk, S. Gupta, S.G. Banham, C.A. Mondro, E.S. Kite, M.C. Malin, D. Fey, O. </a:t>
            </a:r>
            <a:r>
              <a:rPr lang="en-US" sz="1200" b="0" i="0" kern="1200" dirty="0" err="1">
                <a:solidFill>
                  <a:schemeClr val="tx1"/>
                </a:solidFill>
                <a:effectLst/>
                <a:latin typeface="+mn-lt"/>
                <a:ea typeface="+mn-ea"/>
                <a:cs typeface="+mn-cs"/>
              </a:rPr>
              <a:t>Gasnault</a:t>
            </a:r>
            <a:r>
              <a:rPr lang="en-US" sz="1200" b="0" i="0" kern="1200" dirty="0">
                <a:solidFill>
                  <a:schemeClr val="tx1"/>
                </a:solidFill>
                <a:effectLst/>
                <a:latin typeface="+mn-lt"/>
                <a:ea typeface="+mn-ea"/>
                <a:cs typeface="+mn-cs"/>
              </a:rPr>
              <a:t>, S. Le </a:t>
            </a:r>
            <a:r>
              <a:rPr lang="en-US" sz="1200" b="0" i="0" kern="1200" dirty="0" err="1">
                <a:solidFill>
                  <a:schemeClr val="tx1"/>
                </a:solidFill>
                <a:effectLst/>
                <a:latin typeface="+mn-lt"/>
                <a:ea typeface="+mn-ea"/>
                <a:cs typeface="+mn-cs"/>
              </a:rPr>
              <a:t>Mouélic</a:t>
            </a:r>
            <a:r>
              <a:rPr lang="en-US" sz="1200" b="0" i="0" kern="1200" dirty="0">
                <a:solidFill>
                  <a:schemeClr val="tx1"/>
                </a:solidFill>
                <a:effectLst/>
                <a:latin typeface="+mn-lt"/>
                <a:ea typeface="+mn-ea"/>
                <a:cs typeface="+mn-cs"/>
              </a:rPr>
              <a:t>, and A.R. Vasavada, </a:t>
            </a:r>
            <a:r>
              <a:rPr lang="en-US" sz="1200" b="1" i="0" kern="1200" dirty="0">
                <a:solidFill>
                  <a:schemeClr val="tx1"/>
                </a:solidFill>
                <a:effectLst/>
                <a:latin typeface="+mn-lt"/>
                <a:ea typeface="+mn-ea"/>
                <a:cs typeface="+mn-cs"/>
              </a:rPr>
              <a:t>Late-Stage Debris Flows Eroded Aeolis Mons in Gediz Vallis, Gale Crater, Mars</a:t>
            </a:r>
            <a:r>
              <a:rPr lang="en-US" sz="1200" b="0" i="0" kern="1200" dirty="0">
                <a:solidFill>
                  <a:schemeClr val="tx1"/>
                </a:solidFill>
                <a:effectLst/>
                <a:latin typeface="+mn-lt"/>
                <a:ea typeface="+mn-ea"/>
                <a:cs typeface="+mn-cs"/>
              </a:rPr>
              <a:t>, 131(6), </a:t>
            </a:r>
            <a:r>
              <a:rPr lang="en-US" sz="1200" b="0" i="0" kern="1200" dirty="0" err="1">
                <a:solidFill>
                  <a:schemeClr val="tx1"/>
                </a:solidFill>
                <a:effectLst/>
                <a:latin typeface="+mn-lt"/>
                <a:ea typeface="+mn-ea"/>
                <a:cs typeface="+mn-cs"/>
              </a:rPr>
              <a:t>doi</a:t>
            </a:r>
            <a:r>
              <a:rPr lang="en-US" sz="1200" b="0" i="0" kern="1200" dirty="0">
                <a:solidFill>
                  <a:schemeClr val="tx1"/>
                </a:solidFill>
                <a:effectLst/>
                <a:latin typeface="+mn-lt"/>
                <a:ea typeface="+mn-ea"/>
                <a:cs typeface="+mn-cs"/>
              </a:rPr>
              <a:t>: 10.1029/2025JE009538. 2026.</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How the ancient climate of Mars transitioned to its current cold, </a:t>
            </a:r>
            <a:r>
              <a:rPr lang="en-US" sz="1200" b="0" i="0" kern="1200" dirty="0" err="1">
                <a:solidFill>
                  <a:schemeClr val="tx1"/>
                </a:solidFill>
                <a:effectLst/>
                <a:latin typeface="+mn-lt"/>
                <a:ea typeface="+mn-ea"/>
                <a:cs typeface="+mn-cs"/>
              </a:rPr>
              <a:t>hyperarid</a:t>
            </a:r>
            <a:r>
              <a:rPr lang="en-US" sz="1200" b="0" i="0" kern="1200" dirty="0">
                <a:solidFill>
                  <a:schemeClr val="tx1"/>
                </a:solidFill>
                <a:effectLst/>
                <a:latin typeface="+mn-lt"/>
                <a:ea typeface="+mn-ea"/>
                <a:cs typeface="+mn-cs"/>
              </a:rPr>
              <a:t> state is recorded by the sedimentary rocks preserved on its surface. Gale crater, the Curiosity rover landing site, is one such location, where the central mountain, Aeolis Mons, preserves an extensive sedimentary record. Curiosity has demonstrated that the Aeolis Mons succession comprises older, fluvio-lacustrine facies overlain by younger, aeolian facies, inferred to reflect a broad aridification trend. From orbit, multiple canyons and sediment fans are observed originating from Gale's crater rim and Aeolis Mons itself, suggesting regional, intermittent returns to wet conditions, late in the crater's history. Curiosity recently investigated Gediz Vallis, a canyon incised into Aeolis Mons, which contains a central ridge hypothesized to be a degraded alluvial fan. We use Curiosity’s remote sensing suite to test this orbital hypothesis, by investigating and characterizing these canyon-filling, sedimentary deposits in an upslope region of Gediz Vallis, Arc Pass. Here, the rover conducted an extensive campaign and was able to resolve fine-scale sedimentary facies and textures. We find these deposits consist of transported breccias and conglomerates, and record multiple sediment transport processes, including debris flows and landslides, separated by episodes of aeolian erosion and in-situ alteration. The debris flow deposits, preserved as levees and channels, require the continued, but likely intermittent, surface water availability, during the exhumation phase of Aeolis Mons, late in the history of both Gale crater and Mars. The processes recorded here are likely to be representative of regional, paleoclimatic conditions across Gale crater.</a:t>
            </a:r>
          </a:p>
          <a:p>
            <a:br>
              <a:rPr lang="en-US" dirty="0"/>
            </a:br>
            <a:endParaRPr lang="en-US" dirty="0"/>
          </a:p>
        </p:txBody>
      </p:sp>
      <p:sp>
        <p:nvSpPr>
          <p:cNvPr id="4" name="Slide Number Placeholder 3"/>
          <p:cNvSpPr>
            <a:spLocks noGrp="1"/>
          </p:cNvSpPr>
          <p:nvPr>
            <p:ph type="sldNum" sz="quarter" idx="5"/>
          </p:nvPr>
        </p:nvSpPr>
        <p:spPr/>
        <p:txBody>
          <a:bodyPr/>
          <a:lstStyle/>
          <a:p>
            <a:fld id="{2A27A469-A687-473B-B623-D9F1AA3B4B7F}" type="slidenum">
              <a:rPr lang="en-US" smtClean="0"/>
              <a:t>15</a:t>
            </a:fld>
            <a:endParaRPr lang="en-US"/>
          </a:p>
        </p:txBody>
      </p:sp>
    </p:spTree>
    <p:extLst>
      <p:ext uri="{BB962C8B-B14F-4D97-AF65-F5344CB8AC3E}">
        <p14:creationId xmlns:p14="http://schemas.microsoft.com/office/powerpoint/2010/main" val="53773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9A6F5D-666A-AB4C-81C9-CBCCDAE942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8049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13D96-5388-6F45-BD26-39CDC37084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6EF05C-A66C-6B48-8EF9-18D32F8AFA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E30745-F286-6747-B049-C68318D24CB6}"/>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5" name="Footer Placeholder 4">
            <a:extLst>
              <a:ext uri="{FF2B5EF4-FFF2-40B4-BE49-F238E27FC236}">
                <a16:creationId xmlns:a16="http://schemas.microsoft.com/office/drawing/2014/main" id="{EDD7864A-0197-0148-9082-F7C592088DE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F90CD65-C5BF-6D4F-AAFA-D27A18899187}"/>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910255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DE5B3-1F4D-1949-B93C-140526CA93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D799D7-8C18-944F-B51A-7980ADB8FD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D360B-A382-9C4F-BB40-ABA9EEE90E87}"/>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5" name="Footer Placeholder 4">
            <a:extLst>
              <a:ext uri="{FF2B5EF4-FFF2-40B4-BE49-F238E27FC236}">
                <a16:creationId xmlns:a16="http://schemas.microsoft.com/office/drawing/2014/main" id="{C77FAEE8-7313-6C42-8F7B-DB08162A860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F36E977-0DD4-C347-961D-64ED81E70F60}"/>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657115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871F05-4BAD-DB44-AA07-B9049EE15EA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EA2E25-E84A-4C42-9E6E-52182F4BDA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37991-7C39-4345-B93D-2D81AE0B90FB}"/>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5" name="Footer Placeholder 4">
            <a:extLst>
              <a:ext uri="{FF2B5EF4-FFF2-40B4-BE49-F238E27FC236}">
                <a16:creationId xmlns:a16="http://schemas.microsoft.com/office/drawing/2014/main" id="{DD0E7BF0-2754-244C-A0DD-E165E72BAA6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B5F9A83-B943-1344-A72D-BEEE9E442BAB}"/>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1693898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6432342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563457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Deux">
    <p:spTree>
      <p:nvGrpSpPr>
        <p:cNvPr id="1" name=""/>
        <p:cNvGrpSpPr/>
        <p:nvPr/>
      </p:nvGrpSpPr>
      <p:grpSpPr>
        <a:xfrm>
          <a:off x="0" y="0"/>
          <a:ext cx="0" cy="0"/>
          <a:chOff x="0" y="0"/>
          <a:chExt cx="0" cy="0"/>
        </a:xfrm>
      </p:grpSpPr>
      <p:sp>
        <p:nvSpPr>
          <p:cNvPr id="164" name="Rectangle"/>
          <p:cNvSpPr/>
          <p:nvPr/>
        </p:nvSpPr>
        <p:spPr>
          <a:xfrm>
            <a:off x="634845" y="-270891"/>
            <a:ext cx="173177" cy="270891"/>
          </a:xfrm>
          <a:prstGeom prst="rect">
            <a:avLst/>
          </a:prstGeom>
          <a:solidFill>
            <a:srgbClr val="000000">
              <a:alpha val="1000"/>
            </a:srgbClr>
          </a:solidFill>
          <a:ln w="12700">
            <a:miter lim="400000"/>
          </a:ln>
        </p:spPr>
        <p:txBody>
          <a:bodyPr lIns="25393" tIns="25393" rIns="25393" bIns="25393" anchor="ctr"/>
          <a:lstStyle/>
          <a:p>
            <a:pPr algn="ctr" defTabSz="580409">
              <a:spcBef>
                <a:spcPts val="0"/>
              </a:spcBef>
              <a:defRPr sz="3200">
                <a:solidFill>
                  <a:srgbClr val="FFFFFF"/>
                </a:solidFill>
                <a:latin typeface="Avenir Light"/>
                <a:ea typeface="Avenir Light"/>
                <a:cs typeface="Avenir Light"/>
                <a:sym typeface="Avenir Light"/>
              </a:defRPr>
            </a:pPr>
            <a:endParaRPr sz="2250" dirty="0"/>
          </a:p>
        </p:txBody>
      </p:sp>
      <p:sp>
        <p:nvSpPr>
          <p:cNvPr id="165" name="Rectangle"/>
          <p:cNvSpPr/>
          <p:nvPr/>
        </p:nvSpPr>
        <p:spPr>
          <a:xfrm>
            <a:off x="10114288" y="-270891"/>
            <a:ext cx="173177" cy="270891"/>
          </a:xfrm>
          <a:prstGeom prst="rect">
            <a:avLst/>
          </a:prstGeom>
          <a:solidFill>
            <a:srgbClr val="000000">
              <a:alpha val="1000"/>
            </a:srgbClr>
          </a:solidFill>
          <a:ln w="12700">
            <a:miter lim="400000"/>
          </a:ln>
        </p:spPr>
        <p:txBody>
          <a:bodyPr lIns="25393" tIns="25393" rIns="25393" bIns="25393" anchor="ctr"/>
          <a:lstStyle/>
          <a:p>
            <a:pPr algn="ctr" defTabSz="580409">
              <a:spcBef>
                <a:spcPts val="0"/>
              </a:spcBef>
              <a:defRPr sz="3200">
                <a:solidFill>
                  <a:srgbClr val="FFFFFF"/>
                </a:solidFill>
                <a:latin typeface="Avenir Light"/>
                <a:ea typeface="Avenir Light"/>
                <a:cs typeface="Avenir Light"/>
                <a:sym typeface="Avenir Light"/>
              </a:defRPr>
            </a:pPr>
            <a:endParaRPr sz="2250" dirty="0"/>
          </a:p>
        </p:txBody>
      </p:sp>
      <p:sp>
        <p:nvSpPr>
          <p:cNvPr id="166" name="Rectangle"/>
          <p:cNvSpPr/>
          <p:nvPr/>
        </p:nvSpPr>
        <p:spPr>
          <a:xfrm>
            <a:off x="-173177" y="638014"/>
            <a:ext cx="173177" cy="63485"/>
          </a:xfrm>
          <a:prstGeom prst="rect">
            <a:avLst/>
          </a:prstGeom>
          <a:solidFill>
            <a:srgbClr val="000000">
              <a:alpha val="1000"/>
            </a:srgbClr>
          </a:solidFill>
          <a:ln w="12700">
            <a:miter lim="400000"/>
          </a:ln>
        </p:spPr>
        <p:txBody>
          <a:bodyPr lIns="25393" tIns="25393" rIns="25393" bIns="25393" anchor="ctr"/>
          <a:lstStyle/>
          <a:p>
            <a:pPr algn="ctr" defTabSz="580409">
              <a:spcBef>
                <a:spcPts val="0"/>
              </a:spcBef>
              <a:defRPr sz="3200">
                <a:solidFill>
                  <a:srgbClr val="FFFFFF"/>
                </a:solidFill>
                <a:latin typeface="Avenir Light"/>
                <a:ea typeface="Avenir Light"/>
                <a:cs typeface="Avenir Light"/>
                <a:sym typeface="Avenir Light"/>
              </a:defRPr>
            </a:pPr>
            <a:endParaRPr sz="2250" dirty="0"/>
          </a:p>
        </p:txBody>
      </p:sp>
      <p:sp>
        <p:nvSpPr>
          <p:cNvPr id="167" name="Slide Number"/>
          <p:cNvSpPr txBox="1">
            <a:spLocks noGrp="1"/>
          </p:cNvSpPr>
          <p:nvPr>
            <p:ph type="sldNum" sz="quarter" idx="2"/>
          </p:nvPr>
        </p:nvSpPr>
        <p:spPr>
          <a:xfrm>
            <a:off x="10595047" y="235581"/>
            <a:ext cx="962108" cy="465918"/>
          </a:xfrm>
          <a:prstGeom prst="rect">
            <a:avLst/>
          </a:prstGeom>
        </p:spPr>
        <p:txBody>
          <a:bodyPr wrap="square" lIns="27093" tIns="27093" rIns="27093" bIns="27093" anchor="b"/>
          <a:lstStyle>
            <a:lvl1pPr algn="l" defTabSz="580409">
              <a:lnSpc>
                <a:spcPct val="100000"/>
              </a:lnSpc>
              <a:defRPr sz="2672">
                <a:solidFill>
                  <a:srgbClr val="FFFFFF"/>
                </a:solidFill>
                <a:latin typeface="Avenir Light"/>
                <a:ea typeface="Avenir Light"/>
                <a:cs typeface="Avenir Light"/>
                <a:sym typeface="Avenir Light"/>
              </a:defRPr>
            </a:lvl1pPr>
          </a:lstStyle>
          <a:p>
            <a:fld id="{86CB4B4D-7CA3-9044-876B-883B54F8677D}" type="slidenum">
              <a:rPr/>
              <a:t>‹#›</a:t>
            </a:fld>
            <a:endParaRPr dirty="0"/>
          </a:p>
        </p:txBody>
      </p:sp>
    </p:spTree>
    <p:extLst>
      <p:ext uri="{BB962C8B-B14F-4D97-AF65-F5344CB8AC3E}">
        <p14:creationId xmlns:p14="http://schemas.microsoft.com/office/powerpoint/2010/main" val="1179695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13D96-5388-6F45-BD26-39CDC37084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6EF05C-A66C-6B48-8EF9-18D32F8AFA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E30745-F286-6747-B049-C68318D24CB6}"/>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5" name="Footer Placeholder 4">
            <a:extLst>
              <a:ext uri="{FF2B5EF4-FFF2-40B4-BE49-F238E27FC236}">
                <a16:creationId xmlns:a16="http://schemas.microsoft.com/office/drawing/2014/main" id="{EDD7864A-0197-0148-9082-F7C592088DE3}"/>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6" name="Slide Number Placeholder 5">
            <a:extLst>
              <a:ext uri="{FF2B5EF4-FFF2-40B4-BE49-F238E27FC236}">
                <a16:creationId xmlns:a16="http://schemas.microsoft.com/office/drawing/2014/main" id="{2F90CD65-C5BF-6D4F-AAFA-D27A18899187}"/>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1063236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6C985-3BAD-6F41-BD98-36F6A073CE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94F419-E04F-6D45-B080-C89C191C17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3A5507-EDB4-CF4E-9CAD-881E6C656863}"/>
              </a:ext>
            </a:extLst>
          </p:cNvPr>
          <p:cNvSpPr>
            <a:spLocks noGrp="1"/>
          </p:cNvSpPr>
          <p:nvPr>
            <p:ph type="dt" sz="half" idx="10"/>
          </p:nvPr>
        </p:nvSpPr>
        <p:spPr>
          <a:xfrm>
            <a:off x="0" y="6492874"/>
            <a:ext cx="2743200" cy="365125"/>
          </a:xfrm>
          <a:prstGeom prst="rect">
            <a:avLst/>
          </a:prstGeom>
        </p:spPr>
        <p:txBody>
          <a:bodyPr/>
          <a:lstStyle>
            <a:lvl1pPr>
              <a:defRPr sz="1000">
                <a:solidFill>
                  <a:schemeClr val="bg1">
                    <a:lumMod val="75000"/>
                  </a:schemeClr>
                </a:solidFill>
              </a:defRPr>
            </a:lvl1pPr>
          </a:lstStyle>
          <a:p>
            <a:r>
              <a:rPr lang="en-US"/>
              <a:t>2026-04-30</a:t>
            </a:r>
            <a:endParaRPr lang="en-US" dirty="0"/>
          </a:p>
        </p:txBody>
      </p:sp>
      <p:sp>
        <p:nvSpPr>
          <p:cNvPr id="5" name="Footer Placeholder 4">
            <a:extLst>
              <a:ext uri="{FF2B5EF4-FFF2-40B4-BE49-F238E27FC236}">
                <a16:creationId xmlns:a16="http://schemas.microsoft.com/office/drawing/2014/main" id="{7F01CCDF-E49C-014F-94D4-DC5EFCFA371D}"/>
              </a:ext>
            </a:extLst>
          </p:cNvPr>
          <p:cNvSpPr>
            <a:spLocks noGrp="1"/>
          </p:cNvSpPr>
          <p:nvPr>
            <p:ph type="ftr" sz="quarter" idx="11"/>
          </p:nvPr>
        </p:nvSpPr>
        <p:spPr>
          <a:xfrm>
            <a:off x="3200400" y="6492874"/>
            <a:ext cx="4114800" cy="365125"/>
          </a:xfrm>
          <a:prstGeom prst="rect">
            <a:avLst/>
          </a:prstGeom>
        </p:spPr>
        <p:txBody>
          <a:bodyPr/>
          <a:lstStyle>
            <a:lvl1pPr>
              <a:defRPr sz="1000">
                <a:solidFill>
                  <a:schemeClr val="bg1">
                    <a:lumMod val="75000"/>
                  </a:schemeClr>
                </a:solidFill>
              </a:defRPr>
            </a:lvl1pPr>
          </a:lstStyle>
          <a:p>
            <a:r>
              <a:rPr lang="en-US"/>
              <a:t>HiRISE QMR</a:t>
            </a:r>
            <a:endParaRPr lang="en-US" dirty="0"/>
          </a:p>
        </p:txBody>
      </p:sp>
      <p:sp>
        <p:nvSpPr>
          <p:cNvPr id="6" name="Slide Number Placeholder 5">
            <a:extLst>
              <a:ext uri="{FF2B5EF4-FFF2-40B4-BE49-F238E27FC236}">
                <a16:creationId xmlns:a16="http://schemas.microsoft.com/office/drawing/2014/main" id="{3DA1ECD7-53A7-7A4B-A12F-A5720812047D}"/>
              </a:ext>
            </a:extLst>
          </p:cNvPr>
          <p:cNvSpPr>
            <a:spLocks noGrp="1"/>
          </p:cNvSpPr>
          <p:nvPr>
            <p:ph type="sldNum" sz="quarter" idx="12"/>
          </p:nvPr>
        </p:nvSpPr>
        <p:spPr>
          <a:xfrm>
            <a:off x="11761304" y="6492873"/>
            <a:ext cx="430696" cy="365125"/>
          </a:xfrm>
          <a:prstGeom prst="rect">
            <a:avLst/>
          </a:prstGeom>
        </p:spPr>
        <p:txBody>
          <a:bodyPr/>
          <a:lstStyle>
            <a:lvl1pPr>
              <a:defRPr sz="1000">
                <a:solidFill>
                  <a:schemeClr val="bg1">
                    <a:lumMod val="75000"/>
                  </a:schemeClr>
                </a:solidFill>
              </a:defRPr>
            </a:lvl1pPr>
          </a:lstStyle>
          <a:p>
            <a:fld id="{E5846DCB-200E-264A-9469-E13C96701811}" type="slidenum">
              <a:rPr lang="en-US" smtClean="0"/>
              <a:pPr/>
              <a:t>‹#›</a:t>
            </a:fld>
            <a:endParaRPr lang="en-US" dirty="0"/>
          </a:p>
        </p:txBody>
      </p:sp>
    </p:spTree>
    <p:extLst>
      <p:ext uri="{BB962C8B-B14F-4D97-AF65-F5344CB8AC3E}">
        <p14:creationId xmlns:p14="http://schemas.microsoft.com/office/powerpoint/2010/main" val="30832808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D170A-7137-C24F-8B59-F656668815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9CC040-2DF5-5642-9529-EAD4FB3368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AB6136-8671-B44A-B1E8-A8F14ABCEC4B}"/>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5" name="Footer Placeholder 4">
            <a:extLst>
              <a:ext uri="{FF2B5EF4-FFF2-40B4-BE49-F238E27FC236}">
                <a16:creationId xmlns:a16="http://schemas.microsoft.com/office/drawing/2014/main" id="{B66275B7-0E56-1A4F-A8C9-D2DB6FA92E24}"/>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6" name="Slide Number Placeholder 5">
            <a:extLst>
              <a:ext uri="{FF2B5EF4-FFF2-40B4-BE49-F238E27FC236}">
                <a16:creationId xmlns:a16="http://schemas.microsoft.com/office/drawing/2014/main" id="{5358E60D-C99A-E040-B299-330508EA1537}"/>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4048479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83F13-0D35-CF4D-95E1-8926EE2550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86ED0B-3543-B84C-9E44-355D15FB73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BE137B-E2E0-3143-80FA-C5F3E84D5F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91F8E3-3019-BF43-AB7C-A3B643D08DC4}"/>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6" name="Footer Placeholder 5">
            <a:extLst>
              <a:ext uri="{FF2B5EF4-FFF2-40B4-BE49-F238E27FC236}">
                <a16:creationId xmlns:a16="http://schemas.microsoft.com/office/drawing/2014/main" id="{9C493045-B2DE-3541-8DAF-4518BCD5857A}"/>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7" name="Slide Number Placeholder 6">
            <a:extLst>
              <a:ext uri="{FF2B5EF4-FFF2-40B4-BE49-F238E27FC236}">
                <a16:creationId xmlns:a16="http://schemas.microsoft.com/office/drawing/2014/main" id="{B298DEFB-C163-9C42-94BF-F1FD6E6729C2}"/>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3324090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9052-8CBA-7948-B21F-425848A48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17F0E7-C98D-1C46-8686-D6894BEAB1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C3E34F-9A26-964B-B18E-7C99F7458A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B6A8BF-9992-3D43-BFE6-0155B3D781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9F86B5-99B4-B345-AF4D-C23D115A2D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0DF6D9-0B58-E140-9C0F-D7D606F1E52B}"/>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8" name="Footer Placeholder 7">
            <a:extLst>
              <a:ext uri="{FF2B5EF4-FFF2-40B4-BE49-F238E27FC236}">
                <a16:creationId xmlns:a16="http://schemas.microsoft.com/office/drawing/2014/main" id="{162263E1-4AA1-8747-8FB5-BBBDEC11163C}"/>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9" name="Slide Number Placeholder 8">
            <a:extLst>
              <a:ext uri="{FF2B5EF4-FFF2-40B4-BE49-F238E27FC236}">
                <a16:creationId xmlns:a16="http://schemas.microsoft.com/office/drawing/2014/main" id="{F61CA359-D376-D14E-B6B4-98BAD8F6FEBC}"/>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734394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6C985-3BAD-6F41-BD98-36F6A073CE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94F419-E04F-6D45-B080-C89C191C17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3A5507-EDB4-CF4E-9CAD-881E6C656863}"/>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5" name="Footer Placeholder 4">
            <a:extLst>
              <a:ext uri="{FF2B5EF4-FFF2-40B4-BE49-F238E27FC236}">
                <a16:creationId xmlns:a16="http://schemas.microsoft.com/office/drawing/2014/main" id="{7F01CCDF-E49C-014F-94D4-DC5EFCFA371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DA1ECD7-53A7-7A4B-A12F-A5720812047D}"/>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3798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FAFCF-0345-4A44-88A0-06A6F26E38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3BE151-1C9F-7E43-9488-9E234C17B6D1}"/>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4" name="Footer Placeholder 3">
            <a:extLst>
              <a:ext uri="{FF2B5EF4-FFF2-40B4-BE49-F238E27FC236}">
                <a16:creationId xmlns:a16="http://schemas.microsoft.com/office/drawing/2014/main" id="{C92994E7-4BCD-9F44-B313-16D3EA0D5D1A}"/>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5" name="Slide Number Placeholder 4">
            <a:extLst>
              <a:ext uri="{FF2B5EF4-FFF2-40B4-BE49-F238E27FC236}">
                <a16:creationId xmlns:a16="http://schemas.microsoft.com/office/drawing/2014/main" id="{4426FF84-9E68-BC42-BD2F-864059D33D48}"/>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1111116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D3C1B2-65FD-E343-9E3E-AED7CF84E7D2}"/>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3" name="Footer Placeholder 2">
            <a:extLst>
              <a:ext uri="{FF2B5EF4-FFF2-40B4-BE49-F238E27FC236}">
                <a16:creationId xmlns:a16="http://schemas.microsoft.com/office/drawing/2014/main" id="{1F072E07-82CC-7F45-8EEA-BC9B131BFA04}"/>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4" name="Slide Number Placeholder 3">
            <a:extLst>
              <a:ext uri="{FF2B5EF4-FFF2-40B4-BE49-F238E27FC236}">
                <a16:creationId xmlns:a16="http://schemas.microsoft.com/office/drawing/2014/main" id="{54030760-A1A3-6748-BAE1-C7734781A2F3}"/>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2556825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199C9-ECD1-7246-A398-B9EC657D8F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82157F-3A75-E341-8D0C-FD7B649152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F361A1-84BD-034F-BB93-ABABB4601E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B51B2C-4D0D-954C-9966-4208B4DF7CB0}"/>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6" name="Footer Placeholder 5">
            <a:extLst>
              <a:ext uri="{FF2B5EF4-FFF2-40B4-BE49-F238E27FC236}">
                <a16:creationId xmlns:a16="http://schemas.microsoft.com/office/drawing/2014/main" id="{CDD1E19E-FF52-6F40-97D0-E13C5FA042DF}"/>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7" name="Slide Number Placeholder 6">
            <a:extLst>
              <a:ext uri="{FF2B5EF4-FFF2-40B4-BE49-F238E27FC236}">
                <a16:creationId xmlns:a16="http://schemas.microsoft.com/office/drawing/2014/main" id="{827E46CE-5DCF-9948-BE34-5EB25CBBC0F1}"/>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38956784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438CB-4BA1-FB48-AF9D-BC48DF0D8F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D962E-7651-F944-A7C2-91CF7FDEDF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6D2A5FB-0EB2-1041-8B45-40F7D7BFFA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CB34CE-5870-284E-B359-37C3CF3BF775}"/>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6" name="Footer Placeholder 5">
            <a:extLst>
              <a:ext uri="{FF2B5EF4-FFF2-40B4-BE49-F238E27FC236}">
                <a16:creationId xmlns:a16="http://schemas.microsoft.com/office/drawing/2014/main" id="{A5D2B2F8-DCD5-F640-BB00-97C81F8BAC6E}"/>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7" name="Slide Number Placeholder 6">
            <a:extLst>
              <a:ext uri="{FF2B5EF4-FFF2-40B4-BE49-F238E27FC236}">
                <a16:creationId xmlns:a16="http://schemas.microsoft.com/office/drawing/2014/main" id="{355B90F9-7154-014D-9DD2-755F53963A1B}"/>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266449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DE5B3-1F4D-1949-B93C-140526CA93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D799D7-8C18-944F-B51A-7980ADB8FD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D360B-A382-9C4F-BB40-ABA9EEE90E87}"/>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5" name="Footer Placeholder 4">
            <a:extLst>
              <a:ext uri="{FF2B5EF4-FFF2-40B4-BE49-F238E27FC236}">
                <a16:creationId xmlns:a16="http://schemas.microsoft.com/office/drawing/2014/main" id="{C77FAEE8-7313-6C42-8F7B-DB08162A860F}"/>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6" name="Slide Number Placeholder 5">
            <a:extLst>
              <a:ext uri="{FF2B5EF4-FFF2-40B4-BE49-F238E27FC236}">
                <a16:creationId xmlns:a16="http://schemas.microsoft.com/office/drawing/2014/main" id="{AF36E977-0DD4-C347-961D-64ED81E70F60}"/>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35056456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871F05-4BAD-DB44-AA07-B9049EE15EA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EA2E25-E84A-4C42-9E6E-52182F4BDA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37991-7C39-4345-B93D-2D81AE0B90FB}"/>
              </a:ext>
            </a:extLst>
          </p:cNvPr>
          <p:cNvSpPr>
            <a:spLocks noGrp="1"/>
          </p:cNvSpPr>
          <p:nvPr>
            <p:ph type="dt" sz="half" idx="10"/>
          </p:nvPr>
        </p:nvSpPr>
        <p:spPr>
          <a:xfrm>
            <a:off x="838200" y="6356350"/>
            <a:ext cx="2743200" cy="365125"/>
          </a:xfrm>
          <a:prstGeom prst="rect">
            <a:avLst/>
          </a:prstGeom>
        </p:spPr>
        <p:txBody>
          <a:bodyPr/>
          <a:lstStyle/>
          <a:p>
            <a:r>
              <a:rPr lang="en-US"/>
              <a:t>2026-04-30</a:t>
            </a:r>
            <a:endParaRPr lang="en-US" dirty="0"/>
          </a:p>
        </p:txBody>
      </p:sp>
      <p:sp>
        <p:nvSpPr>
          <p:cNvPr id="5" name="Footer Placeholder 4">
            <a:extLst>
              <a:ext uri="{FF2B5EF4-FFF2-40B4-BE49-F238E27FC236}">
                <a16:creationId xmlns:a16="http://schemas.microsoft.com/office/drawing/2014/main" id="{DD0E7BF0-2754-244C-A0DD-E165E72BAA66}"/>
              </a:ext>
            </a:extLst>
          </p:cNvPr>
          <p:cNvSpPr>
            <a:spLocks noGrp="1"/>
          </p:cNvSpPr>
          <p:nvPr>
            <p:ph type="ftr" sz="quarter" idx="11"/>
          </p:nvPr>
        </p:nvSpPr>
        <p:spPr>
          <a:xfrm>
            <a:off x="4038600" y="6356350"/>
            <a:ext cx="4114800" cy="365125"/>
          </a:xfrm>
          <a:prstGeom prst="rect">
            <a:avLst/>
          </a:prstGeom>
        </p:spPr>
        <p:txBody>
          <a:bodyPr/>
          <a:lstStyle/>
          <a:p>
            <a:r>
              <a:rPr lang="en-US"/>
              <a:t>HiRISE QMR</a:t>
            </a:r>
            <a:endParaRPr lang="en-US" dirty="0"/>
          </a:p>
        </p:txBody>
      </p:sp>
      <p:sp>
        <p:nvSpPr>
          <p:cNvPr id="6" name="Slide Number Placeholder 5">
            <a:extLst>
              <a:ext uri="{FF2B5EF4-FFF2-40B4-BE49-F238E27FC236}">
                <a16:creationId xmlns:a16="http://schemas.microsoft.com/office/drawing/2014/main" id="{7B5F9A83-B943-1344-A72D-BEEE9E442BAB}"/>
              </a:ext>
            </a:extLst>
          </p:cNvPr>
          <p:cNvSpPr>
            <a:spLocks noGrp="1"/>
          </p:cNvSpPr>
          <p:nvPr>
            <p:ph type="sldNum" sz="quarter" idx="12"/>
          </p:nvPr>
        </p:nvSpPr>
        <p:spPr>
          <a:xfrm>
            <a:off x="11761304" y="6492875"/>
            <a:ext cx="430696" cy="365125"/>
          </a:xfrm>
          <a:prstGeom prst="rect">
            <a:avLst/>
          </a:prstGeom>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25096075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4AAC-F516-4EA3-02C9-79BAC96693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BD89B4-2F02-0729-5863-C3761546B2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E2DB4C-7400-6D6B-5FC4-034FFA5B1F2E}"/>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5" name="Footer Placeholder 4">
            <a:extLst>
              <a:ext uri="{FF2B5EF4-FFF2-40B4-BE49-F238E27FC236}">
                <a16:creationId xmlns:a16="http://schemas.microsoft.com/office/drawing/2014/main" id="{741D590F-F32C-1FC1-48C9-1BF19BB3B8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8800F1-75AF-2009-3FB6-617F6956E66A}"/>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6662686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CEF30-F618-3F90-E736-1A4C40257D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8090AC-2A3E-3EEE-5EA2-5A332E52B1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0B472-19D6-659A-9539-D4C980518D06}"/>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5" name="Footer Placeholder 4">
            <a:extLst>
              <a:ext uri="{FF2B5EF4-FFF2-40B4-BE49-F238E27FC236}">
                <a16:creationId xmlns:a16="http://schemas.microsoft.com/office/drawing/2014/main" id="{01BD37DD-B47D-6E64-46A3-92E1CD8CCD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AB4EE0-A30C-08CD-3FEC-0F86A8AE15D6}"/>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2351047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D7D7D-F11C-4B8A-94C2-149DC0A96A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ED62FD-4622-A96F-1072-5DD61F0732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6B5C2C-52AA-87DF-64DB-8B723F70B971}"/>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5" name="Footer Placeholder 4">
            <a:extLst>
              <a:ext uri="{FF2B5EF4-FFF2-40B4-BE49-F238E27FC236}">
                <a16:creationId xmlns:a16="http://schemas.microsoft.com/office/drawing/2014/main" id="{1FFB6BF9-A0ED-45AD-8C50-73DA47AB6A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39811D-E110-1418-B3DB-9AB1ACFB567F}"/>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3925371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545CD-D5FA-FC02-737C-43C8937F36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893BCE-5353-5836-22C4-1D4EB71B91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F00677-A2B6-B95C-4A69-FA5BF3F145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531558-5FA3-E982-E744-96A87FFE39EA}"/>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6" name="Footer Placeholder 5">
            <a:extLst>
              <a:ext uri="{FF2B5EF4-FFF2-40B4-BE49-F238E27FC236}">
                <a16:creationId xmlns:a16="http://schemas.microsoft.com/office/drawing/2014/main" id="{90B51E2E-816A-CED3-5A24-B9E8E9F883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31FC0-0A99-3D38-13F9-C26FB2073925}"/>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294703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D170A-7137-C24F-8B59-F656668815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9CC040-2DF5-5642-9529-EAD4FB3368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AB6136-8671-B44A-B1E8-A8F14ABCEC4B}"/>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5" name="Footer Placeholder 4">
            <a:extLst>
              <a:ext uri="{FF2B5EF4-FFF2-40B4-BE49-F238E27FC236}">
                <a16:creationId xmlns:a16="http://schemas.microsoft.com/office/drawing/2014/main" id="{B66275B7-0E56-1A4F-A8C9-D2DB6FA92E2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358E60D-C99A-E040-B299-330508EA1537}"/>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11419404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40080-79BA-16A1-A730-3C94B83273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4C4099-012F-F55B-1635-1D4B455723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F1D2C8-E705-4553-F4F5-B62328AB91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46306C-2A31-DC5C-04FE-C390B7B6FD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8FF09F-97DC-AEC2-8FBD-767BAE123B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5135EE-79EA-9694-9C11-95D867968AF3}"/>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8" name="Footer Placeholder 7">
            <a:extLst>
              <a:ext uri="{FF2B5EF4-FFF2-40B4-BE49-F238E27FC236}">
                <a16:creationId xmlns:a16="http://schemas.microsoft.com/office/drawing/2014/main" id="{D393B084-CC50-D074-45D6-0B59A9BC62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029554-6CFB-AAC4-4081-2108456D9FC9}"/>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32017534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E6086-D61B-FE0C-5BDA-BEA0390119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F243F3-934B-D301-8975-C5A51F5BA380}"/>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4" name="Footer Placeholder 3">
            <a:extLst>
              <a:ext uri="{FF2B5EF4-FFF2-40B4-BE49-F238E27FC236}">
                <a16:creationId xmlns:a16="http://schemas.microsoft.com/office/drawing/2014/main" id="{B600B7B4-08B2-3071-19D4-E4C7CC11B2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03ED5D-ABA9-B908-2975-FF9E1ED67932}"/>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25732721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55F489-90D8-1B1A-36EA-EECFF087B3A4}"/>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3" name="Footer Placeholder 2">
            <a:extLst>
              <a:ext uri="{FF2B5EF4-FFF2-40B4-BE49-F238E27FC236}">
                <a16:creationId xmlns:a16="http://schemas.microsoft.com/office/drawing/2014/main" id="{59414EA3-2988-7724-E9EB-4EE6F64F02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05F7A7-D0FF-2E34-DF25-5BBE9E37090D}"/>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12543080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13FC0-B090-7590-0E55-8A084C76BE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F49EB1-80E1-7E89-3F9C-1F166099A7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2D2AF2-45DF-1341-38EE-35B5F4521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5F03D3-4CD7-B741-834C-C50A53F85ACA}"/>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6" name="Footer Placeholder 5">
            <a:extLst>
              <a:ext uri="{FF2B5EF4-FFF2-40B4-BE49-F238E27FC236}">
                <a16:creationId xmlns:a16="http://schemas.microsoft.com/office/drawing/2014/main" id="{E1DE8AC4-3189-8A7A-8DD1-C284A085BD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FE5980-5BAB-F7B6-0D64-2C4324FED527}"/>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26843600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031B6-FB08-0447-13D7-29793E0909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EB885A-7AF5-8266-3D0F-65753BCB8B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FEF9F4-508E-3C35-16C7-9A39E650A0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64A849-A56A-E8AA-91A5-24E8340A71CA}"/>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6" name="Footer Placeholder 5">
            <a:extLst>
              <a:ext uri="{FF2B5EF4-FFF2-40B4-BE49-F238E27FC236}">
                <a16:creationId xmlns:a16="http://schemas.microsoft.com/office/drawing/2014/main" id="{4F36339F-EE54-6B92-8ACC-CB95438284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DBD485-B5F7-62A7-5D55-919E9457D560}"/>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31633619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23C-193F-D9A1-FEE8-341F1E64AE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1F3CA2-C1AB-124D-074C-E35086C710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5F7EA9-B95D-02E9-0E29-2E58455068E5}"/>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5" name="Footer Placeholder 4">
            <a:extLst>
              <a:ext uri="{FF2B5EF4-FFF2-40B4-BE49-F238E27FC236}">
                <a16:creationId xmlns:a16="http://schemas.microsoft.com/office/drawing/2014/main" id="{88268EF2-2F10-6367-6C85-022115DFF4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CB1A30-C70C-BE0B-FBFD-DFABFDF78215}"/>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27419390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EE1C42-0550-B0C1-4365-6D78532852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8DB767-A6E1-060D-2A80-D4EDCE4D81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C37B6D-A8DD-25D8-64AC-937FD228550D}"/>
              </a:ext>
            </a:extLst>
          </p:cNvPr>
          <p:cNvSpPr>
            <a:spLocks noGrp="1"/>
          </p:cNvSpPr>
          <p:nvPr>
            <p:ph type="dt" sz="half" idx="10"/>
          </p:nvPr>
        </p:nvSpPr>
        <p:spPr/>
        <p:txBody>
          <a:bodyPr/>
          <a:lstStyle/>
          <a:p>
            <a:fld id="{C69B4234-0324-EC40-858B-9F248D19F361}" type="datetimeFigureOut">
              <a:rPr lang="en-US" smtClean="0"/>
              <a:t>8/10/26</a:t>
            </a:fld>
            <a:endParaRPr lang="en-US"/>
          </a:p>
        </p:txBody>
      </p:sp>
      <p:sp>
        <p:nvSpPr>
          <p:cNvPr id="5" name="Footer Placeholder 4">
            <a:extLst>
              <a:ext uri="{FF2B5EF4-FFF2-40B4-BE49-F238E27FC236}">
                <a16:creationId xmlns:a16="http://schemas.microsoft.com/office/drawing/2014/main" id="{ACCC05DC-60EF-FCB9-98A7-9EF074BE09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F56193-24BC-0CBA-5622-B5B5E497F8D4}"/>
              </a:ext>
            </a:extLst>
          </p:cNvPr>
          <p:cNvSpPr>
            <a:spLocks noGrp="1"/>
          </p:cNvSpPr>
          <p:nvPr>
            <p:ph type="sldNum" sz="quarter" idx="12"/>
          </p:nvPr>
        </p:nvSpPr>
        <p:spPr/>
        <p:txBody>
          <a:bodyPr/>
          <a:lstStyle/>
          <a:p>
            <a:fld id="{A62BAF96-9D5B-7347-A422-F7F0A6BAAB37}" type="slidenum">
              <a:rPr lang="en-US" smtClean="0"/>
              <a:t>‹#›</a:t>
            </a:fld>
            <a:endParaRPr lang="en-US"/>
          </a:p>
        </p:txBody>
      </p:sp>
    </p:spTree>
    <p:extLst>
      <p:ext uri="{BB962C8B-B14F-4D97-AF65-F5344CB8AC3E}">
        <p14:creationId xmlns:p14="http://schemas.microsoft.com/office/powerpoint/2010/main" val="3981602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83F13-0D35-CF4D-95E1-8926EE2550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86ED0B-3543-B84C-9E44-355D15FB73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BE137B-E2E0-3143-80FA-C5F3E84D5F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91F8E3-3019-BF43-AB7C-A3B643D08DC4}"/>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6" name="Footer Placeholder 5">
            <a:extLst>
              <a:ext uri="{FF2B5EF4-FFF2-40B4-BE49-F238E27FC236}">
                <a16:creationId xmlns:a16="http://schemas.microsoft.com/office/drawing/2014/main" id="{9C493045-B2DE-3541-8DAF-4518BCD5857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298DEFB-C163-9C42-94BF-F1FD6E6729C2}"/>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4042605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9052-8CBA-7948-B21F-425848A480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17F0E7-C98D-1C46-8686-D6894BEAB1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C3E34F-9A26-964B-B18E-7C99F7458A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B6A8BF-9992-3D43-BFE6-0155B3D781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9F86B5-99B4-B345-AF4D-C23D115A2D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0DF6D9-0B58-E140-9C0F-D7D606F1E52B}"/>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8" name="Footer Placeholder 7">
            <a:extLst>
              <a:ext uri="{FF2B5EF4-FFF2-40B4-BE49-F238E27FC236}">
                <a16:creationId xmlns:a16="http://schemas.microsoft.com/office/drawing/2014/main" id="{162263E1-4AA1-8747-8FB5-BBBDEC11163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F61CA359-D376-D14E-B6B4-98BAD8F6FEBC}"/>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3799104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FAFCF-0345-4A44-88A0-06A6F26E38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3BE151-1C9F-7E43-9488-9E234C17B6D1}"/>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4" name="Footer Placeholder 3">
            <a:extLst>
              <a:ext uri="{FF2B5EF4-FFF2-40B4-BE49-F238E27FC236}">
                <a16:creationId xmlns:a16="http://schemas.microsoft.com/office/drawing/2014/main" id="{C92994E7-4BCD-9F44-B313-16D3EA0D5D1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4426FF84-9E68-BC42-BD2F-864059D33D48}"/>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280114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D3C1B2-65FD-E343-9E3E-AED7CF84E7D2}"/>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3" name="Footer Placeholder 2">
            <a:extLst>
              <a:ext uri="{FF2B5EF4-FFF2-40B4-BE49-F238E27FC236}">
                <a16:creationId xmlns:a16="http://schemas.microsoft.com/office/drawing/2014/main" id="{1F072E07-82CC-7F45-8EEA-BC9B131BFA0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54030760-A1A3-6748-BAE1-C7734781A2F3}"/>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134408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199C9-ECD1-7246-A398-B9EC657D8F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82157F-3A75-E341-8D0C-FD7B649152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F361A1-84BD-034F-BB93-ABABB4601E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B51B2C-4D0D-954C-9966-4208B4DF7CB0}"/>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6" name="Footer Placeholder 5">
            <a:extLst>
              <a:ext uri="{FF2B5EF4-FFF2-40B4-BE49-F238E27FC236}">
                <a16:creationId xmlns:a16="http://schemas.microsoft.com/office/drawing/2014/main" id="{CDD1E19E-FF52-6F40-97D0-E13C5FA042D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27E46CE-5DCF-9948-BE34-5EB25CBBC0F1}"/>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2136620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438CB-4BA1-FB48-AF9D-BC48DF0D8F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D962E-7651-F944-A7C2-91CF7FDEDF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6D2A5FB-0EB2-1041-8B45-40F7D7BFFA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CB34CE-5870-284E-B359-37C3CF3BF775}"/>
              </a:ext>
            </a:extLst>
          </p:cNvPr>
          <p:cNvSpPr>
            <a:spLocks noGrp="1"/>
          </p:cNvSpPr>
          <p:nvPr>
            <p:ph type="dt" sz="half" idx="10"/>
          </p:nvPr>
        </p:nvSpPr>
        <p:spPr>
          <a:xfrm>
            <a:off x="838200" y="6356350"/>
            <a:ext cx="2743200" cy="365125"/>
          </a:xfrm>
          <a:prstGeom prst="rect">
            <a:avLst/>
          </a:prstGeom>
        </p:spPr>
        <p:txBody>
          <a:bodyPr/>
          <a:lstStyle/>
          <a:p>
            <a:fld id="{55586FA0-1675-824D-9A99-F092DEDF966E}" type="datetimeFigureOut">
              <a:rPr lang="en-US" smtClean="0"/>
              <a:t>8/10/26</a:t>
            </a:fld>
            <a:endParaRPr lang="en-US" dirty="0"/>
          </a:p>
        </p:txBody>
      </p:sp>
      <p:sp>
        <p:nvSpPr>
          <p:cNvPr id="6" name="Footer Placeholder 5">
            <a:extLst>
              <a:ext uri="{FF2B5EF4-FFF2-40B4-BE49-F238E27FC236}">
                <a16:creationId xmlns:a16="http://schemas.microsoft.com/office/drawing/2014/main" id="{A5D2B2F8-DCD5-F640-BB00-97C81F8BAC6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55B90F9-7154-014D-9DD2-755F53963A1B}"/>
              </a:ext>
            </a:extLst>
          </p:cNvPr>
          <p:cNvSpPr>
            <a:spLocks noGrp="1"/>
          </p:cNvSpPr>
          <p:nvPr>
            <p:ph type="sldNum" sz="quarter" idx="12"/>
          </p:nvPr>
        </p:nvSpPr>
        <p:spPr/>
        <p:txBody>
          <a:bodyPr/>
          <a:lstStyle/>
          <a:p>
            <a:fld id="{E5846DCB-200E-264A-9469-E13C96701811}" type="slidenum">
              <a:rPr lang="en-US" smtClean="0"/>
              <a:t>‹#›</a:t>
            </a:fld>
            <a:endParaRPr lang="en-US" dirty="0"/>
          </a:p>
        </p:txBody>
      </p:sp>
    </p:spTree>
    <p:extLst>
      <p:ext uri="{BB962C8B-B14F-4D97-AF65-F5344CB8AC3E}">
        <p14:creationId xmlns:p14="http://schemas.microsoft.com/office/powerpoint/2010/main" val="225846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81099C-3034-AB47-B753-57BD50060F9A}"/>
              </a:ext>
            </a:extLst>
          </p:cNvPr>
          <p:cNvSpPr>
            <a:spLocks noGrp="1"/>
          </p:cNvSpPr>
          <p:nvPr>
            <p:ph type="title"/>
          </p:nvPr>
        </p:nvSpPr>
        <p:spPr>
          <a:xfrm>
            <a:off x="1431235" y="1"/>
            <a:ext cx="10760765" cy="547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058CD5-A25C-1242-B3F7-FE1026252A55}"/>
              </a:ext>
            </a:extLst>
          </p:cNvPr>
          <p:cNvSpPr>
            <a:spLocks noGrp="1"/>
          </p:cNvSpPr>
          <p:nvPr>
            <p:ph type="body" idx="1"/>
          </p:nvPr>
        </p:nvSpPr>
        <p:spPr>
          <a:xfrm>
            <a:off x="838200" y="1253331"/>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42D6607-7587-FC4A-84BB-C5DD5B4F96D2}"/>
              </a:ext>
            </a:extLst>
          </p:cNvPr>
          <p:cNvSpPr>
            <a:spLocks noGrp="1"/>
          </p:cNvSpPr>
          <p:nvPr>
            <p:ph type="sldNum" sz="quarter" idx="4"/>
          </p:nvPr>
        </p:nvSpPr>
        <p:spPr>
          <a:xfrm>
            <a:off x="11761304" y="6492875"/>
            <a:ext cx="43069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46DCB-200E-264A-9469-E13C96701811}" type="slidenum">
              <a:rPr lang="en-US" smtClean="0"/>
              <a:t>‹#›</a:t>
            </a:fld>
            <a:endParaRPr lang="en-US" dirty="0"/>
          </a:p>
        </p:txBody>
      </p:sp>
      <p:pic>
        <p:nvPicPr>
          <p:cNvPr id="7" name="Picture 6" descr="A picture containing drawing&#10;&#10;Description automatically generated">
            <a:extLst>
              <a:ext uri="{FF2B5EF4-FFF2-40B4-BE49-F238E27FC236}">
                <a16:creationId xmlns:a16="http://schemas.microsoft.com/office/drawing/2014/main" id="{F751A64E-805C-644A-9633-1D82653F60BD}"/>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88900" y="0"/>
            <a:ext cx="1223065" cy="547044"/>
          </a:xfrm>
          <a:prstGeom prst="rect">
            <a:avLst/>
          </a:prstGeom>
        </p:spPr>
      </p:pic>
    </p:spTree>
    <p:extLst>
      <p:ext uri="{BB962C8B-B14F-4D97-AF65-F5344CB8AC3E}">
        <p14:creationId xmlns:p14="http://schemas.microsoft.com/office/powerpoint/2010/main" val="3916466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6" r:id="rId12"/>
    <p:sldLayoutId id="2147483727" r:id="rId13"/>
    <p:sldLayoutId id="2147483728" r:id="rId14"/>
  </p:sldLayoutIdLst>
  <p:txStyles>
    <p:title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FF0000"/>
        </a:buClr>
        <a:buSzPct val="125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00000"/>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Ø"/>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81099C-3034-AB47-B753-57BD50060F9A}"/>
              </a:ext>
            </a:extLst>
          </p:cNvPr>
          <p:cNvSpPr>
            <a:spLocks noGrp="1"/>
          </p:cNvSpPr>
          <p:nvPr>
            <p:ph type="title"/>
          </p:nvPr>
        </p:nvSpPr>
        <p:spPr>
          <a:xfrm>
            <a:off x="1431235" y="1"/>
            <a:ext cx="10760765" cy="547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058CD5-A25C-1242-B3F7-FE1026252A55}"/>
              </a:ext>
            </a:extLst>
          </p:cNvPr>
          <p:cNvSpPr>
            <a:spLocks noGrp="1"/>
          </p:cNvSpPr>
          <p:nvPr>
            <p:ph type="body" idx="1"/>
          </p:nvPr>
        </p:nvSpPr>
        <p:spPr>
          <a:xfrm>
            <a:off x="838200" y="1253331"/>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A picture containing drawing&#10;&#10;Description automatically generated">
            <a:extLst>
              <a:ext uri="{FF2B5EF4-FFF2-40B4-BE49-F238E27FC236}">
                <a16:creationId xmlns:a16="http://schemas.microsoft.com/office/drawing/2014/main" id="{F751A64E-805C-644A-9633-1D82653F60BD}"/>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88900" y="0"/>
            <a:ext cx="1223065" cy="547044"/>
          </a:xfrm>
          <a:prstGeom prst="rect">
            <a:avLst/>
          </a:prstGeom>
        </p:spPr>
      </p:pic>
      <p:sp>
        <p:nvSpPr>
          <p:cNvPr id="4" name="Date Placeholder 3">
            <a:extLst>
              <a:ext uri="{FF2B5EF4-FFF2-40B4-BE49-F238E27FC236}">
                <a16:creationId xmlns:a16="http://schemas.microsoft.com/office/drawing/2014/main" id="{5720444C-A240-8E6A-8D0E-238703BE5D6E}"/>
              </a:ext>
            </a:extLst>
          </p:cNvPr>
          <p:cNvSpPr>
            <a:spLocks noGrp="1"/>
          </p:cNvSpPr>
          <p:nvPr>
            <p:ph type="dt" sz="half" idx="2"/>
          </p:nvPr>
        </p:nvSpPr>
        <p:spPr>
          <a:xfrm>
            <a:off x="0" y="6492874"/>
            <a:ext cx="2743200" cy="365125"/>
          </a:xfrm>
          <a:prstGeom prst="rect">
            <a:avLst/>
          </a:prstGeom>
        </p:spPr>
        <p:txBody>
          <a:bodyPr/>
          <a:lstStyle>
            <a:lvl1pPr>
              <a:defRPr sz="1000">
                <a:solidFill>
                  <a:schemeClr val="bg1">
                    <a:lumMod val="75000"/>
                  </a:schemeClr>
                </a:solidFill>
              </a:defRPr>
            </a:lvl1pPr>
          </a:lstStyle>
          <a:p>
            <a:r>
              <a:rPr lang="en-US"/>
              <a:t>2026-04-30</a:t>
            </a:r>
            <a:endParaRPr lang="en-US" dirty="0"/>
          </a:p>
        </p:txBody>
      </p:sp>
      <p:sp>
        <p:nvSpPr>
          <p:cNvPr id="5" name="Footer Placeholder 4">
            <a:extLst>
              <a:ext uri="{FF2B5EF4-FFF2-40B4-BE49-F238E27FC236}">
                <a16:creationId xmlns:a16="http://schemas.microsoft.com/office/drawing/2014/main" id="{0165BDF9-84E9-C0D2-7503-F31AB823CD6D}"/>
              </a:ext>
            </a:extLst>
          </p:cNvPr>
          <p:cNvSpPr>
            <a:spLocks noGrp="1"/>
          </p:cNvSpPr>
          <p:nvPr>
            <p:ph type="ftr" sz="quarter" idx="3"/>
          </p:nvPr>
        </p:nvSpPr>
        <p:spPr>
          <a:xfrm>
            <a:off x="3200400" y="6492874"/>
            <a:ext cx="4114800" cy="365125"/>
          </a:xfrm>
          <a:prstGeom prst="rect">
            <a:avLst/>
          </a:prstGeom>
        </p:spPr>
        <p:txBody>
          <a:bodyPr/>
          <a:lstStyle>
            <a:lvl1pPr>
              <a:defRPr sz="1000">
                <a:solidFill>
                  <a:schemeClr val="bg1">
                    <a:lumMod val="75000"/>
                  </a:schemeClr>
                </a:solidFill>
              </a:defRPr>
            </a:lvl1pPr>
          </a:lstStyle>
          <a:p>
            <a:r>
              <a:rPr lang="en-US"/>
              <a:t>HiRISE QMR</a:t>
            </a:r>
            <a:endParaRPr lang="en-US" dirty="0"/>
          </a:p>
        </p:txBody>
      </p:sp>
      <p:sp>
        <p:nvSpPr>
          <p:cNvPr id="8" name="Slide Number Placeholder 5">
            <a:extLst>
              <a:ext uri="{FF2B5EF4-FFF2-40B4-BE49-F238E27FC236}">
                <a16:creationId xmlns:a16="http://schemas.microsoft.com/office/drawing/2014/main" id="{B7CA573B-045C-9139-E335-7D94B4C7A691}"/>
              </a:ext>
            </a:extLst>
          </p:cNvPr>
          <p:cNvSpPr txBox="1">
            <a:spLocks/>
          </p:cNvSpPr>
          <p:nvPr userDrawn="1"/>
        </p:nvSpPr>
        <p:spPr>
          <a:xfrm>
            <a:off x="11761304" y="6492872"/>
            <a:ext cx="430696" cy="365125"/>
          </a:xfrm>
          <a:prstGeom prst="rect">
            <a:avLst/>
          </a:prstGeom>
        </p:spPr>
        <p:txBody>
          <a:bodyPr/>
          <a:lstStyle>
            <a:defPPr>
              <a:defRPr lang="en-US"/>
            </a:defPPr>
            <a:lvl1pPr marL="0" algn="l" defTabSz="914400" rtl="0" eaLnBrk="1" latinLnBrk="0" hangingPunct="1">
              <a:defRPr sz="1000" kern="1200">
                <a:solidFill>
                  <a:schemeClr val="bg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5846DCB-200E-264A-9469-E13C96701811}" type="slidenum">
              <a:rPr lang="en-US" smtClean="0"/>
              <a:pPr/>
              <a:t>‹#›</a:t>
            </a:fld>
            <a:endParaRPr lang="en-US" dirty="0"/>
          </a:p>
        </p:txBody>
      </p:sp>
    </p:spTree>
    <p:extLst>
      <p:ext uri="{BB962C8B-B14F-4D97-AF65-F5344CB8AC3E}">
        <p14:creationId xmlns:p14="http://schemas.microsoft.com/office/powerpoint/2010/main" val="274695032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p:txStyles>
    <p:title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FF0000"/>
        </a:buClr>
        <a:buSzPct val="125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00000"/>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Ø"/>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5953FF-5CD6-EEEC-F386-AB98DB4584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81F9F9-2AF6-FEC3-27A9-D45CF388CD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8D566D-81CF-6147-CA1E-09FCE5B759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B4234-0324-EC40-858B-9F248D19F361}" type="datetimeFigureOut">
              <a:rPr lang="en-US" smtClean="0"/>
              <a:t>8/10/26</a:t>
            </a:fld>
            <a:endParaRPr lang="en-US"/>
          </a:p>
        </p:txBody>
      </p:sp>
      <p:sp>
        <p:nvSpPr>
          <p:cNvPr id="5" name="Footer Placeholder 4">
            <a:extLst>
              <a:ext uri="{FF2B5EF4-FFF2-40B4-BE49-F238E27FC236}">
                <a16:creationId xmlns:a16="http://schemas.microsoft.com/office/drawing/2014/main" id="{295FF998-B2CE-A6E8-04F9-4210BAA525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DD3078-18A3-1081-C4AD-EC7319F962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2BAF96-9D5B-7347-A422-F7F0A6BAAB37}" type="slidenum">
              <a:rPr lang="en-US" smtClean="0"/>
              <a:t>‹#›</a:t>
            </a:fld>
            <a:endParaRPr lang="en-US"/>
          </a:p>
        </p:txBody>
      </p:sp>
    </p:spTree>
    <p:extLst>
      <p:ext uri="{BB962C8B-B14F-4D97-AF65-F5344CB8AC3E}">
        <p14:creationId xmlns:p14="http://schemas.microsoft.com/office/powerpoint/2010/main" val="333448554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hyperlink" Target="https://doi.org/10.1016/j.icarus.2024.116145"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doi.org/10.1016/j.asr.2026.02.052" TargetMode="External"/><Relationship Id="rId1" Type="http://schemas.openxmlformats.org/officeDocument/2006/relationships/slideLayout" Target="../slideLayouts/slideLayout27.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doi.org/10.1016/j.geomorph.2026.110386" TargetMode="External"/><Relationship Id="rId1" Type="http://schemas.openxmlformats.org/officeDocument/2006/relationships/slideLayout" Target="../slideLayouts/slideLayout27.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doi.org/10.1016/j.geomorph.2025.110075" TargetMode="External"/><Relationship Id="rId1" Type="http://schemas.openxmlformats.org/officeDocument/2006/relationships/slideLayout" Target="../slideLayouts/slideLayout27.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doi.org/10.1038/s43247-025-03004-7" TargetMode="External"/><Relationship Id="rId1" Type="http://schemas.openxmlformats.org/officeDocument/2006/relationships/slideLayout" Target="../slideLayouts/slideLayout31.xml"/><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jpeg"/><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www.flickr.com/photos/136797589@N04/"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11F9C4-1A58-7DDE-96C4-D3945DC7B1E0}"/>
              </a:ext>
            </a:extLst>
          </p:cNvPr>
          <p:cNvPicPr>
            <a:picLocks noChangeAspect="1"/>
          </p:cNvPicPr>
          <p:nvPr/>
        </p:nvPicPr>
        <p:blipFill>
          <a:blip r:embed="rId2"/>
          <a:stretch>
            <a:fillRect/>
          </a:stretch>
        </p:blipFill>
        <p:spPr>
          <a:xfrm>
            <a:off x="0" y="-504976"/>
            <a:ext cx="12300857" cy="7938201"/>
          </a:xfrm>
          <a:prstGeom prst="rect">
            <a:avLst/>
          </a:prstGeom>
        </p:spPr>
      </p:pic>
      <p:sp>
        <p:nvSpPr>
          <p:cNvPr id="2" name="Title 1">
            <a:extLst>
              <a:ext uri="{FF2B5EF4-FFF2-40B4-BE49-F238E27FC236}">
                <a16:creationId xmlns:a16="http://schemas.microsoft.com/office/drawing/2014/main" id="{FD27DABC-128D-0C40-B441-124050463AF2}"/>
              </a:ext>
            </a:extLst>
          </p:cNvPr>
          <p:cNvSpPr>
            <a:spLocks noGrp="1"/>
          </p:cNvSpPr>
          <p:nvPr>
            <p:ph type="title"/>
          </p:nvPr>
        </p:nvSpPr>
        <p:spPr>
          <a:xfrm>
            <a:off x="1344414" y="2659912"/>
            <a:ext cx="8894739" cy="1349829"/>
          </a:xfrm>
          <a:solidFill>
            <a:schemeClr val="bg1">
              <a:alpha val="60000"/>
            </a:schemeClr>
          </a:solidFill>
        </p:spPr>
        <p:txBody>
          <a:bodyPr>
            <a:normAutofit fontScale="90000"/>
          </a:bodyPr>
          <a:lstStyle/>
          <a:p>
            <a:pPr algn="l"/>
            <a:r>
              <a:rPr lang="en-US" dirty="0"/>
              <a:t>20 Years of Mars Science from MRO/HiRISE </a:t>
            </a:r>
            <a:br>
              <a:rPr lang="en-US" sz="2700" dirty="0"/>
            </a:br>
            <a:r>
              <a:rPr lang="en-US" sz="2400" b="0" dirty="0"/>
              <a:t>Alfred McEwen, Shane Byrne, and the HiRISE science team</a:t>
            </a:r>
            <a:br>
              <a:rPr lang="en-US" sz="2400" b="0" dirty="0"/>
            </a:br>
            <a:r>
              <a:rPr lang="en-US" sz="2400" b="0" dirty="0"/>
              <a:t>9 September 2025, EPSC, The Hague</a:t>
            </a:r>
          </a:p>
        </p:txBody>
      </p:sp>
      <p:sp>
        <p:nvSpPr>
          <p:cNvPr id="6" name="TextBox 5">
            <a:extLst>
              <a:ext uri="{FF2B5EF4-FFF2-40B4-BE49-F238E27FC236}">
                <a16:creationId xmlns:a16="http://schemas.microsoft.com/office/drawing/2014/main" id="{7E32828D-0C2F-28A2-471C-AD3216F8A0CE}"/>
              </a:ext>
            </a:extLst>
          </p:cNvPr>
          <p:cNvSpPr txBox="1"/>
          <p:nvPr/>
        </p:nvSpPr>
        <p:spPr>
          <a:xfrm>
            <a:off x="5372936" y="6777613"/>
            <a:ext cx="1992086" cy="369332"/>
          </a:xfrm>
          <a:prstGeom prst="rect">
            <a:avLst/>
          </a:prstGeom>
          <a:noFill/>
        </p:spPr>
        <p:txBody>
          <a:bodyPr wrap="square" rtlCol="0">
            <a:spAutoFit/>
          </a:bodyPr>
          <a:lstStyle/>
          <a:p>
            <a:r>
              <a:rPr lang="en-US" dirty="0"/>
              <a:t>ESP_068219_1775</a:t>
            </a:r>
          </a:p>
        </p:txBody>
      </p:sp>
    </p:spTree>
    <p:extLst>
      <p:ext uri="{BB962C8B-B14F-4D97-AF65-F5344CB8AC3E}">
        <p14:creationId xmlns:p14="http://schemas.microsoft.com/office/powerpoint/2010/main" val="4133124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BB41DB-7AE3-9F25-BA13-B49E6CCC64DE}"/>
              </a:ext>
            </a:extLst>
          </p:cNvPr>
          <p:cNvSpPr>
            <a:spLocks noGrp="1"/>
          </p:cNvSpPr>
          <p:nvPr>
            <p:ph idx="1"/>
          </p:nvPr>
        </p:nvSpPr>
        <p:spPr>
          <a:xfrm>
            <a:off x="9285661" y="484382"/>
            <a:ext cx="2903220" cy="4953262"/>
          </a:xfrm>
        </p:spPr>
        <p:txBody>
          <a:bodyPr/>
          <a:lstStyle/>
          <a:p>
            <a:r>
              <a:rPr lang="en-US" sz="2400" dirty="0"/>
              <a:t>A new record setter… </a:t>
            </a:r>
          </a:p>
          <a:p>
            <a:pPr lvl="1"/>
            <a:r>
              <a:rPr lang="en-US" sz="2000" dirty="0"/>
              <a:t>Formed on December 24</a:t>
            </a:r>
            <a:r>
              <a:rPr lang="en-US" sz="2000" baseline="30000" dirty="0"/>
              <a:t>th</a:t>
            </a:r>
            <a:r>
              <a:rPr lang="en-US" sz="2000" dirty="0"/>
              <a:t> 2021</a:t>
            </a:r>
          </a:p>
          <a:p>
            <a:pPr lvl="1"/>
            <a:r>
              <a:rPr lang="en-US" sz="2000" dirty="0"/>
              <a:t>150m crater excavates to ~15m</a:t>
            </a:r>
          </a:p>
          <a:p>
            <a:pPr lvl="1"/>
            <a:r>
              <a:rPr lang="en-US" sz="2000" dirty="0"/>
              <a:t>Just traces of ice at 35N</a:t>
            </a:r>
          </a:p>
          <a:p>
            <a:pPr lvl="1"/>
            <a:r>
              <a:rPr lang="en-US" sz="2000" dirty="0"/>
              <a:t>Blocks of ice (arrows) shrinking from sublimation</a:t>
            </a:r>
          </a:p>
          <a:p>
            <a:pPr lvl="1"/>
            <a:r>
              <a:rPr lang="en-US" sz="2000" dirty="0" err="1"/>
              <a:t>Stongest</a:t>
            </a:r>
            <a:r>
              <a:rPr lang="en-US" sz="2000" dirty="0"/>
              <a:t> seismic event recorded by </a:t>
            </a:r>
            <a:r>
              <a:rPr lang="en-US" sz="2000" dirty="0" err="1"/>
              <a:t>InSight</a:t>
            </a:r>
            <a:endParaRPr lang="en-US" sz="2000" dirty="0"/>
          </a:p>
        </p:txBody>
      </p:sp>
      <p:pic>
        <p:nvPicPr>
          <p:cNvPr id="3" name="Picture 2">
            <a:extLst>
              <a:ext uri="{FF2B5EF4-FFF2-40B4-BE49-F238E27FC236}">
                <a16:creationId xmlns:a16="http://schemas.microsoft.com/office/drawing/2014/main" id="{25FC1D0F-4EF8-481E-EF29-797E0CD8C2FA}"/>
              </a:ext>
            </a:extLst>
          </p:cNvPr>
          <p:cNvPicPr>
            <a:picLocks noChangeAspect="1"/>
          </p:cNvPicPr>
          <p:nvPr/>
        </p:nvPicPr>
        <p:blipFill>
          <a:blip r:embed="rId2"/>
          <a:stretch>
            <a:fillRect/>
          </a:stretch>
        </p:blipFill>
        <p:spPr>
          <a:xfrm>
            <a:off x="3119" y="0"/>
            <a:ext cx="9504883" cy="6851170"/>
          </a:xfrm>
          <a:prstGeom prst="rect">
            <a:avLst/>
          </a:prstGeom>
        </p:spPr>
      </p:pic>
      <p:sp useBgFill="1">
        <p:nvSpPr>
          <p:cNvPr id="4" name="TextBox 3">
            <a:extLst>
              <a:ext uri="{FF2B5EF4-FFF2-40B4-BE49-F238E27FC236}">
                <a16:creationId xmlns:a16="http://schemas.microsoft.com/office/drawing/2014/main" id="{2710815E-0F25-D074-D8E8-5F6204B2B64F}"/>
              </a:ext>
            </a:extLst>
          </p:cNvPr>
          <p:cNvSpPr txBox="1"/>
          <p:nvPr/>
        </p:nvSpPr>
        <p:spPr>
          <a:xfrm>
            <a:off x="9435290" y="6173563"/>
            <a:ext cx="2275840" cy="400110"/>
          </a:xfrm>
          <a:prstGeom prst="rect">
            <a:avLst/>
          </a:prstGeom>
        </p:spPr>
        <p:txBody>
          <a:bodyPr wrap="square" rtlCol="0">
            <a:spAutoFit/>
          </a:bodyPr>
          <a:lstStyle/>
          <a:p>
            <a:r>
              <a:rPr lang="en-US" sz="2000" dirty="0"/>
              <a:t>Dundas et al. 2022</a:t>
            </a:r>
          </a:p>
        </p:txBody>
      </p:sp>
    </p:spTree>
    <p:extLst>
      <p:ext uri="{BB962C8B-B14F-4D97-AF65-F5344CB8AC3E}">
        <p14:creationId xmlns:p14="http://schemas.microsoft.com/office/powerpoint/2010/main" val="325071205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EF4B21-C8E7-BE00-40CA-6609E3C28414}"/>
              </a:ext>
            </a:extLst>
          </p:cNvPr>
          <p:cNvSpPr txBox="1"/>
          <p:nvPr/>
        </p:nvSpPr>
        <p:spPr>
          <a:xfrm>
            <a:off x="190920" y="982176"/>
            <a:ext cx="3140947" cy="4893647"/>
          </a:xfrm>
          <a:prstGeom prst="rect">
            <a:avLst/>
          </a:prstGeom>
          <a:noFill/>
        </p:spPr>
        <p:txBody>
          <a:bodyPr wrap="square" rtlCol="0">
            <a:spAutoFit/>
          </a:bodyPr>
          <a:lstStyle/>
          <a:p>
            <a:r>
              <a:rPr lang="en-US" sz="2400" dirty="0"/>
              <a:t>A new record for lowest-latitude ice? </a:t>
            </a:r>
          </a:p>
          <a:p>
            <a:endParaRPr lang="en-US" sz="2400" dirty="0"/>
          </a:p>
          <a:p>
            <a:r>
              <a:rPr lang="en-US" sz="2400" dirty="0"/>
              <a:t>33 N latitude</a:t>
            </a:r>
          </a:p>
          <a:p>
            <a:endParaRPr lang="en-US" sz="2400" dirty="0"/>
          </a:p>
          <a:p>
            <a:r>
              <a:rPr lang="en-US" sz="2400" dirty="0"/>
              <a:t>ESP_093627_2130 acquired 17 July 2026</a:t>
            </a:r>
          </a:p>
          <a:p>
            <a:endParaRPr lang="en-US" sz="2400" dirty="0"/>
          </a:p>
          <a:p>
            <a:r>
              <a:rPr lang="en-US" sz="2400" dirty="0"/>
              <a:t>Ice not yet confirmed—need to monitor to track fading</a:t>
            </a:r>
          </a:p>
          <a:p>
            <a:endParaRPr lang="en-US" sz="2400" dirty="0"/>
          </a:p>
          <a:p>
            <a:r>
              <a:rPr lang="en-US" sz="2400" dirty="0"/>
              <a:t>23 m diameter</a:t>
            </a:r>
          </a:p>
        </p:txBody>
      </p:sp>
      <p:pic>
        <p:nvPicPr>
          <p:cNvPr id="7" name="Picture 6">
            <a:extLst>
              <a:ext uri="{FF2B5EF4-FFF2-40B4-BE49-F238E27FC236}">
                <a16:creationId xmlns:a16="http://schemas.microsoft.com/office/drawing/2014/main" id="{E6A488DD-BCE1-557F-3698-73C044C56DF8}"/>
              </a:ext>
            </a:extLst>
          </p:cNvPr>
          <p:cNvPicPr>
            <a:picLocks noChangeAspect="1"/>
          </p:cNvPicPr>
          <p:nvPr/>
        </p:nvPicPr>
        <p:blipFill>
          <a:blip r:embed="rId2"/>
          <a:stretch>
            <a:fillRect/>
          </a:stretch>
        </p:blipFill>
        <p:spPr>
          <a:xfrm>
            <a:off x="3624412" y="1"/>
            <a:ext cx="8567588" cy="6858000"/>
          </a:xfrm>
          <a:prstGeom prst="rect">
            <a:avLst/>
          </a:prstGeom>
        </p:spPr>
      </p:pic>
    </p:spTree>
    <p:extLst>
      <p:ext uri="{BB962C8B-B14F-4D97-AF65-F5344CB8AC3E}">
        <p14:creationId xmlns:p14="http://schemas.microsoft.com/office/powerpoint/2010/main" val="267417695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1CC1932-28D0-37A4-FFB7-D08604D1312A}"/>
              </a:ext>
            </a:extLst>
          </p:cNvPr>
          <p:cNvSpPr txBox="1"/>
          <p:nvPr/>
        </p:nvSpPr>
        <p:spPr>
          <a:xfrm>
            <a:off x="256110" y="540126"/>
            <a:ext cx="6151320" cy="1015663"/>
          </a:xfrm>
          <a:prstGeom prst="rect">
            <a:avLst/>
          </a:prstGeom>
          <a:noFill/>
          <a:ln w="25400">
            <a:solidFill>
              <a:schemeClr val="accent1"/>
            </a:solidFill>
          </a:ln>
        </p:spPr>
        <p:txBody>
          <a:bodyPr wrap="square" rtlCol="0">
            <a:spAutoFit/>
          </a:bodyPr>
          <a:lstStyle/>
          <a:p>
            <a:r>
              <a:rPr lang="en-US" sz="2800" dirty="0">
                <a:latin typeface="Calibri" panose="020F0502020204030204" pitchFamily="34" charset="0"/>
                <a:ea typeface="Calibri" panose="020F0502020204030204" pitchFamily="34" charset="0"/>
                <a:cs typeface="Times New Roman" panose="02020603050405020304" pitchFamily="18" charset="0"/>
              </a:rPr>
              <a:t>A global dataset of pitted cones on Mars</a:t>
            </a:r>
          </a:p>
          <a:p>
            <a:r>
              <a:rPr lang="en-US" sz="1600" dirty="0">
                <a:latin typeface="Calibri" panose="020F0502020204030204" pitchFamily="34" charset="0"/>
                <a:ea typeface="Calibri" panose="020F0502020204030204" pitchFamily="34" charset="0"/>
                <a:cs typeface="Times New Roman" panose="02020603050405020304" pitchFamily="18" charset="0"/>
              </a:rPr>
              <a:t>Mills, M.M., V.T. Bickel, A.S. McEwen, A. </a:t>
            </a:r>
            <a:r>
              <a:rPr lang="en-US" sz="1600" dirty="0" err="1">
                <a:latin typeface="Calibri" panose="020F0502020204030204" pitchFamily="34" charset="0"/>
                <a:ea typeface="Calibri" panose="020F0502020204030204" pitchFamily="34" charset="0"/>
                <a:cs typeface="Times New Roman" panose="02020603050405020304" pitchFamily="18" charset="0"/>
              </a:rPr>
              <a:t>Valantinas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dirty="0">
                <a:latin typeface="Calibri" panose="020F0502020204030204" pitchFamily="34" charset="0"/>
                <a:ea typeface="Calibri" panose="020F0502020204030204" pitchFamily="34" charset="0"/>
                <a:cs typeface="Times New Roman" panose="02020603050405020304" pitchFamily="18" charset="0"/>
                <a:hlinkClick r:id="rId2"/>
              </a:rPr>
              <a:t>https://doi.org/10.1016/j.icarus.2024.116145</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F5E50B24-7D84-4DAD-657A-780C21204198}"/>
              </a:ext>
            </a:extLst>
          </p:cNvPr>
          <p:cNvSpPr txBox="1"/>
          <p:nvPr/>
        </p:nvSpPr>
        <p:spPr>
          <a:xfrm>
            <a:off x="0" y="1630012"/>
            <a:ext cx="6376737" cy="3970318"/>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Using computer vision methods, we mapped the global population of pitted cones on Mars using images from the Context Camera (CTX) and HiRISE.</a:t>
            </a:r>
          </a:p>
          <a:p>
            <a:pPr marL="342900" indent="-34290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Cones strongly concentrated in the northern plains’ basins and on geologic deposits proposed to be from outflow floods or a past ocean. </a:t>
            </a:r>
          </a:p>
          <a:p>
            <a:pPr marL="342900" indent="-34290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Mud volcanoes on Earth occur in areas of rapid sedimentation. </a:t>
            </a:r>
          </a:p>
          <a:p>
            <a:pPr marL="342900" indent="-34290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figure at right shows mapped pitted cones as black scatter points in a northern polar projection. The yellow polygon is the approximate extent of the ocean/outflow flood deposits. Basins (Utopia, Isidis, Acidalia Planitiae) are labeled.</a:t>
            </a:r>
          </a:p>
        </p:txBody>
      </p:sp>
      <p:pic>
        <p:nvPicPr>
          <p:cNvPr id="8" name="Picture 7">
            <a:extLst>
              <a:ext uri="{FF2B5EF4-FFF2-40B4-BE49-F238E27FC236}">
                <a16:creationId xmlns:a16="http://schemas.microsoft.com/office/drawing/2014/main" id="{D14B4BD3-E047-DFA2-6807-3061EBAF3835}"/>
              </a:ext>
            </a:extLst>
          </p:cNvPr>
          <p:cNvPicPr>
            <a:picLocks noChangeAspect="1"/>
          </p:cNvPicPr>
          <p:nvPr/>
        </p:nvPicPr>
        <p:blipFill>
          <a:blip r:embed="rId3"/>
          <a:stretch>
            <a:fillRect/>
          </a:stretch>
        </p:blipFill>
        <p:spPr>
          <a:xfrm>
            <a:off x="6687686" y="2481943"/>
            <a:ext cx="5058807" cy="4376057"/>
          </a:xfrm>
          <a:prstGeom prst="rect">
            <a:avLst/>
          </a:prstGeom>
        </p:spPr>
      </p:pic>
      <p:pic>
        <p:nvPicPr>
          <p:cNvPr id="2" name="Picture 1">
            <a:extLst>
              <a:ext uri="{FF2B5EF4-FFF2-40B4-BE49-F238E27FC236}">
                <a16:creationId xmlns:a16="http://schemas.microsoft.com/office/drawing/2014/main" id="{6862F535-728E-E43D-FD1C-0CF1D6E1996F}"/>
              </a:ext>
            </a:extLst>
          </p:cNvPr>
          <p:cNvPicPr>
            <a:picLocks noChangeAspect="1"/>
          </p:cNvPicPr>
          <p:nvPr/>
        </p:nvPicPr>
        <p:blipFill>
          <a:blip r:embed="rId4"/>
          <a:stretch>
            <a:fillRect/>
          </a:stretch>
        </p:blipFill>
        <p:spPr>
          <a:xfrm>
            <a:off x="6438123" y="628068"/>
            <a:ext cx="5557934" cy="1855443"/>
          </a:xfrm>
          <a:prstGeom prst="rect">
            <a:avLst/>
          </a:prstGeom>
        </p:spPr>
      </p:pic>
      <p:sp>
        <p:nvSpPr>
          <p:cNvPr id="3" name="TextBox 2">
            <a:extLst>
              <a:ext uri="{FF2B5EF4-FFF2-40B4-BE49-F238E27FC236}">
                <a16:creationId xmlns:a16="http://schemas.microsoft.com/office/drawing/2014/main" id="{F566EF5F-6018-6D69-D686-C88C9085B404}"/>
              </a:ext>
            </a:extLst>
          </p:cNvPr>
          <p:cNvSpPr txBox="1"/>
          <p:nvPr/>
        </p:nvSpPr>
        <p:spPr>
          <a:xfrm>
            <a:off x="1723800" y="36959"/>
            <a:ext cx="9927772" cy="400110"/>
          </a:xfrm>
          <a:prstGeom prst="rect">
            <a:avLst/>
          </a:prstGeom>
          <a:noFill/>
        </p:spPr>
        <p:txBody>
          <a:bodyPr wrap="square" rtlCol="0">
            <a:spAutoFit/>
          </a:bodyPr>
          <a:lstStyle/>
          <a:p>
            <a:r>
              <a:rPr lang="en-US" sz="2000" b="1" dirty="0"/>
              <a:t>Increasing use of computer vision (machine learning) to analyze data</a:t>
            </a:r>
          </a:p>
        </p:txBody>
      </p:sp>
    </p:spTree>
    <p:extLst>
      <p:ext uri="{BB962C8B-B14F-4D97-AF65-F5344CB8AC3E}">
        <p14:creationId xmlns:p14="http://schemas.microsoft.com/office/powerpoint/2010/main" val="456713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13F8C-2DC1-BA39-83D5-868D743094F7}"/>
            </a:ext>
          </a:extLst>
        </p:cNvPr>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B24971D1-0BC1-7741-B981-1E20DF9A5F9D}"/>
              </a:ext>
            </a:extLst>
          </p:cNvPr>
          <p:cNvSpPr txBox="1">
            <a:spLocks/>
          </p:cNvSpPr>
          <p:nvPr/>
        </p:nvSpPr>
        <p:spPr>
          <a:xfrm>
            <a:off x="1" y="453918"/>
            <a:ext cx="5399673" cy="6404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F0000"/>
              </a:buClr>
              <a:buSzPct val="125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00000"/>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Ø"/>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marR="0" lvl="0" indent="-228600" algn="l" defTabSz="914400" rtl="0" eaLnBrk="1" fontAlgn="auto" latinLnBrk="0" hangingPunct="1">
              <a:lnSpc>
                <a:spcPct val="100000"/>
              </a:lnSpc>
              <a:spcBef>
                <a:spcPts val="0"/>
              </a:spcBef>
              <a:spcAft>
                <a:spcPts val="0"/>
              </a:spcAft>
              <a:buClr>
                <a:srgbClr val="FF0000"/>
              </a:buClr>
              <a:buSzPct val="125000"/>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9DC02DB7-E2A4-FABE-D4AB-634049FC8202}"/>
              </a:ext>
            </a:extLst>
          </p:cNvPr>
          <p:cNvSpPr txBox="1"/>
          <p:nvPr/>
        </p:nvSpPr>
        <p:spPr>
          <a:xfrm>
            <a:off x="2035452" y="83473"/>
            <a:ext cx="86860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Calibri" panose="020F0502020204030204"/>
                <a:ea typeface="+mn-ea"/>
                <a:cs typeface="+mn-cs"/>
              </a:rPr>
              <a:t>What have we done lately? Relevant papers in the past </a:t>
            </a:r>
            <a:r>
              <a:rPr lang="en-US" sz="2400" u="sng" dirty="0">
                <a:solidFill>
                  <a:prstClr val="black"/>
                </a:solidFill>
                <a:latin typeface="Calibri" panose="020F0502020204030204"/>
              </a:rPr>
              <a:t>~3</a:t>
            </a:r>
            <a:r>
              <a:rPr kumimoji="0" lang="en-US" sz="2400" b="0" i="0" u="sng" strike="noStrike" kern="1200" cap="none" spc="0" normalizeH="0" baseline="0" noProof="0" dirty="0">
                <a:ln>
                  <a:noFill/>
                </a:ln>
                <a:solidFill>
                  <a:prstClr val="black"/>
                </a:solidFill>
                <a:effectLst/>
                <a:uLnTx/>
                <a:uFillTx/>
                <a:latin typeface="Calibri" panose="020F0502020204030204"/>
                <a:ea typeface="+mn-ea"/>
                <a:cs typeface="+mn-cs"/>
              </a:rPr>
              <a:t> months</a:t>
            </a:r>
          </a:p>
        </p:txBody>
      </p:sp>
      <p:sp>
        <p:nvSpPr>
          <p:cNvPr id="4" name="Slide Number Placeholder 3">
            <a:extLst>
              <a:ext uri="{FF2B5EF4-FFF2-40B4-BE49-F238E27FC236}">
                <a16:creationId xmlns:a16="http://schemas.microsoft.com/office/drawing/2014/main" id="{EABD03DF-D8D3-8F30-EBB1-1F7BFDBE239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846DCB-200E-264A-9469-E13C96701811}" type="slidenum">
              <a:rPr kumimoji="0" lang="en-US" sz="10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DCB5CA3-D217-AD49-30DD-E67608CC6A57}"/>
              </a:ext>
            </a:extLst>
          </p:cNvPr>
          <p:cNvSpPr txBox="1"/>
          <p:nvPr/>
        </p:nvSpPr>
        <p:spPr>
          <a:xfrm>
            <a:off x="0" y="581025"/>
            <a:ext cx="12191999" cy="6232475"/>
          </a:xfrm>
          <a:prstGeom prst="rect">
            <a:avLst/>
          </a:prstGeom>
          <a:noFill/>
        </p:spPr>
        <p:txBody>
          <a:bodyPr wrap="square" rtlCol="0">
            <a:spAutoFit/>
          </a:bodyPr>
          <a:lstStyle/>
          <a:p>
            <a:r>
              <a:rPr lang="en-US" sz="1050" dirty="0"/>
              <a:t>Arvidson+ (2026) Saponite Bearing Material Excavated During the Formation of a Recent 25-m-Diameter Impact Crater in Southeastern Arabia Terra on Mars. JGR-P 131, e2025JE009535. DOI:10.1029/2025JE009535</a:t>
            </a:r>
          </a:p>
          <a:p>
            <a:r>
              <a:rPr lang="en-US" sz="1050" dirty="0"/>
              <a:t>Borchert+ (2026) Analysis of the Gilbert-type delta architecture and boulder conglomerate facies in Jezero Crater, Mars. Icarus 457, 117150. DOI:10.1016/j.icarus.2026.117150</a:t>
            </a:r>
          </a:p>
          <a:p>
            <a:r>
              <a:rPr lang="en-US" sz="1050" dirty="0"/>
              <a:t>Bryk+ (2026) Curiosity meets the Gediz Vallis Ridge: Remnants of a late-stage debris-flow dominated fan in Gale Crater. Icarus 455, 117051. DOI:10.1016/j.icarus.2026.117051</a:t>
            </a:r>
          </a:p>
          <a:p>
            <a:r>
              <a:rPr lang="en-US" sz="1050" dirty="0"/>
              <a:t>Cheng, H. C. J. (2026) Polygonal impact craters on planetary surfaces ─ A review. Icarus 457, 117126. DOI:10.1016/j.icarus.2026.117126</a:t>
            </a:r>
          </a:p>
          <a:p>
            <a:r>
              <a:rPr lang="en-US" sz="1050" dirty="0"/>
              <a:t>Davis+ (2026) Late-Stage Debris Flows Eroded Aeolis Mons in Gediz Vallis, Gale Crater, </a:t>
            </a:r>
            <a:r>
              <a:rPr lang="en-US" sz="1050" dirty="0" err="1"/>
              <a:t>Mars.JGR</a:t>
            </a:r>
            <a:r>
              <a:rPr lang="en-US" sz="1050" dirty="0"/>
              <a:t>-P 131, e2025JE009538. DOI:10.1029/2025JE009538</a:t>
            </a:r>
          </a:p>
          <a:p>
            <a:r>
              <a:rPr lang="en-US" sz="1050" dirty="0"/>
              <a:t>Day+ (2026) Periodic Bedrock Ridge Formation via Shielding and </a:t>
            </a:r>
            <a:r>
              <a:rPr lang="en-US" sz="1050" dirty="0" err="1"/>
              <a:t>Interbedform</a:t>
            </a:r>
            <a:r>
              <a:rPr lang="en-US" sz="1050" dirty="0"/>
              <a:t> Erosion: Wind Tunnel Experiments, a Field Analog, and Survey of Mars. JGR-P 131, e2025JE009326. DOI:10.1029/2025JE009326</a:t>
            </a:r>
          </a:p>
          <a:p>
            <a:r>
              <a:rPr lang="en-US" sz="1050" dirty="0"/>
              <a:t>De Blasio (2026) Sliding Terrains and Dislocated Plates in Amazonis Planitia (Mars) as the Result of Instability of a Frozen Martian Ocean. PSJ 7, 105. DOI:10.3847/PSJ/ae5b80</a:t>
            </a:r>
          </a:p>
          <a:p>
            <a:r>
              <a:rPr lang="en-US" sz="1050" dirty="0" err="1"/>
              <a:t>Gasda</a:t>
            </a:r>
            <a:r>
              <a:rPr lang="en-US" sz="1050" dirty="0"/>
              <a:t>+ (2026) </a:t>
            </a:r>
            <a:r>
              <a:rPr lang="en-US" sz="1050" dirty="0" err="1"/>
              <a:t>Amapari</a:t>
            </a:r>
            <a:r>
              <a:rPr lang="en-US" sz="1050" dirty="0"/>
              <a:t> Marker Band Metal-Enrichments: Potential Mechanisms and Implications for Surface and Subsurface Water and Weathering in Gale Crater. JGR-P 131, e2025JE009153. DOI:10.1029/2025JE009153</a:t>
            </a:r>
          </a:p>
          <a:p>
            <a:r>
              <a:rPr lang="en-US" sz="1050" dirty="0"/>
              <a:t>Huang &amp; Ye (2026) MARSIM: An End-to-End Clutter Simulation System for Global Mars Subsurface Sounding. IEEE Trans. </a:t>
            </a:r>
            <a:r>
              <a:rPr lang="en-US" sz="1050" dirty="0" err="1"/>
              <a:t>Geosci</a:t>
            </a:r>
            <a:r>
              <a:rPr lang="en-US" sz="1050" dirty="0"/>
              <a:t>. Rem. Sens. 64, 4503116-4503116. DOI:10.1109/TGRS.2026.3693916</a:t>
            </a:r>
          </a:p>
          <a:p>
            <a:r>
              <a:rPr lang="en-US" sz="1050" dirty="0"/>
              <a:t>Isen+ (2026) Spectral Characterization of CO2-H2O Ice Layering Under Controlled Mars Polar Conditions as Laboratory Analogs for Seasonal Cap Activity. JGR-P 131, e2026JE009752. DOI:10.1029/2026JE009752</a:t>
            </a:r>
          </a:p>
          <a:p>
            <a:r>
              <a:rPr lang="en-US" sz="1050" dirty="0"/>
              <a:t>Kreczmer+ (2026) Comparative analysis of the </a:t>
            </a:r>
            <a:r>
              <a:rPr lang="en-US" sz="1050" dirty="0" err="1"/>
              <a:t>morphodynamics</a:t>
            </a:r>
            <a:r>
              <a:rPr lang="en-US" sz="1050" dirty="0"/>
              <a:t> of talus slopes on Earth and Mars. Miscellanea </a:t>
            </a:r>
            <a:r>
              <a:rPr lang="en-US" sz="1050" dirty="0" err="1"/>
              <a:t>Geographica</a:t>
            </a:r>
            <a:r>
              <a:rPr lang="en-US" sz="1050" dirty="0"/>
              <a:t> 30, 95-104. DOI:10.2478/mgrsd-2025-0032</a:t>
            </a:r>
          </a:p>
          <a:p>
            <a:r>
              <a:rPr lang="en-US" sz="1050" dirty="0"/>
              <a:t>Li+ (2026) MAFT: A Lightweight Network for Martian Rock Segmentation Based on an Adaptive Frequency Transformer. Remote Sensing 18, 1794. DOI:10.3390/rs18111794</a:t>
            </a:r>
          </a:p>
          <a:p>
            <a:r>
              <a:rPr lang="en-US" sz="1050" dirty="0"/>
              <a:t>Liu+ (2026) Topographic Modulation of Martian Near-Surface Winds: Insights From Perseverance Measurements and CFD Modeling in Jezero Crater. ESS 13, e2025EA004986. DOI:10.1029/2025EA004986</a:t>
            </a:r>
          </a:p>
          <a:p>
            <a:r>
              <a:rPr lang="en-US" sz="1050" dirty="0"/>
              <a:t>Luo+ (2026) Automatic extraction of Martian dune crestlines under complex conditions: A comparative study of image processing, terrain analysis, and deep learning. Aeolian Research 76, 101047. DOI:10.1016/j.aeolia.2026.101047</a:t>
            </a:r>
          </a:p>
          <a:p>
            <a:r>
              <a:rPr lang="en-US" sz="1050" dirty="0"/>
              <a:t>Manelski+ (2026) Strong nickel enrichment co-located with redox-organic interactions in Neretva Vallis, Mars. Nature Communications 17, 2705. DOI:10.1038/s41467-026-70081-3</a:t>
            </a:r>
          </a:p>
          <a:p>
            <a:r>
              <a:rPr lang="en-US" sz="1050" dirty="0"/>
              <a:t>Margara, B., J. R. Johnson, A. G. Hayes, M. T. Lemmon, W. M. Grundy, J. F. Bell, and M. N. Barrington (2026) </a:t>
            </a:r>
            <a:r>
              <a:rPr lang="en-US" sz="1050" dirty="0" err="1"/>
              <a:t>Mastcam</a:t>
            </a:r>
            <a:r>
              <a:rPr lang="en-US" sz="1050" dirty="0"/>
              <a:t>-Z Spectrophotometric Properties of Materials at the Van Zyl Overlook, Jezero Crater. JGR-P 131, e2026JE009675. DOI:10.1029/2026JE009675</a:t>
            </a:r>
          </a:p>
          <a:p>
            <a:r>
              <a:rPr lang="en-US" sz="1050" dirty="0" err="1"/>
              <a:t>Motlhasedi</a:t>
            </a:r>
            <a:r>
              <a:rPr lang="en-US" sz="1050" dirty="0"/>
              <a:t>+ (2026) Investigation of a potential endorheic basin on Mars in the Terra Cimmeria. Icarus 459, 117212. DOI:10.1016/j.icarus.2026.117212</a:t>
            </a:r>
          </a:p>
          <a:p>
            <a:r>
              <a:rPr lang="en-US" sz="1050" dirty="0"/>
              <a:t>Noblet+ (2026) Aspect Asymmetry in Martian Gullies: A Topographic Signature of Their Formation Process?. JGR-P 131, e2025JE009636. DOI:10.1029/2025JE009636</a:t>
            </a:r>
          </a:p>
          <a:p>
            <a:r>
              <a:rPr lang="en-US" sz="1050" dirty="0"/>
              <a:t>Raju+ (2026) A comprehensive three-dimensional thermophysical model for Mars. MNRAS 549, stag932. DOI:10.1093/</a:t>
            </a:r>
            <a:r>
              <a:rPr lang="en-US" sz="1050" dirty="0" err="1"/>
              <a:t>mnras</a:t>
            </a:r>
            <a:r>
              <a:rPr lang="en-US" sz="1050" dirty="0"/>
              <a:t>/stag932</a:t>
            </a:r>
          </a:p>
          <a:p>
            <a:r>
              <a:rPr lang="en-US" sz="1050" dirty="0"/>
              <a:t>Robbins+ (2026) Pitted Cones in Circular Patterns in Elysium Planitia, Mars, Imply a Mud Volcano Origin, Requiring Recent Subsurface Water. Journal of Geophysical Research (Planets) 131, e2025JE009225. DOI:10.1029/2025JE009225</a:t>
            </a:r>
          </a:p>
          <a:p>
            <a:r>
              <a:rPr lang="en-US" sz="1050" dirty="0"/>
              <a:t>Roberts+ (2026) An Aeolian Depositional Sequence Shaped by Near-Surface Water at the Base of the Layered Sulfate Unit, Gale Crater, Mars. JGR-P 131, e2025JE009556. DOI:10.1029/2025JE009556</a:t>
            </a:r>
          </a:p>
          <a:p>
            <a:r>
              <a:rPr lang="en-US" sz="1050" dirty="0"/>
              <a:t>Rojas+ (2026) Geomorphology and Mineralogy of Belén Crater in Iani Chaos (Mars) Point to Hydrothermal Activity. PSJ 7, 130. DOI:10.3847/PSJ/ae5dcb</a:t>
            </a:r>
          </a:p>
          <a:p>
            <a:r>
              <a:rPr lang="en-US" sz="1050" dirty="0"/>
              <a:t>Rudin+ (2026) Exploring methods for identifying iron meteorites on the surface of Mars from orbit. Icarus 457, 117186. DOI:10.1016/j.icarus.2026.117186</a:t>
            </a:r>
          </a:p>
          <a:p>
            <a:r>
              <a:rPr lang="en-US" sz="1050" dirty="0"/>
              <a:t>Schneck+ (2026) Modeling Wind-Driven Waves on Other Planets: Applications to Mars, Titan, and Exoplanets. JGR-P 131, e2025JE009490. DOI:10.1029/2025JE00949010.22541/essoar.176087396.60775070/v1</a:t>
            </a:r>
          </a:p>
          <a:p>
            <a:r>
              <a:rPr lang="en-US" sz="1050" dirty="0"/>
              <a:t>Scuderi+ (2026) Boxwork fracture genesis and geomorphic evolution: Gale Grater, Mars. Geomorphology 509, 110386. DOI:10.1016/j.geomorph.2026.110386</a:t>
            </a:r>
          </a:p>
          <a:p>
            <a:r>
              <a:rPr lang="en-US" sz="1050" dirty="0"/>
              <a:t>Tao+ (2026) Expanding the Global Martian Landslide Inventory with Multimodal DINOv2 Feature Fusion and SVM Classification. PSJ 7, 101. DOI:10.3847/PSJ/ae5dc7</a:t>
            </a:r>
          </a:p>
          <a:p>
            <a:r>
              <a:rPr lang="en-US" sz="1050" dirty="0"/>
              <a:t>Torres </a:t>
            </a:r>
            <a:r>
              <a:rPr lang="en-US" sz="1050" dirty="0" err="1"/>
              <a:t>Auré</a:t>
            </a:r>
            <a:r>
              <a:rPr lang="en-US" sz="1050" dirty="0"/>
              <a:t>+ (2026) Clay continuity between Oxia Planum and Mawrth Vallis. Icarus 457, 117113. DOI:10.1016/j.icarus.2026.117113</a:t>
            </a:r>
          </a:p>
          <a:p>
            <a:r>
              <a:rPr lang="en-US" sz="1050" dirty="0"/>
              <a:t>Wan+ (2026) Dynamic monitoring of dark slope streaks within large-scale Martian scenes using multitemporal high-resolution orbiter imagery. Adv. Sp. Res. 77, 10925-10943. DOI:10.1016/j.asr.2026.02.052</a:t>
            </a:r>
          </a:p>
          <a:p>
            <a:r>
              <a:rPr lang="en-US" sz="1050" dirty="0"/>
              <a:t>Williams+ (2026) Environmental conditions associated with carbonate-bearing rocks in lower Hawksbill Gap, Jezero western fan, Mars. Icarus 457, 117161. DOI:10.1016/j.icarus.2026.117161</a:t>
            </a:r>
          </a:p>
          <a:p>
            <a:r>
              <a:rPr lang="en-US" sz="1050" dirty="0" err="1"/>
              <a:t>Wueller</a:t>
            </a:r>
            <a:r>
              <a:rPr lang="en-US" sz="1050" dirty="0"/>
              <a:t>+ (2026) Fretted channels in Arabia Terra on Mars: Regional stratigraphy and implications for their formation. Icarus 459, 117211. DOI:10.1016/j.icarus.2026.117211</a:t>
            </a:r>
          </a:p>
          <a:p>
            <a:r>
              <a:rPr lang="en-US" sz="1050" dirty="0"/>
              <a:t>Zhang+ (2026) Subsurface Structure of Pockmarks Around the </a:t>
            </a:r>
            <a:r>
              <a:rPr lang="en-US" sz="1050" dirty="0" err="1"/>
              <a:t>Zhurong</a:t>
            </a:r>
            <a:r>
              <a:rPr lang="en-US" sz="1050" dirty="0"/>
              <a:t> Landing Site Revealed by </a:t>
            </a:r>
            <a:r>
              <a:rPr lang="en-US" sz="1050" dirty="0" err="1"/>
              <a:t>RoPeR</a:t>
            </a:r>
            <a:r>
              <a:rPr lang="en-US" sz="1050" dirty="0"/>
              <a:t>: Implication of the Final Water Activity. JGR-P 131, e2026JE009721. DOI:10.1029/2026JE009721</a:t>
            </a:r>
          </a:p>
          <a:p>
            <a:r>
              <a:rPr lang="en-US" sz="1050" dirty="0"/>
              <a:t>Zheng+ (2026) LICM: Low-Texture Illumination Terrain Coupled Matching for High-Resolution Martian Terrain in Chryse Planitia. IEEE J. App. Earth Obs. Rem. Sens.,19, 17566-17583. DOI:10.1109/JSTARS.2026.3694069</a:t>
            </a:r>
          </a:p>
          <a:p>
            <a:r>
              <a:rPr lang="en-US" sz="1050" dirty="0"/>
              <a:t>Zhou+ (2026) Toward Stable Semi-Supervised Remote Sensing Segmentation via Co-Guidance and Co-Fusion. IEEE Trans. </a:t>
            </a:r>
            <a:r>
              <a:rPr lang="en-US" sz="1050" dirty="0" err="1"/>
              <a:t>Geosci</a:t>
            </a:r>
            <a:r>
              <a:rPr lang="en-US" sz="1050" dirty="0"/>
              <a:t>. Rem. Sens. 64, TGRS.2026. DOI:10.1109/TGRS.2026.3680315</a:t>
            </a:r>
          </a:p>
          <a:p>
            <a:r>
              <a:rPr lang="en-US" sz="1050" dirty="0"/>
              <a:t>Zou+ (2026) PFMGAN: A Generative Adversarial Network with Physics Fusion for DTM Generation from Martian Monocular Images. Remote Sensing 18, 1354. DOI:10.3390/rs1809135</a:t>
            </a:r>
          </a:p>
        </p:txBody>
      </p:sp>
    </p:spTree>
    <p:extLst>
      <p:ext uri="{BB962C8B-B14F-4D97-AF65-F5344CB8AC3E}">
        <p14:creationId xmlns:p14="http://schemas.microsoft.com/office/powerpoint/2010/main" val="1780439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2C7C7-57B7-7802-2080-1AC7889757B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59427F6-A670-3A2A-B1BC-CE63A5CED02B}"/>
              </a:ext>
            </a:extLst>
          </p:cNvPr>
          <p:cNvSpPr txBox="1"/>
          <p:nvPr/>
        </p:nvSpPr>
        <p:spPr>
          <a:xfrm>
            <a:off x="1569218" y="107785"/>
            <a:ext cx="9053564" cy="861774"/>
          </a:xfrm>
          <a:prstGeom prst="rect">
            <a:avLst/>
          </a:prstGeom>
          <a:noFill/>
          <a:ln w="25400">
            <a:solidFill>
              <a:schemeClr val="tx1"/>
            </a:solidFill>
          </a:ln>
        </p:spPr>
        <p:txBody>
          <a:bodyPr wrap="square" rtlCol="0">
            <a:spAutoFit/>
          </a:bodyPr>
          <a:lstStyle/>
          <a:p>
            <a:r>
              <a:rPr lang="en-US" b="1" dirty="0"/>
              <a:t>Aspect Asymmetry in Martian Gullies: A Topographic Signature of Their Formation Process?</a:t>
            </a:r>
            <a:br>
              <a:rPr lang="en-US" b="1" dirty="0"/>
            </a:br>
            <a:r>
              <a:rPr lang="en-US" sz="1600" dirty="0"/>
              <a:t>Noblet, A., G. R. Osinski, and S. J. Conway (2026) Journal of Geophysical Research (Planets) 131, e2025JE009636. DOI:10.1029/2025JE009636</a:t>
            </a:r>
          </a:p>
        </p:txBody>
      </p:sp>
      <p:sp>
        <p:nvSpPr>
          <p:cNvPr id="4" name="TextBox 3">
            <a:extLst>
              <a:ext uri="{FF2B5EF4-FFF2-40B4-BE49-F238E27FC236}">
                <a16:creationId xmlns:a16="http://schemas.microsoft.com/office/drawing/2014/main" id="{33E2C617-D219-5A8D-FC84-92099F15262E}"/>
              </a:ext>
            </a:extLst>
          </p:cNvPr>
          <p:cNvSpPr txBox="1"/>
          <p:nvPr/>
        </p:nvSpPr>
        <p:spPr>
          <a:xfrm>
            <a:off x="-1" y="1144100"/>
            <a:ext cx="6440993" cy="2031325"/>
          </a:xfrm>
          <a:prstGeom prst="rect">
            <a:avLst/>
          </a:prstGeom>
          <a:noFill/>
        </p:spPr>
        <p:txBody>
          <a:bodyPr wrap="square" rtlCol="0">
            <a:spAutoFit/>
          </a:bodyPr>
          <a:lstStyle/>
          <a:p>
            <a:pPr marL="285750" lvl="0" indent="-285750">
              <a:buFont typeface="Arial" panose="020B0604020202020204" pitchFamily="34" charset="0"/>
              <a:buChar char="•"/>
              <a:defRPr/>
            </a:pPr>
            <a:r>
              <a:rPr lang="en-US" dirty="0"/>
              <a:t>HiRISE DTMs and orthorectified images, </a:t>
            </a:r>
            <a:r>
              <a:rPr lang="en-US" dirty="0" err="1"/>
              <a:t>CaSSIS</a:t>
            </a:r>
            <a:r>
              <a:rPr lang="en-US" dirty="0"/>
              <a:t> &amp; HiRISE images at 31 gully sites in the Latitude Dependent Mantle (LDM)</a:t>
            </a:r>
          </a:p>
          <a:p>
            <a:pPr marL="285750" lvl="0" indent="-285750">
              <a:buFont typeface="Arial" panose="020B0604020202020204" pitchFamily="34" charset="0"/>
              <a:buChar char="•"/>
              <a:defRPr/>
            </a:pPr>
            <a:r>
              <a:rPr lang="en-US" dirty="0"/>
              <a:t>Quantitative comparison of steepness of opposing walls in gully alcoves.</a:t>
            </a:r>
          </a:p>
          <a:p>
            <a:pPr marL="285750" lvl="0" indent="-285750">
              <a:buFont typeface="Arial" panose="020B0604020202020204" pitchFamily="34" charset="0"/>
              <a:buChar char="•"/>
              <a:defRPr/>
            </a:pPr>
            <a:r>
              <a:rPr lang="en-US" dirty="0"/>
              <a:t>Shallowing of pole‐facing alcove walls driven by preferential accumulation of CO</a:t>
            </a:r>
            <a:r>
              <a:rPr lang="en-US" baseline="-25000" dirty="0"/>
              <a:t>2</a:t>
            </a:r>
            <a:r>
              <a:rPr lang="en-US" dirty="0"/>
              <a:t> and H</a:t>
            </a:r>
            <a:r>
              <a:rPr lang="en-US" baseline="-25000" dirty="0"/>
              <a:t>2</a:t>
            </a:r>
            <a:r>
              <a:rPr lang="en-US" dirty="0"/>
              <a:t>O frosts, leading to enhanced sediment fluxes on pole‐facing slopes.</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1CB775C-85C9-E927-9D51-C2F86378A370}"/>
              </a:ext>
            </a:extLst>
          </p:cNvPr>
          <p:cNvPicPr>
            <a:picLocks noChangeAspect="1"/>
          </p:cNvPicPr>
          <p:nvPr/>
        </p:nvPicPr>
        <p:blipFill>
          <a:blip r:embed="rId2"/>
          <a:stretch>
            <a:fillRect/>
          </a:stretch>
        </p:blipFill>
        <p:spPr>
          <a:xfrm>
            <a:off x="6337638" y="1251004"/>
            <a:ext cx="5687181" cy="3371789"/>
          </a:xfrm>
          <a:prstGeom prst="rect">
            <a:avLst/>
          </a:prstGeom>
        </p:spPr>
      </p:pic>
      <p:sp>
        <p:nvSpPr>
          <p:cNvPr id="6" name="TextBox 5">
            <a:extLst>
              <a:ext uri="{FF2B5EF4-FFF2-40B4-BE49-F238E27FC236}">
                <a16:creationId xmlns:a16="http://schemas.microsoft.com/office/drawing/2014/main" id="{6D012A40-A6C6-B297-8195-6F152BE730E4}"/>
              </a:ext>
            </a:extLst>
          </p:cNvPr>
          <p:cNvSpPr txBox="1"/>
          <p:nvPr/>
        </p:nvSpPr>
        <p:spPr>
          <a:xfrm>
            <a:off x="6571244" y="4161129"/>
            <a:ext cx="3362179" cy="461665"/>
          </a:xfrm>
          <a:prstGeom prst="rect">
            <a:avLst/>
          </a:prstGeom>
          <a:solidFill>
            <a:schemeClr val="bg1"/>
          </a:solidFill>
        </p:spPr>
        <p:txBody>
          <a:bodyPr wrap="square" rtlCol="0">
            <a:spAutoFit/>
          </a:bodyPr>
          <a:lstStyle/>
          <a:p>
            <a:r>
              <a:rPr lang="en-US" sz="1200" dirty="0"/>
              <a:t>Example map of N–S gully alcove asymmetry. HiRISE ID (a) ESP_067903_1370; 308.91◦E, 42.68◦S</a:t>
            </a:r>
          </a:p>
        </p:txBody>
      </p:sp>
      <p:pic>
        <p:nvPicPr>
          <p:cNvPr id="7" name="Picture 6">
            <a:extLst>
              <a:ext uri="{FF2B5EF4-FFF2-40B4-BE49-F238E27FC236}">
                <a16:creationId xmlns:a16="http://schemas.microsoft.com/office/drawing/2014/main" id="{71E5C784-8061-83A4-34FA-3E42310C6BBC}"/>
              </a:ext>
            </a:extLst>
          </p:cNvPr>
          <p:cNvPicPr>
            <a:picLocks noChangeAspect="1"/>
          </p:cNvPicPr>
          <p:nvPr/>
        </p:nvPicPr>
        <p:blipFill>
          <a:blip r:embed="rId3"/>
          <a:stretch>
            <a:fillRect/>
          </a:stretch>
        </p:blipFill>
        <p:spPr>
          <a:xfrm>
            <a:off x="202276" y="3275763"/>
            <a:ext cx="5251301" cy="3490525"/>
          </a:xfrm>
          <a:prstGeom prst="rect">
            <a:avLst/>
          </a:prstGeom>
        </p:spPr>
      </p:pic>
      <p:sp>
        <p:nvSpPr>
          <p:cNvPr id="8" name="TextBox 7">
            <a:extLst>
              <a:ext uri="{FF2B5EF4-FFF2-40B4-BE49-F238E27FC236}">
                <a16:creationId xmlns:a16="http://schemas.microsoft.com/office/drawing/2014/main" id="{60917D38-745C-5791-0D4A-32C7A33DA482}"/>
              </a:ext>
            </a:extLst>
          </p:cNvPr>
          <p:cNvSpPr txBox="1"/>
          <p:nvPr/>
        </p:nvSpPr>
        <p:spPr>
          <a:xfrm>
            <a:off x="5453577" y="5381293"/>
            <a:ext cx="6738423" cy="1384995"/>
          </a:xfrm>
          <a:prstGeom prst="rect">
            <a:avLst/>
          </a:prstGeom>
          <a:solidFill>
            <a:schemeClr val="bg1"/>
          </a:solidFill>
        </p:spPr>
        <p:txBody>
          <a:bodyPr wrap="square" rtlCol="0">
            <a:spAutoFit/>
          </a:bodyPr>
          <a:lstStyle/>
          <a:p>
            <a:r>
              <a:rPr lang="en-US" sz="1200" dirty="0"/>
              <a:t>Asymmetrical gully alcoves and associated morphologies. All scenes are oriented so that the equatorward direction is at the top of the frame. The downslope direction of the alcove is shown by the yellow arrow on all frames. (a–d) Sub‐alcoves (black arrows) tens of meters in width on the pole‐facing wall of gully alcoves. (e) and (f) Shallow concave depressions (dashed white arrows) on pole‐facing alcove walls. HiRISE IDs: (a) ESP_014008_1430; 322.74◦E, 36.47◦S, (b) PSP_002932_1445; 324.68◦E, 35.16◦S, (c) ESP_012266_1300; 3.74◦E, 49.81◦S, (d) PSP_003209_1445; 324.68◦E, 35.15◦S, (e) ESP_026097_2310; 26.45◦E, 50.67◦N, (f) ESP_067903_1370; 308.91◦E, 42.68◦S</a:t>
            </a:r>
          </a:p>
        </p:txBody>
      </p:sp>
    </p:spTree>
    <p:extLst>
      <p:ext uri="{BB962C8B-B14F-4D97-AF65-F5344CB8AC3E}">
        <p14:creationId xmlns:p14="http://schemas.microsoft.com/office/powerpoint/2010/main" val="2774497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669DC-83E9-D16D-9AF6-28B6D60AE39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66A1397-AC89-E666-C7CE-B3BE64776E5C}"/>
              </a:ext>
            </a:extLst>
          </p:cNvPr>
          <p:cNvSpPr txBox="1"/>
          <p:nvPr/>
        </p:nvSpPr>
        <p:spPr>
          <a:xfrm>
            <a:off x="1457011" y="70353"/>
            <a:ext cx="10734989" cy="738664"/>
          </a:xfrm>
          <a:prstGeom prst="rect">
            <a:avLst/>
          </a:prstGeom>
          <a:noFill/>
          <a:ln w="25400">
            <a:solidFill>
              <a:schemeClr val="tx1"/>
            </a:solidFill>
          </a:ln>
        </p:spPr>
        <p:txBody>
          <a:bodyPr wrap="square" rtlCol="0">
            <a:spAutoFit/>
          </a:bodyPr>
          <a:lstStyle/>
          <a:p>
            <a:r>
              <a:rPr lang="en-US" b="1" dirty="0"/>
              <a:t>Late-Stage Debris Flows Eroded Aeolis Mons in Gediz Vallis, Gale Crater, Mars </a:t>
            </a:r>
          </a:p>
          <a:p>
            <a:r>
              <a:rPr lang="en-US" sz="1200" b="1" dirty="0"/>
              <a:t>Davis, J. M., S. A. Wilson</a:t>
            </a:r>
            <a:r>
              <a:rPr lang="en-US" sz="1200" dirty="0"/>
              <a:t>, R. M. E. Williams, L. M. Thompson, G. Paar, J</a:t>
            </a:r>
            <a:r>
              <a:rPr lang="en-US" sz="1200" b="1" dirty="0"/>
              <a:t>. A. Grant</a:t>
            </a:r>
            <a:r>
              <a:rPr lang="en-US" sz="1200" dirty="0"/>
              <a:t>, A. Cowart, A. B. Bryk, S. Gupta, S. G. Banham, C. A. Mondro, E. S. Kite, M. C. Malin, D. Fey, O. </a:t>
            </a:r>
            <a:r>
              <a:rPr lang="en-US" sz="1200" dirty="0" err="1"/>
              <a:t>Gasnault</a:t>
            </a:r>
            <a:r>
              <a:rPr lang="en-US" sz="1200" dirty="0"/>
              <a:t>, S. Le </a:t>
            </a:r>
            <a:r>
              <a:rPr lang="en-US" sz="1200" dirty="0" err="1"/>
              <a:t>Mouélic</a:t>
            </a:r>
            <a:r>
              <a:rPr lang="en-US" sz="1200" dirty="0"/>
              <a:t>, and A. R. Vasavada (2026). Journal of Geophysical Research (Planets) 131, e2025JE009538. DOI:10.1029/2025JE009538</a:t>
            </a:r>
            <a:endParaRPr lang="en-US" dirty="0"/>
          </a:p>
        </p:txBody>
      </p:sp>
      <p:sp>
        <p:nvSpPr>
          <p:cNvPr id="4" name="TextBox 3">
            <a:extLst>
              <a:ext uri="{FF2B5EF4-FFF2-40B4-BE49-F238E27FC236}">
                <a16:creationId xmlns:a16="http://schemas.microsoft.com/office/drawing/2014/main" id="{188EBA91-DE69-FB14-C94B-42DD569121A5}"/>
              </a:ext>
            </a:extLst>
          </p:cNvPr>
          <p:cNvSpPr txBox="1"/>
          <p:nvPr/>
        </p:nvSpPr>
        <p:spPr>
          <a:xfrm>
            <a:off x="0" y="937934"/>
            <a:ext cx="7043895" cy="3139321"/>
          </a:xfrm>
          <a:prstGeom prst="rect">
            <a:avLst/>
          </a:prstGeom>
          <a:noFill/>
        </p:spPr>
        <p:txBody>
          <a:bodyPr wrap="square" rtlCol="0">
            <a:spAutoFit/>
          </a:bodyPr>
          <a:lstStyle/>
          <a:p>
            <a:pPr marL="285750" lvl="0" indent="-285750">
              <a:buFont typeface="Arial" panose="020B0604020202020204" pitchFamily="34" charset="0"/>
              <a:buChar char="•"/>
              <a:defRPr/>
            </a:pPr>
            <a:r>
              <a:rPr lang="en-US" dirty="0"/>
              <a:t>Curiosity investigation of canyon‐filling sedimentary deposits in Gediz Vallis on Aeolis Mons in Gale Crater.</a:t>
            </a:r>
          </a:p>
          <a:p>
            <a:pPr marL="285750" lvl="0" indent="-285750">
              <a:buFont typeface="Arial" panose="020B0604020202020204" pitchFamily="34" charset="0"/>
              <a:buChar char="•"/>
              <a:defRPr/>
            </a:pPr>
            <a:r>
              <a:rPr lang="en-US" dirty="0"/>
              <a:t>Transported breccias and conglomerates record multiple sediment transport processes, including debris flows and landslides, separated by episodes of aeolian erosion and in‐situ alteration.</a:t>
            </a:r>
          </a:p>
          <a:p>
            <a:pPr marL="285750" lvl="0" indent="-285750">
              <a:buFont typeface="Arial" panose="020B0604020202020204" pitchFamily="34" charset="0"/>
              <a:buChar char="•"/>
              <a:defRPr/>
            </a:pPr>
            <a:r>
              <a:rPr lang="en-US" dirty="0"/>
              <a:t>Debris flow deposits require continued, intermittent surface water availability late in the history of both Gale crater and Mars.</a:t>
            </a:r>
          </a:p>
          <a:p>
            <a:pPr marL="285750" lvl="0" indent="-285750">
              <a:buFont typeface="Arial" panose="020B0604020202020204" pitchFamily="34" charset="0"/>
              <a:buChar char="•"/>
              <a:defRPr/>
            </a:pPr>
            <a:r>
              <a:rPr lang="en-US" i="1" dirty="0"/>
              <a:t>HiRISE color basemap + DTM played an integral role in the study, not just for identifying rover targets and guiding the traverse, but for extending the geologic mapping that we were able to do with the rover.</a:t>
            </a:r>
            <a:endParaRPr kumimoji="0" lang="en-US" sz="1800" b="0" i="1" u="none" strike="noStrike" kern="1200" cap="none" spc="0" normalizeH="0" baseline="0" noProof="0" dirty="0">
              <a:ln>
                <a:noFill/>
              </a:ln>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C404C05-DF83-558C-6399-E8CB6F4EAF2D}"/>
              </a:ext>
            </a:extLst>
          </p:cNvPr>
          <p:cNvPicPr>
            <a:picLocks noChangeAspect="1"/>
          </p:cNvPicPr>
          <p:nvPr/>
        </p:nvPicPr>
        <p:blipFill>
          <a:blip r:embed="rId3"/>
          <a:stretch>
            <a:fillRect/>
          </a:stretch>
        </p:blipFill>
        <p:spPr>
          <a:xfrm>
            <a:off x="6923315" y="989803"/>
            <a:ext cx="5268686" cy="5836469"/>
          </a:xfrm>
          <a:prstGeom prst="rect">
            <a:avLst/>
          </a:prstGeom>
        </p:spPr>
      </p:pic>
      <p:sp>
        <p:nvSpPr>
          <p:cNvPr id="6" name="TextBox 5">
            <a:extLst>
              <a:ext uri="{FF2B5EF4-FFF2-40B4-BE49-F238E27FC236}">
                <a16:creationId xmlns:a16="http://schemas.microsoft.com/office/drawing/2014/main" id="{1EC24978-D940-1BC8-1F96-C11D216E37BE}"/>
              </a:ext>
            </a:extLst>
          </p:cNvPr>
          <p:cNvSpPr txBox="1"/>
          <p:nvPr/>
        </p:nvSpPr>
        <p:spPr>
          <a:xfrm>
            <a:off x="6923314" y="989802"/>
            <a:ext cx="1939331" cy="1652913"/>
          </a:xfrm>
          <a:prstGeom prst="rect">
            <a:avLst/>
          </a:prstGeom>
          <a:solidFill>
            <a:schemeClr val="bg1"/>
          </a:solidFill>
        </p:spPr>
        <p:txBody>
          <a:bodyPr wrap="square" rtlCol="0">
            <a:spAutoFit/>
          </a:bodyPr>
          <a:lstStyle/>
          <a:p>
            <a:r>
              <a:rPr lang="en-US" sz="1000" dirty="0"/>
              <a:t>(b) HiRISE RED mosaic of NW Aeolis Mons. (c) HiRISE RGB mosaic showing Gediz Vallis, incised through the layered sulfate bearing unit, and the Gediz Vallis ridge (</a:t>
            </a:r>
            <a:r>
              <a:rPr lang="en-US" sz="1000" dirty="0" err="1"/>
              <a:t>GVr</a:t>
            </a:r>
            <a:r>
              <a:rPr lang="en-US" sz="1000" dirty="0"/>
              <a:t>). (d) Perspective view looking south towards Aeolis Mons and up Gediz Vallis, made from a HiRISE DTM and RGB </a:t>
            </a:r>
            <a:r>
              <a:rPr lang="en-US" sz="1000" dirty="0" err="1"/>
              <a:t>orthomosaic</a:t>
            </a:r>
            <a:r>
              <a:rPr lang="en-US" sz="1000" dirty="0"/>
              <a:t>.</a:t>
            </a:r>
          </a:p>
        </p:txBody>
      </p:sp>
      <p:pic>
        <p:nvPicPr>
          <p:cNvPr id="7" name="Picture 6">
            <a:extLst>
              <a:ext uri="{FF2B5EF4-FFF2-40B4-BE49-F238E27FC236}">
                <a16:creationId xmlns:a16="http://schemas.microsoft.com/office/drawing/2014/main" id="{BCC85D5C-D703-3EDA-2F6F-4AB8D6AB96B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61358" y="4039186"/>
            <a:ext cx="3175177" cy="2649319"/>
          </a:xfrm>
          <a:prstGeom prst="rect">
            <a:avLst/>
          </a:prstGeom>
        </p:spPr>
      </p:pic>
      <p:sp>
        <p:nvSpPr>
          <p:cNvPr id="8" name="TextBox 7">
            <a:extLst>
              <a:ext uri="{FF2B5EF4-FFF2-40B4-BE49-F238E27FC236}">
                <a16:creationId xmlns:a16="http://schemas.microsoft.com/office/drawing/2014/main" id="{E6B65B9F-EFAE-9A52-7C71-B66BB0669684}"/>
              </a:ext>
            </a:extLst>
          </p:cNvPr>
          <p:cNvSpPr txBox="1"/>
          <p:nvPr/>
        </p:nvSpPr>
        <p:spPr>
          <a:xfrm>
            <a:off x="3436535" y="4756322"/>
            <a:ext cx="2197749" cy="2031325"/>
          </a:xfrm>
          <a:prstGeom prst="rect">
            <a:avLst/>
          </a:prstGeom>
          <a:solidFill>
            <a:schemeClr val="bg1"/>
          </a:solidFill>
        </p:spPr>
        <p:txBody>
          <a:bodyPr wrap="square" rtlCol="0">
            <a:spAutoFit/>
          </a:bodyPr>
          <a:lstStyle/>
          <a:p>
            <a:r>
              <a:rPr lang="en-US" sz="1400" dirty="0" err="1"/>
              <a:t>Photogeologic</a:t>
            </a:r>
            <a:r>
              <a:rPr lang="en-US" sz="1400" dirty="0"/>
              <a:t> map and synthetic cross section of the Arc Pass region of Gediz Vallis ridge. Mapping was performed using a combination of Navcam, </a:t>
            </a:r>
            <a:r>
              <a:rPr lang="en-US" sz="1400" dirty="0" err="1"/>
              <a:t>Mastcam</a:t>
            </a:r>
            <a:r>
              <a:rPr lang="en-US" sz="1400" dirty="0"/>
              <a:t>, and HiRISE data. Digitized at a 1:250 scale on a HiRISE basemap.</a:t>
            </a:r>
          </a:p>
        </p:txBody>
      </p:sp>
    </p:spTree>
    <p:extLst>
      <p:ext uri="{BB962C8B-B14F-4D97-AF65-F5344CB8AC3E}">
        <p14:creationId xmlns:p14="http://schemas.microsoft.com/office/powerpoint/2010/main" val="4115909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13F8C-2DC1-BA39-83D5-868D743094F7}"/>
            </a:ext>
          </a:extLst>
        </p:cNvPr>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B24971D1-0BC1-7741-B981-1E20DF9A5F9D}"/>
              </a:ext>
            </a:extLst>
          </p:cNvPr>
          <p:cNvSpPr txBox="1">
            <a:spLocks/>
          </p:cNvSpPr>
          <p:nvPr/>
        </p:nvSpPr>
        <p:spPr>
          <a:xfrm>
            <a:off x="1" y="453918"/>
            <a:ext cx="5399673" cy="6404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F0000"/>
              </a:buClr>
              <a:buSzPct val="125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00000"/>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Ø"/>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marR="0" lvl="0" indent="-228600" algn="l" defTabSz="914400" rtl="0" eaLnBrk="1" fontAlgn="auto" latinLnBrk="0" hangingPunct="1">
              <a:lnSpc>
                <a:spcPct val="100000"/>
              </a:lnSpc>
              <a:spcBef>
                <a:spcPts val="0"/>
              </a:spcBef>
              <a:spcAft>
                <a:spcPts val="0"/>
              </a:spcAft>
              <a:buClr>
                <a:srgbClr val="FF0000"/>
              </a:buClr>
              <a:buSzPct val="125000"/>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ABD03DF-D8D3-8F30-EBB1-1F7BFDBE239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846DCB-200E-264A-9469-E13C96701811}" type="slidenum">
              <a:rPr kumimoji="0" lang="en-US" sz="10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DCB5CA3-D217-AD49-30DD-E67608CC6A57}"/>
              </a:ext>
            </a:extLst>
          </p:cNvPr>
          <p:cNvSpPr txBox="1"/>
          <p:nvPr/>
        </p:nvSpPr>
        <p:spPr>
          <a:xfrm>
            <a:off x="328961" y="3013827"/>
            <a:ext cx="7543801" cy="3693319"/>
          </a:xfrm>
          <a:prstGeom prst="rect">
            <a:avLst/>
          </a:prstGeom>
          <a:noFill/>
        </p:spPr>
        <p:txBody>
          <a:bodyPr wrap="square" rtlCol="0">
            <a:spAutoFit/>
          </a:bodyPr>
          <a:lstStyle/>
          <a:p>
            <a:pPr marL="171450" lvl="0" indent="-171450">
              <a:buFont typeface="Arial" panose="020B0604020202020204" pitchFamily="34" charset="0"/>
              <a:buChar char="•"/>
              <a:defRPr/>
            </a:pPr>
            <a:r>
              <a:rPr lang="en-US" dirty="0"/>
              <a:t>This study establishes a stratigraphic and spatial connection between the clay-bearing units of Oxia Planum and Mawrth Vallis, two of Mars' most extensively altered Noachian terrains.</a:t>
            </a:r>
            <a:endParaRPr lang="en-US" dirty="0">
              <a:solidFill>
                <a:prstClr val="black"/>
              </a:solidFill>
            </a:endParaRPr>
          </a:p>
          <a:p>
            <a:pPr marL="171450" lvl="0" indent="-171450">
              <a:buFont typeface="Arial" panose="020B0604020202020204" pitchFamily="34" charset="0"/>
              <a:buChar char="•"/>
              <a:defRPr/>
            </a:pPr>
            <a:r>
              <a:rPr lang="en-US" dirty="0">
                <a:solidFill>
                  <a:prstClr val="black"/>
                </a:solidFill>
              </a:rPr>
              <a:t>CRISM and HiRISE color map clay outcrops using composition, and texture</a:t>
            </a:r>
          </a:p>
          <a:p>
            <a:pPr marL="171450" lvl="0" indent="-171450">
              <a:buFont typeface="Arial" panose="020B0604020202020204" pitchFamily="34" charset="0"/>
              <a:buChar char="•"/>
              <a:defRPr/>
            </a:pPr>
            <a:r>
              <a:rPr lang="en-US" dirty="0"/>
              <a:t>They identify: </a:t>
            </a:r>
          </a:p>
          <a:p>
            <a:pPr marL="628650" lvl="1" indent="-171450">
              <a:buFont typeface="Arial" panose="020B0604020202020204" pitchFamily="34" charset="0"/>
              <a:buChar char="•"/>
              <a:defRPr/>
            </a:pPr>
            <a:r>
              <a:rPr lang="en-US" dirty="0"/>
              <a:t>A continuous deposit spanning &gt;600 km laterally from Oxia Planum to Mawrth Vallis, draping &gt;1300 m of elevation. Perhaps ocean sediments.</a:t>
            </a:r>
          </a:p>
          <a:p>
            <a:pPr marL="628650" lvl="1" indent="-171450">
              <a:buFont typeface="Arial" panose="020B0604020202020204" pitchFamily="34" charset="0"/>
              <a:buChar char="•"/>
              <a:defRPr/>
            </a:pPr>
            <a:r>
              <a:rPr lang="en-US" dirty="0"/>
              <a:t>A second distinct clay unit overlying this, but which is absent at Oxia Planum</a:t>
            </a:r>
          </a:p>
          <a:p>
            <a:pPr marL="628650" lvl="1" indent="-171450">
              <a:buFont typeface="Arial" panose="020B0604020202020204" pitchFamily="34" charset="0"/>
              <a:buChar char="•"/>
              <a:defRPr/>
            </a:pPr>
            <a:r>
              <a:rPr lang="en-US" dirty="0"/>
              <a:t>A cratered paleosurface between these units indicating a significant time gap</a:t>
            </a:r>
          </a:p>
          <a:p>
            <a:pPr marL="171450" indent="-171450">
              <a:buFont typeface="Arial" panose="020B0604020202020204" pitchFamily="34" charset="0"/>
              <a:buChar char="•"/>
              <a:defRPr/>
            </a:pPr>
            <a:r>
              <a:rPr lang="en-US" dirty="0"/>
              <a:t>Rosalind Franklin Rover will investigate the lower unit, which turns out to be regional in extent</a:t>
            </a:r>
          </a:p>
        </p:txBody>
      </p:sp>
      <p:pic>
        <p:nvPicPr>
          <p:cNvPr id="2" name="Picture 1">
            <a:extLst>
              <a:ext uri="{FF2B5EF4-FFF2-40B4-BE49-F238E27FC236}">
                <a16:creationId xmlns:a16="http://schemas.microsoft.com/office/drawing/2014/main" id="{3E2B24C8-219B-5AC2-348F-BB4F788677A6}"/>
              </a:ext>
            </a:extLst>
          </p:cNvPr>
          <p:cNvPicPr>
            <a:picLocks noChangeAspect="1"/>
          </p:cNvPicPr>
          <p:nvPr/>
        </p:nvPicPr>
        <p:blipFill>
          <a:blip r:embed="rId3"/>
          <a:stretch>
            <a:fillRect/>
          </a:stretch>
        </p:blipFill>
        <p:spPr>
          <a:xfrm>
            <a:off x="1306761" y="11472"/>
            <a:ext cx="6178560" cy="2787320"/>
          </a:xfrm>
          <a:prstGeom prst="rect">
            <a:avLst/>
          </a:prstGeom>
          <a:ln>
            <a:solidFill>
              <a:schemeClr val="accent1"/>
            </a:solidFill>
          </a:ln>
        </p:spPr>
      </p:pic>
      <p:pic>
        <p:nvPicPr>
          <p:cNvPr id="6" name="Picture 5">
            <a:extLst>
              <a:ext uri="{FF2B5EF4-FFF2-40B4-BE49-F238E27FC236}">
                <a16:creationId xmlns:a16="http://schemas.microsoft.com/office/drawing/2014/main" id="{0605998F-D29B-AB58-7897-7CB51F0B4635}"/>
              </a:ext>
            </a:extLst>
          </p:cNvPr>
          <p:cNvPicPr>
            <a:picLocks noChangeAspect="1"/>
          </p:cNvPicPr>
          <p:nvPr/>
        </p:nvPicPr>
        <p:blipFill>
          <a:blip r:embed="rId4"/>
          <a:stretch>
            <a:fillRect/>
          </a:stretch>
        </p:blipFill>
        <p:spPr>
          <a:xfrm>
            <a:off x="8394803" y="12759"/>
            <a:ext cx="3779181" cy="6858000"/>
          </a:xfrm>
          <a:prstGeom prst="rect">
            <a:avLst/>
          </a:prstGeom>
        </p:spPr>
      </p:pic>
    </p:spTree>
    <p:extLst>
      <p:ext uri="{BB962C8B-B14F-4D97-AF65-F5344CB8AC3E}">
        <p14:creationId xmlns:p14="http://schemas.microsoft.com/office/powerpoint/2010/main" val="1464280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1CC1932-28D0-37A4-FFB7-D08604D1312A}"/>
              </a:ext>
            </a:extLst>
          </p:cNvPr>
          <p:cNvSpPr txBox="1"/>
          <p:nvPr/>
        </p:nvSpPr>
        <p:spPr>
          <a:xfrm>
            <a:off x="78350" y="147619"/>
            <a:ext cx="12191999" cy="1138773"/>
          </a:xfrm>
          <a:prstGeom prst="rect">
            <a:avLst/>
          </a:prstGeom>
          <a:noFill/>
          <a:ln w="254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Dynamic monitoring of dark slope streaks within large-scale Martian scenes using multitemporal high-resolution orbiter imagery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 Wan, S. Liu, X. Tong, H. Xie, Y. Feng, Y. Jin, K. Du, J. Zhang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https://doi.org/10.1016/j.asr.2026.02.052</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5E50B24-7D84-4DAD-657A-780C21204198}"/>
              </a:ext>
            </a:extLst>
          </p:cNvPr>
          <p:cNvSpPr txBox="1"/>
          <p:nvPr/>
        </p:nvSpPr>
        <p:spPr>
          <a:xfrm>
            <a:off x="-1" y="1444384"/>
            <a:ext cx="5978769" cy="509370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Dark Slope Streaks (DSS) are mass wasting features found on dusty slopes on Mars and are known to be created and fade over the course of the MRO mission.</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This study employs a Mask R-CNN and manual verification to extract DSS and to investigate their multi-temporal variations across large-scale Martian regions.</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No clear relationship between DSS changes with surface temperature was observed, but there was an association with intensified dust activity during the autumn and winter. </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Areas with greater topographic relief exhibit fewer new DSS occurrences compared to flatter terrains suggesting that complex local topography may inhibit dust mobility. </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These observations further support a dry formation mechanism.</a:t>
            </a:r>
          </a:p>
        </p:txBody>
      </p:sp>
      <p:pic>
        <p:nvPicPr>
          <p:cNvPr id="3" name="Picture 2">
            <a:extLst>
              <a:ext uri="{FF2B5EF4-FFF2-40B4-BE49-F238E27FC236}">
                <a16:creationId xmlns:a16="http://schemas.microsoft.com/office/drawing/2014/main" id="{6BE35E4F-D0B0-BA46-6F91-0E70B4F428F9}"/>
              </a:ext>
            </a:extLst>
          </p:cNvPr>
          <p:cNvPicPr>
            <a:picLocks noChangeAspect="1"/>
          </p:cNvPicPr>
          <p:nvPr/>
        </p:nvPicPr>
        <p:blipFill>
          <a:blip r:embed="rId3"/>
          <a:stretch>
            <a:fillRect/>
          </a:stretch>
        </p:blipFill>
        <p:spPr>
          <a:xfrm>
            <a:off x="6369933" y="1444384"/>
            <a:ext cx="5811509" cy="2330000"/>
          </a:xfrm>
          <a:prstGeom prst="rect">
            <a:avLst/>
          </a:prstGeom>
        </p:spPr>
      </p:pic>
      <p:pic>
        <p:nvPicPr>
          <p:cNvPr id="6" name="Picture 5">
            <a:extLst>
              <a:ext uri="{FF2B5EF4-FFF2-40B4-BE49-F238E27FC236}">
                <a16:creationId xmlns:a16="http://schemas.microsoft.com/office/drawing/2014/main" id="{F7B2A721-CE70-BB3C-E8B6-ECA9DF5B2B9E}"/>
              </a:ext>
            </a:extLst>
          </p:cNvPr>
          <p:cNvPicPr>
            <a:picLocks noChangeAspect="1"/>
          </p:cNvPicPr>
          <p:nvPr/>
        </p:nvPicPr>
        <p:blipFill>
          <a:blip r:embed="rId4"/>
          <a:stretch>
            <a:fillRect/>
          </a:stretch>
        </p:blipFill>
        <p:spPr>
          <a:xfrm>
            <a:off x="6568046" y="3791854"/>
            <a:ext cx="2884528" cy="3066146"/>
          </a:xfrm>
          <a:prstGeom prst="rect">
            <a:avLst/>
          </a:prstGeom>
        </p:spPr>
      </p:pic>
      <p:pic>
        <p:nvPicPr>
          <p:cNvPr id="8" name="Picture 7">
            <a:extLst>
              <a:ext uri="{FF2B5EF4-FFF2-40B4-BE49-F238E27FC236}">
                <a16:creationId xmlns:a16="http://schemas.microsoft.com/office/drawing/2014/main" id="{D1BC85D4-6B68-8AA6-EBFC-79B436F681B9}"/>
              </a:ext>
            </a:extLst>
          </p:cNvPr>
          <p:cNvPicPr>
            <a:picLocks noChangeAspect="1"/>
          </p:cNvPicPr>
          <p:nvPr/>
        </p:nvPicPr>
        <p:blipFill>
          <a:blip r:embed="rId5"/>
          <a:stretch>
            <a:fillRect/>
          </a:stretch>
        </p:blipFill>
        <p:spPr>
          <a:xfrm>
            <a:off x="9452573" y="5071149"/>
            <a:ext cx="2721969" cy="214283"/>
          </a:xfrm>
          <a:prstGeom prst="rect">
            <a:avLst/>
          </a:prstGeom>
        </p:spPr>
      </p:pic>
      <p:sp>
        <p:nvSpPr>
          <p:cNvPr id="9" name="Right Arrow 8">
            <a:extLst>
              <a:ext uri="{FF2B5EF4-FFF2-40B4-BE49-F238E27FC236}">
                <a16:creationId xmlns:a16="http://schemas.microsoft.com/office/drawing/2014/main" id="{6B32F603-F3E1-AE13-5584-A2EA65B8EC5F}"/>
              </a:ext>
            </a:extLst>
          </p:cNvPr>
          <p:cNvSpPr/>
          <p:nvPr/>
        </p:nvSpPr>
        <p:spPr>
          <a:xfrm>
            <a:off x="5978768" y="2536446"/>
            <a:ext cx="391165" cy="8925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89B2664-4C5C-3465-3550-5253B3181073}"/>
              </a:ext>
            </a:extLst>
          </p:cNvPr>
          <p:cNvSpPr txBox="1"/>
          <p:nvPr/>
        </p:nvSpPr>
        <p:spPr>
          <a:xfrm>
            <a:off x="9452573" y="5622046"/>
            <a:ext cx="256209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Two Mars years of change at one site</a:t>
            </a:r>
          </a:p>
        </p:txBody>
      </p:sp>
    </p:spTree>
    <p:extLst>
      <p:ext uri="{BB962C8B-B14F-4D97-AF65-F5344CB8AC3E}">
        <p14:creationId xmlns:p14="http://schemas.microsoft.com/office/powerpoint/2010/main" val="324490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1CC1932-28D0-37A4-FFB7-D08604D1312A}"/>
              </a:ext>
            </a:extLst>
          </p:cNvPr>
          <p:cNvSpPr txBox="1"/>
          <p:nvPr/>
        </p:nvSpPr>
        <p:spPr>
          <a:xfrm>
            <a:off x="195962" y="122512"/>
            <a:ext cx="9324555" cy="892552"/>
          </a:xfrm>
          <a:prstGeom prst="rect">
            <a:avLst/>
          </a:prstGeom>
          <a:noFill/>
          <a:ln w="254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Boxwork fracture genesis and geomorphic evolution: Gale Grater, Mars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L.A. Scuderi, J. Manz, A.C. Buie, P.J.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Gasda</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B. Hallet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https://doi.org/10.1016/j.geomorph.2026.110386</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5E50B24-7D84-4DAD-657A-780C21204198}"/>
              </a:ext>
            </a:extLst>
          </p:cNvPr>
          <p:cNvSpPr txBox="1"/>
          <p:nvPr/>
        </p:nvSpPr>
        <p:spPr>
          <a:xfrm>
            <a:off x="10558" y="1426488"/>
            <a:ext cx="3662180" cy="369331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Fluids in rock fractures may precipitate resistant minerals. Later erosion of the rock can leave behind raised ridges called boxwork.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Decameter-scale boxwork is found in only one unit in Gale Crater, which Curiosity traversed. Other fractured units lack the raised network of ridges.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Ridge networks (cells ~150-350 m</a:t>
            </a:r>
            <a:r>
              <a:rPr kumimoji="0" lang="en-US" sz="1800" b="0" i="0" u="none" strike="noStrike" kern="1200" cap="none" spc="0" normalizeH="0" baseline="30000" noProof="0" dirty="0">
                <a:ln>
                  <a:noFill/>
                </a:ln>
                <a:solidFill>
                  <a:prstClr val="black"/>
                </a:solidFill>
                <a:effectLst/>
                <a:uLnTx/>
                <a:uFillTx/>
                <a:latin typeface="Calibri" panose="020F0502020204030204"/>
                <a:ea typeface="+mn-ea"/>
                <a:cs typeface="+mn-cs"/>
              </a:rPr>
              <a:t>2</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were mapped at multiple sites using HiRISE</a:t>
            </a:r>
          </a:p>
        </p:txBody>
      </p:sp>
      <p:pic>
        <p:nvPicPr>
          <p:cNvPr id="9" name="Picture 8">
            <a:extLst>
              <a:ext uri="{FF2B5EF4-FFF2-40B4-BE49-F238E27FC236}">
                <a16:creationId xmlns:a16="http://schemas.microsoft.com/office/drawing/2014/main" id="{87B58AD9-D578-FF8D-F3AB-FCBBE53910B6}"/>
              </a:ext>
            </a:extLst>
          </p:cNvPr>
          <p:cNvPicPr>
            <a:picLocks noChangeAspect="1"/>
          </p:cNvPicPr>
          <p:nvPr/>
        </p:nvPicPr>
        <p:blipFill>
          <a:blip r:embed="rId3"/>
          <a:stretch>
            <a:fillRect/>
          </a:stretch>
        </p:blipFill>
        <p:spPr>
          <a:xfrm>
            <a:off x="8120546" y="3645211"/>
            <a:ext cx="3975623" cy="3212789"/>
          </a:xfrm>
          <a:prstGeom prst="rect">
            <a:avLst/>
          </a:prstGeom>
        </p:spPr>
      </p:pic>
      <p:pic>
        <p:nvPicPr>
          <p:cNvPr id="10" name="Picture 9">
            <a:extLst>
              <a:ext uri="{FF2B5EF4-FFF2-40B4-BE49-F238E27FC236}">
                <a16:creationId xmlns:a16="http://schemas.microsoft.com/office/drawing/2014/main" id="{54E13AA4-DC73-B18F-BC48-932F2E572390}"/>
              </a:ext>
            </a:extLst>
          </p:cNvPr>
          <p:cNvPicPr>
            <a:picLocks noChangeAspect="1"/>
          </p:cNvPicPr>
          <p:nvPr/>
        </p:nvPicPr>
        <p:blipFill>
          <a:blip r:embed="rId4"/>
          <a:stretch>
            <a:fillRect/>
          </a:stretch>
        </p:blipFill>
        <p:spPr>
          <a:xfrm>
            <a:off x="8362817" y="612063"/>
            <a:ext cx="3491080" cy="2988517"/>
          </a:xfrm>
          <a:prstGeom prst="rect">
            <a:avLst/>
          </a:prstGeom>
        </p:spPr>
      </p:pic>
      <p:sp>
        <p:nvSpPr>
          <p:cNvPr id="11" name="TextBox 10">
            <a:extLst>
              <a:ext uri="{FF2B5EF4-FFF2-40B4-BE49-F238E27FC236}">
                <a16:creationId xmlns:a16="http://schemas.microsoft.com/office/drawing/2014/main" id="{ED96256B-4426-4D15-C26E-71A2FD6DBEC5}"/>
              </a:ext>
            </a:extLst>
          </p:cNvPr>
          <p:cNvSpPr txBox="1"/>
          <p:nvPr/>
        </p:nvSpPr>
        <p:spPr>
          <a:xfrm>
            <a:off x="-1" y="4944483"/>
            <a:ext cx="7563145" cy="175432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Symbolic Plane geometric analysis (edges-per-polygon vs edges-per-node) differentiates this unit from other fractured units (red vs yellow and green)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More T-shaped intersections in the boxwork unit suggest secondary fracturing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Evidence suggests circulation of fluids after fractures formed in some units within Gale crater and not others</a:t>
            </a:r>
          </a:p>
        </p:txBody>
      </p:sp>
      <p:pic>
        <p:nvPicPr>
          <p:cNvPr id="12" name="Picture 11">
            <a:extLst>
              <a:ext uri="{FF2B5EF4-FFF2-40B4-BE49-F238E27FC236}">
                <a16:creationId xmlns:a16="http://schemas.microsoft.com/office/drawing/2014/main" id="{D497D4FA-7FDE-D05D-A261-B70253ED7BCB}"/>
              </a:ext>
            </a:extLst>
          </p:cNvPr>
          <p:cNvPicPr>
            <a:picLocks noChangeAspect="1"/>
          </p:cNvPicPr>
          <p:nvPr/>
        </p:nvPicPr>
        <p:blipFill>
          <a:blip r:embed="rId5"/>
          <a:stretch>
            <a:fillRect/>
          </a:stretch>
        </p:blipFill>
        <p:spPr>
          <a:xfrm>
            <a:off x="4134955" y="1502688"/>
            <a:ext cx="3440445" cy="3328949"/>
          </a:xfrm>
          <a:prstGeom prst="rect">
            <a:avLst/>
          </a:prstGeom>
        </p:spPr>
      </p:pic>
      <p:sp>
        <p:nvSpPr>
          <p:cNvPr id="13" name="Right Arrow 12">
            <a:extLst>
              <a:ext uri="{FF2B5EF4-FFF2-40B4-BE49-F238E27FC236}">
                <a16:creationId xmlns:a16="http://schemas.microsoft.com/office/drawing/2014/main" id="{6AF23F6B-AB24-8D1A-07BC-6A4170547F54}"/>
              </a:ext>
            </a:extLst>
          </p:cNvPr>
          <p:cNvSpPr/>
          <p:nvPr/>
        </p:nvSpPr>
        <p:spPr>
          <a:xfrm>
            <a:off x="7423046" y="5123366"/>
            <a:ext cx="691375" cy="2564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B6E4C3AC-C3FE-AB7A-542F-925952558329}"/>
              </a:ext>
            </a:extLst>
          </p:cNvPr>
          <p:cNvSpPr txBox="1"/>
          <p:nvPr/>
        </p:nvSpPr>
        <p:spPr>
          <a:xfrm>
            <a:off x="9743425" y="4216874"/>
            <a:ext cx="176016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Periglacial cracks</a:t>
            </a:r>
          </a:p>
        </p:txBody>
      </p:sp>
      <p:sp>
        <p:nvSpPr>
          <p:cNvPr id="15" name="TextBox 14">
            <a:extLst>
              <a:ext uri="{FF2B5EF4-FFF2-40B4-BE49-F238E27FC236}">
                <a16:creationId xmlns:a16="http://schemas.microsoft.com/office/drawing/2014/main" id="{C19A426C-0F26-66B6-9D5E-8FE93960A29B}"/>
              </a:ext>
            </a:extLst>
          </p:cNvPr>
          <p:cNvSpPr txBox="1"/>
          <p:nvPr/>
        </p:nvSpPr>
        <p:spPr>
          <a:xfrm>
            <a:off x="10293074" y="4548901"/>
            <a:ext cx="125181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Mud cracks</a:t>
            </a:r>
          </a:p>
        </p:txBody>
      </p:sp>
      <p:sp>
        <p:nvSpPr>
          <p:cNvPr id="16" name="TextBox 15">
            <a:extLst>
              <a:ext uri="{FF2B5EF4-FFF2-40B4-BE49-F238E27FC236}">
                <a16:creationId xmlns:a16="http://schemas.microsoft.com/office/drawing/2014/main" id="{361EED49-8182-32FA-E037-DFBF2FC44608}"/>
              </a:ext>
            </a:extLst>
          </p:cNvPr>
          <p:cNvSpPr txBox="1"/>
          <p:nvPr/>
        </p:nvSpPr>
        <p:spPr>
          <a:xfrm>
            <a:off x="9650496" y="3804112"/>
            <a:ext cx="17876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Hexagonal cracks</a:t>
            </a:r>
          </a:p>
        </p:txBody>
      </p:sp>
      <p:sp>
        <p:nvSpPr>
          <p:cNvPr id="17" name="Right Arrow 16">
            <a:extLst>
              <a:ext uri="{FF2B5EF4-FFF2-40B4-BE49-F238E27FC236}">
                <a16:creationId xmlns:a16="http://schemas.microsoft.com/office/drawing/2014/main" id="{6AB0D9C7-C22A-9541-6A25-2ADDED9AC678}"/>
              </a:ext>
            </a:extLst>
          </p:cNvPr>
          <p:cNvSpPr/>
          <p:nvPr/>
        </p:nvSpPr>
        <p:spPr>
          <a:xfrm rot="7410568">
            <a:off x="9471894" y="4620406"/>
            <a:ext cx="442816" cy="1212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ight Arrow 17">
            <a:extLst>
              <a:ext uri="{FF2B5EF4-FFF2-40B4-BE49-F238E27FC236}">
                <a16:creationId xmlns:a16="http://schemas.microsoft.com/office/drawing/2014/main" id="{06A32AB3-34D8-F534-BD4A-C7D6FD757568}"/>
              </a:ext>
            </a:extLst>
          </p:cNvPr>
          <p:cNvSpPr/>
          <p:nvPr/>
        </p:nvSpPr>
        <p:spPr>
          <a:xfrm rot="9198768">
            <a:off x="9275038" y="4976846"/>
            <a:ext cx="1109237" cy="1349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ight Arrow 18">
            <a:extLst>
              <a:ext uri="{FF2B5EF4-FFF2-40B4-BE49-F238E27FC236}">
                <a16:creationId xmlns:a16="http://schemas.microsoft.com/office/drawing/2014/main" id="{0B2040E2-06F4-0E35-7E02-BC40D8F595E4}"/>
              </a:ext>
            </a:extLst>
          </p:cNvPr>
          <p:cNvSpPr/>
          <p:nvPr/>
        </p:nvSpPr>
        <p:spPr>
          <a:xfrm rot="10800000">
            <a:off x="9554070" y="3932608"/>
            <a:ext cx="168553" cy="1113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958B945-DC7E-AE6B-231F-19248BAC8353}"/>
              </a:ext>
            </a:extLst>
          </p:cNvPr>
          <p:cNvSpPr txBox="1"/>
          <p:nvPr/>
        </p:nvSpPr>
        <p:spPr>
          <a:xfrm>
            <a:off x="8166856" y="1562370"/>
            <a:ext cx="395633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Boxwork viewed by both HiRISE and Curiosity</a:t>
            </a:r>
          </a:p>
        </p:txBody>
      </p:sp>
      <p:sp>
        <p:nvSpPr>
          <p:cNvPr id="21" name="Right Arrow 20">
            <a:extLst>
              <a:ext uri="{FF2B5EF4-FFF2-40B4-BE49-F238E27FC236}">
                <a16:creationId xmlns:a16="http://schemas.microsoft.com/office/drawing/2014/main" id="{267D8D6D-3A25-9C1A-11B9-A9540CB72AD7}"/>
              </a:ext>
            </a:extLst>
          </p:cNvPr>
          <p:cNvSpPr/>
          <p:nvPr/>
        </p:nvSpPr>
        <p:spPr>
          <a:xfrm>
            <a:off x="3416499" y="4396584"/>
            <a:ext cx="691375" cy="2564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1269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1CC1932-28D0-37A4-FFB7-D08604D1312A}"/>
              </a:ext>
            </a:extLst>
          </p:cNvPr>
          <p:cNvSpPr txBox="1"/>
          <p:nvPr/>
        </p:nvSpPr>
        <p:spPr>
          <a:xfrm>
            <a:off x="95694" y="148643"/>
            <a:ext cx="12191999" cy="1261884"/>
          </a:xfrm>
          <a:prstGeom prst="rect">
            <a:avLst/>
          </a:prstGeom>
          <a:noFill/>
          <a:ln w="25400">
            <a:solidFill>
              <a:schemeClr val="accent1"/>
            </a:solidFill>
          </a:ln>
        </p:spPr>
        <p:txBody>
          <a:bodyPr wrap="square" rtlCol="0">
            <a:spAutoFit/>
          </a:bodyPr>
          <a:lstStyle/>
          <a:p>
            <a:pPr lvl="0">
              <a:defRPr/>
            </a:pPr>
            <a:r>
              <a:rPr lang="en-US" sz="2400" b="1" dirty="0">
                <a:solidFill>
                  <a:prstClr val="black"/>
                </a:solidFill>
              </a:rPr>
              <a:t>Widespread relict </a:t>
            </a:r>
            <a:r>
              <a:rPr lang="en-US" sz="2400" b="1" dirty="0" err="1">
                <a:solidFill>
                  <a:prstClr val="black"/>
                </a:solidFill>
              </a:rPr>
              <a:t>dunefields</a:t>
            </a:r>
            <a:r>
              <a:rPr lang="en-US" sz="2400" b="1" dirty="0">
                <a:solidFill>
                  <a:prstClr val="black"/>
                </a:solidFill>
              </a:rPr>
              <a:t> of Noctis </a:t>
            </a:r>
            <a:r>
              <a:rPr lang="en-US" sz="2400" b="1" dirty="0" err="1">
                <a:solidFill>
                  <a:prstClr val="black"/>
                </a:solidFill>
              </a:rPr>
              <a:t>Labyrinthus</a:t>
            </a:r>
            <a:r>
              <a:rPr lang="en-US" sz="2400" b="1" dirty="0">
                <a:solidFill>
                  <a:prstClr val="black"/>
                </a:solidFill>
              </a:rPr>
              <a:t>, Mars: Evidence of bedform formation on unusually steep slopes</a:t>
            </a:r>
          </a:p>
          <a:p>
            <a:pPr lvl="0">
              <a:defRPr/>
            </a:pPr>
            <a:r>
              <a:rPr lang="en-US" sz="1400" dirty="0">
                <a:solidFill>
                  <a:prstClr val="black"/>
                </a:solidFill>
              </a:rPr>
              <a:t>Telfer, M. W., M. Day, and M. Chojnacki</a:t>
            </a:r>
          </a:p>
          <a:p>
            <a:pPr lvl="0">
              <a:defRPr/>
            </a:pPr>
            <a:r>
              <a:rPr lang="en-US" sz="1400" dirty="0">
                <a:solidFill>
                  <a:prstClr val="black"/>
                </a:solidFill>
                <a:hlinkClick r:id="rId2"/>
              </a:rPr>
              <a:t>https://doi.org/10.1016/j.geomorph.2025.110075</a:t>
            </a:r>
            <a:endParaRPr lang="en-US" sz="1400" dirty="0"/>
          </a:p>
        </p:txBody>
      </p:sp>
      <p:sp>
        <p:nvSpPr>
          <p:cNvPr id="4" name="TextBox 3">
            <a:extLst>
              <a:ext uri="{FF2B5EF4-FFF2-40B4-BE49-F238E27FC236}">
                <a16:creationId xmlns:a16="http://schemas.microsoft.com/office/drawing/2014/main" id="{F5E50B24-7D84-4DAD-657A-780C21204198}"/>
              </a:ext>
            </a:extLst>
          </p:cNvPr>
          <p:cNvSpPr txBox="1"/>
          <p:nvPr/>
        </p:nvSpPr>
        <p:spPr>
          <a:xfrm>
            <a:off x="-13009" y="1414568"/>
            <a:ext cx="7447479" cy="2862322"/>
          </a:xfrm>
          <a:prstGeom prst="rect">
            <a:avLst/>
          </a:prstGeom>
          <a:noFill/>
        </p:spPr>
        <p:txBody>
          <a:bodyPr wrap="square" rtlCol="0">
            <a:spAutoFit/>
          </a:bodyPr>
          <a:lstStyle/>
          <a:p>
            <a:pPr marL="285750" lvl="0" indent="-285750">
              <a:buFont typeface="Arial" panose="020B0604020202020204" pitchFamily="34" charset="0"/>
              <a:buChar char="•"/>
              <a:defRPr/>
            </a:pPr>
            <a:r>
              <a:rPr lang="en-US" dirty="0">
                <a:solidFill>
                  <a:srgbClr val="1F1F1F"/>
                </a:solidFill>
              </a:rPr>
              <a:t>Extensive bedforms identified on slopes of canyons in Noctis </a:t>
            </a:r>
            <a:r>
              <a:rPr lang="en-US" dirty="0" err="1">
                <a:solidFill>
                  <a:srgbClr val="1F1F1F"/>
                </a:solidFill>
              </a:rPr>
              <a:t>Labyrinthus</a:t>
            </a:r>
            <a:r>
              <a:rPr lang="en-US" dirty="0">
                <a:solidFill>
                  <a:srgbClr val="1F1F1F"/>
                </a:solidFill>
              </a:rPr>
              <a:t> are interpreted to be indurated </a:t>
            </a:r>
            <a:r>
              <a:rPr lang="en-US" dirty="0" err="1">
                <a:solidFill>
                  <a:srgbClr val="1F1F1F"/>
                </a:solidFill>
              </a:rPr>
              <a:t>palaeo</a:t>
            </a:r>
            <a:r>
              <a:rPr lang="en-US" dirty="0">
                <a:solidFill>
                  <a:srgbClr val="1F1F1F"/>
                </a:solidFill>
              </a:rPr>
              <a:t> transverse climbing </a:t>
            </a:r>
            <a:r>
              <a:rPr lang="en-US" dirty="0" err="1">
                <a:solidFill>
                  <a:srgbClr val="1F1F1F"/>
                </a:solidFill>
              </a:rPr>
              <a:t>dunefields</a:t>
            </a:r>
            <a:r>
              <a:rPr lang="en-US" dirty="0">
                <a:solidFill>
                  <a:srgbClr val="1F1F1F"/>
                </a:solidFill>
              </a:rPr>
              <a:t> and mapped with HiRISE images and DTMs</a:t>
            </a:r>
          </a:p>
          <a:p>
            <a:pPr marL="285750" lvl="0" indent="-285750">
              <a:buFont typeface="Arial" panose="020B0604020202020204" pitchFamily="34" charset="0"/>
              <a:buChar char="•"/>
              <a:defRPr/>
            </a:pPr>
            <a:r>
              <a:rPr lang="en-US" dirty="0">
                <a:solidFill>
                  <a:srgbClr val="1F1F1F"/>
                </a:solidFill>
              </a:rPr>
              <a:t>These palaeodunes have ages of 5 Myr and occupy unusual geomorphological settings e.g. </a:t>
            </a:r>
            <a:r>
              <a:rPr lang="en-US" dirty="0"/>
              <a:t>elevations sometimes in excess of 7000 m, and </a:t>
            </a:r>
            <a:r>
              <a:rPr lang="en-US" dirty="0">
                <a:solidFill>
                  <a:srgbClr val="1F1F1F"/>
                </a:solidFill>
              </a:rPr>
              <a:t>slopes up to the angle of repose of sand (∼32–34°)</a:t>
            </a:r>
          </a:p>
          <a:p>
            <a:pPr marL="285750" lvl="0" indent="-285750">
              <a:buFont typeface="Arial" panose="020B0604020202020204" pitchFamily="34" charset="0"/>
              <a:buChar char="•"/>
              <a:defRPr/>
            </a:pPr>
            <a:r>
              <a:rPr lang="en-US" dirty="0">
                <a:solidFill>
                  <a:srgbClr val="1F1F1F"/>
                </a:solidFill>
              </a:rPr>
              <a:t>Indurated dunes retain topographic expression with relief of 4-10 m, but may have lacked avalanching lee slopes.</a:t>
            </a:r>
          </a:p>
          <a:p>
            <a:pPr marL="285750" lvl="0" indent="-285750">
              <a:buFont typeface="Arial" panose="020B0604020202020204" pitchFamily="34" charset="0"/>
              <a:buChar char="•"/>
              <a:defRPr/>
            </a:pPr>
            <a:r>
              <a:rPr lang="en-US" dirty="0">
                <a:solidFill>
                  <a:srgbClr val="1F1F1F"/>
                </a:solidFill>
              </a:rPr>
              <a:t>Occurrence on east-facing slopes is consistent with </a:t>
            </a:r>
            <a:r>
              <a:rPr lang="en-US" dirty="0"/>
              <a:t>westward sediment flux and winds slowing upon contact with the steep canyon walls.</a:t>
            </a:r>
            <a:endParaRPr lang="en-US" dirty="0">
              <a:solidFill>
                <a:srgbClr val="1F1F1F"/>
              </a:solidFill>
            </a:endParaRPr>
          </a:p>
        </p:txBody>
      </p:sp>
      <p:sp>
        <p:nvSpPr>
          <p:cNvPr id="2" name="TextBox 1">
            <a:extLst>
              <a:ext uri="{FF2B5EF4-FFF2-40B4-BE49-F238E27FC236}">
                <a16:creationId xmlns:a16="http://schemas.microsoft.com/office/drawing/2014/main" id="{AF1B18CA-10C6-E6C8-AA47-62B8EBBFE75A}"/>
              </a:ext>
            </a:extLst>
          </p:cNvPr>
          <p:cNvSpPr txBox="1"/>
          <p:nvPr/>
        </p:nvSpPr>
        <p:spPr>
          <a:xfrm>
            <a:off x="6568046" y="6560587"/>
            <a:ext cx="5613396" cy="369332"/>
          </a:xfrm>
          <a:prstGeom prst="rect">
            <a:avLst/>
          </a:prstGeom>
          <a:noFill/>
        </p:spPr>
        <p:txBody>
          <a:bodyPr wrap="none" rtlCol="0">
            <a:spAutoFit/>
          </a:bodyPr>
          <a:lstStyle/>
          <a:p>
            <a:r>
              <a:rPr lang="en-US" b="1" dirty="0">
                <a:solidFill>
                  <a:schemeClr val="bg1"/>
                </a:solidFill>
              </a:rPr>
              <a:t>ESP_070052_1500			ESP_070764_1505</a:t>
            </a:r>
          </a:p>
        </p:txBody>
      </p:sp>
      <p:pic>
        <p:nvPicPr>
          <p:cNvPr id="6" name="Picture 5">
            <a:extLst>
              <a:ext uri="{FF2B5EF4-FFF2-40B4-BE49-F238E27FC236}">
                <a16:creationId xmlns:a16="http://schemas.microsoft.com/office/drawing/2014/main" id="{B921CB93-B19E-85E9-2D6A-298CEDD33F5B}"/>
              </a:ext>
            </a:extLst>
          </p:cNvPr>
          <p:cNvPicPr>
            <a:picLocks noChangeAspect="1"/>
          </p:cNvPicPr>
          <p:nvPr/>
        </p:nvPicPr>
        <p:blipFill>
          <a:blip r:embed="rId3"/>
          <a:stretch>
            <a:fillRect/>
          </a:stretch>
        </p:blipFill>
        <p:spPr>
          <a:xfrm>
            <a:off x="7507798" y="1472920"/>
            <a:ext cx="4684202" cy="5385080"/>
          </a:xfrm>
          <a:prstGeom prst="rect">
            <a:avLst/>
          </a:prstGeom>
        </p:spPr>
      </p:pic>
      <p:pic>
        <p:nvPicPr>
          <p:cNvPr id="8" name="Picture 7">
            <a:extLst>
              <a:ext uri="{FF2B5EF4-FFF2-40B4-BE49-F238E27FC236}">
                <a16:creationId xmlns:a16="http://schemas.microsoft.com/office/drawing/2014/main" id="{ADD9E79D-8E2A-7DC1-3989-9AB234311174}"/>
              </a:ext>
            </a:extLst>
          </p:cNvPr>
          <p:cNvPicPr>
            <a:picLocks noChangeAspect="1"/>
          </p:cNvPicPr>
          <p:nvPr/>
        </p:nvPicPr>
        <p:blipFill>
          <a:blip r:embed="rId4"/>
          <a:stretch>
            <a:fillRect/>
          </a:stretch>
        </p:blipFill>
        <p:spPr>
          <a:xfrm>
            <a:off x="349644" y="4490535"/>
            <a:ext cx="6207844" cy="2367463"/>
          </a:xfrm>
          <a:prstGeom prst="rect">
            <a:avLst/>
          </a:prstGeom>
        </p:spPr>
      </p:pic>
      <p:sp>
        <p:nvSpPr>
          <p:cNvPr id="10" name="Right Arrow 9">
            <a:extLst>
              <a:ext uri="{FF2B5EF4-FFF2-40B4-BE49-F238E27FC236}">
                <a16:creationId xmlns:a16="http://schemas.microsoft.com/office/drawing/2014/main" id="{17C82C75-201B-9AA7-8111-02F51537C25B}"/>
              </a:ext>
            </a:extLst>
          </p:cNvPr>
          <p:cNvSpPr/>
          <p:nvPr/>
        </p:nvSpPr>
        <p:spPr>
          <a:xfrm>
            <a:off x="6568046" y="5443432"/>
            <a:ext cx="866424" cy="361020"/>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5601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EB6B13-D166-7738-35EE-3FAB6BA6F1A4}"/>
              </a:ext>
            </a:extLst>
          </p:cNvPr>
          <p:cNvPicPr>
            <a:picLocks noChangeAspect="1"/>
          </p:cNvPicPr>
          <p:nvPr/>
        </p:nvPicPr>
        <p:blipFill>
          <a:blip r:embed="rId2"/>
          <a:stretch>
            <a:fillRect/>
          </a:stretch>
        </p:blipFill>
        <p:spPr>
          <a:xfrm>
            <a:off x="-12954" y="-195726"/>
            <a:ext cx="12204953" cy="7241766"/>
          </a:xfrm>
          <a:prstGeom prst="rect">
            <a:avLst/>
          </a:prstGeom>
        </p:spPr>
      </p:pic>
      <p:sp>
        <p:nvSpPr>
          <p:cNvPr id="11" name="Rectangle 6">
            <a:extLst>
              <a:ext uri="{FF2B5EF4-FFF2-40B4-BE49-F238E27FC236}">
                <a16:creationId xmlns:a16="http://schemas.microsoft.com/office/drawing/2014/main" id="{7D4D153B-FE61-704C-8414-27FE96CB5ED5}"/>
              </a:ext>
            </a:extLst>
          </p:cNvPr>
          <p:cNvSpPr>
            <a:spLocks noChangeArrowheads="1"/>
          </p:cNvSpPr>
          <p:nvPr/>
        </p:nvSpPr>
        <p:spPr bwMode="auto">
          <a:xfrm>
            <a:off x="-149013" y="0"/>
            <a:ext cx="12192000" cy="719328"/>
          </a:xfrm>
          <a:prstGeom prst="rect">
            <a:avLst/>
          </a:prstGeom>
          <a:noFill/>
          <a:ln w="31750">
            <a:noFill/>
            <a:miter lim="800000"/>
            <a:headEnd/>
            <a:tailEnd/>
          </a:ln>
        </p:spPr>
        <p:txBody>
          <a:bodyPr anchor="ctr"/>
          <a:lstStyle/>
          <a:p>
            <a:pPr algn="ctr"/>
            <a:r>
              <a:rPr lang="en-US" sz="2800" b="1" dirty="0">
                <a:solidFill>
                  <a:schemeClr val="bg1"/>
                </a:solidFill>
              </a:rPr>
              <a:t>HiRISE @ Mars:</a:t>
            </a:r>
          </a:p>
          <a:p>
            <a:pPr algn="ctr"/>
            <a:r>
              <a:rPr lang="en-US" sz="2800" b="1" dirty="0">
                <a:solidFill>
                  <a:schemeClr val="bg1"/>
                </a:solidFill>
              </a:rPr>
              <a:t>10 August 2026</a:t>
            </a:r>
            <a:endParaRPr lang="en-US" sz="3600" b="1" dirty="0">
              <a:solidFill>
                <a:schemeClr val="bg1"/>
              </a:solidFill>
            </a:endParaRPr>
          </a:p>
        </p:txBody>
      </p:sp>
      <p:sp>
        <p:nvSpPr>
          <p:cNvPr id="7" name="TextBox 6">
            <a:extLst>
              <a:ext uri="{FF2B5EF4-FFF2-40B4-BE49-F238E27FC236}">
                <a16:creationId xmlns:a16="http://schemas.microsoft.com/office/drawing/2014/main" id="{941AC2F1-A1D7-C147-89E5-CC1C139F52A1}"/>
              </a:ext>
            </a:extLst>
          </p:cNvPr>
          <p:cNvSpPr txBox="1"/>
          <p:nvPr/>
        </p:nvSpPr>
        <p:spPr>
          <a:xfrm>
            <a:off x="280960" y="6488668"/>
            <a:ext cx="4280339" cy="369332"/>
          </a:xfrm>
          <a:prstGeom prst="rect">
            <a:avLst/>
          </a:prstGeom>
          <a:noFill/>
        </p:spPr>
        <p:txBody>
          <a:bodyPr wrap="none" rtlCol="0">
            <a:spAutoFit/>
          </a:bodyPr>
          <a:lstStyle/>
          <a:p>
            <a:r>
              <a:rPr lang="en-US" b="1" dirty="0">
                <a:solidFill>
                  <a:schemeClr val="bg1"/>
                </a:solidFill>
              </a:rPr>
              <a:t>ESP_93841_1480 acquired on 03 Aug 2026 </a:t>
            </a:r>
          </a:p>
        </p:txBody>
      </p:sp>
      <p:sp>
        <p:nvSpPr>
          <p:cNvPr id="2" name="Rectangle 1">
            <a:extLst>
              <a:ext uri="{FF2B5EF4-FFF2-40B4-BE49-F238E27FC236}">
                <a16:creationId xmlns:a16="http://schemas.microsoft.com/office/drawing/2014/main" id="{1510C51D-D070-66F1-B9B6-13ABFB547DA1}"/>
              </a:ext>
            </a:extLst>
          </p:cNvPr>
          <p:cNvSpPr>
            <a:spLocks noChangeArrowheads="1"/>
          </p:cNvSpPr>
          <p:nvPr/>
        </p:nvSpPr>
        <p:spPr bwMode="auto">
          <a:xfrm>
            <a:off x="946826" y="1535907"/>
            <a:ext cx="6270403" cy="1810194"/>
          </a:xfrm>
          <a:prstGeom prst="rect">
            <a:avLst/>
          </a:prstGeom>
          <a:solidFill>
            <a:schemeClr val="bg1">
              <a:alpha val="60000"/>
            </a:schemeClr>
          </a:solidFill>
          <a:ln w="31750">
            <a:noFill/>
            <a:miter lim="800000"/>
            <a:headEnd/>
            <a:tailEnd/>
          </a:ln>
        </p:spPr>
        <p:txBody>
          <a:bodyPr/>
          <a:lstStyle/>
          <a:p>
            <a:pPr marL="342900" indent="-342900">
              <a:spcBef>
                <a:spcPct val="20000"/>
              </a:spcBef>
              <a:buFontTx/>
              <a:buChar char="•"/>
            </a:pPr>
            <a:r>
              <a:rPr lang="en-US" sz="2000" b="1" dirty="0"/>
              <a:t>105,977 images of the Martian Surface returned!</a:t>
            </a:r>
          </a:p>
          <a:p>
            <a:pPr marL="342900" indent="-342900">
              <a:spcBef>
                <a:spcPct val="20000"/>
              </a:spcBef>
              <a:buFontTx/>
              <a:buChar char="•"/>
            </a:pPr>
            <a:r>
              <a:rPr lang="en-US" sz="2000" b="1" dirty="0"/>
              <a:t>56,507 Gigapixels</a:t>
            </a:r>
          </a:p>
          <a:p>
            <a:pPr marL="342900" indent="-342900">
              <a:spcBef>
                <a:spcPct val="20000"/>
              </a:spcBef>
              <a:buFontTx/>
              <a:buChar char="•"/>
            </a:pPr>
            <a:r>
              <a:rPr lang="en-US" sz="2000" b="1" dirty="0"/>
              <a:t>Could cover 5.33% of Martian surface (3.58% unique)</a:t>
            </a:r>
          </a:p>
          <a:p>
            <a:pPr marL="342900" indent="-342900">
              <a:spcBef>
                <a:spcPct val="20000"/>
              </a:spcBef>
              <a:buFontTx/>
              <a:buChar char="•"/>
            </a:pPr>
            <a:r>
              <a:rPr lang="en-US" sz="2000" b="1" dirty="0"/>
              <a:t>9968 stereo pairs completed, </a:t>
            </a:r>
            <a:r>
              <a:rPr lang="en-US" b="1" dirty="0"/>
              <a:t>1273 Digital Terrain Models (DTMs) archived</a:t>
            </a:r>
          </a:p>
        </p:txBody>
      </p:sp>
    </p:spTree>
    <p:extLst>
      <p:ext uri="{BB962C8B-B14F-4D97-AF65-F5344CB8AC3E}">
        <p14:creationId xmlns:p14="http://schemas.microsoft.com/office/powerpoint/2010/main" val="669046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4E1AE-6BF8-6ABA-9B9A-086823BC39B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F6C867F-31EC-CDC4-3ACF-E12D5135F474}"/>
              </a:ext>
            </a:extLst>
          </p:cNvPr>
          <p:cNvSpPr txBox="1"/>
          <p:nvPr/>
        </p:nvSpPr>
        <p:spPr>
          <a:xfrm>
            <a:off x="112088" y="152731"/>
            <a:ext cx="12191999" cy="984885"/>
          </a:xfrm>
          <a:prstGeom prst="rect">
            <a:avLst/>
          </a:prstGeom>
          <a:noFill/>
          <a:ln w="25400">
            <a:solidFill>
              <a:schemeClr val="tx1"/>
            </a:solidFill>
          </a:ln>
        </p:spPr>
        <p:txBody>
          <a:bodyPr wrap="square" rtlCol="0">
            <a:spAutoFit/>
          </a:bodyPr>
          <a:lstStyle/>
          <a:p>
            <a:r>
              <a:rPr lang="en-US" sz="2400" b="1" dirty="0"/>
              <a:t>Widespread ancient anorthosites in the lower crust of Mars</a:t>
            </a:r>
          </a:p>
          <a:p>
            <a:pPr lvl="0">
              <a:defRPr/>
            </a:pPr>
            <a:r>
              <a:rPr lang="en-US" sz="1600" dirty="0">
                <a:solidFill>
                  <a:prstClr val="black"/>
                </a:solidFill>
              </a:rPr>
              <a:t>Phillips, M.S., C.E. Viviano, A.D. Rogers, L. Larson, L. Tornabene, A. Trowbridge, J.E. Moersch &amp; H.Y. McSween Jr </a:t>
            </a:r>
          </a:p>
          <a:p>
            <a:pPr lvl="0">
              <a:defRPr/>
            </a:pPr>
            <a:r>
              <a:rPr lang="en-US" dirty="0">
                <a:hlinkClick r:id="rId2"/>
              </a:rPr>
              <a:t>https://doi.org/10.1038/s43247-025-03004-7</a:t>
            </a:r>
            <a:endParaRPr lang="en-US" dirty="0"/>
          </a:p>
        </p:txBody>
      </p:sp>
      <p:sp>
        <p:nvSpPr>
          <p:cNvPr id="4" name="TextBox 3">
            <a:extLst>
              <a:ext uri="{FF2B5EF4-FFF2-40B4-BE49-F238E27FC236}">
                <a16:creationId xmlns:a16="http://schemas.microsoft.com/office/drawing/2014/main" id="{30E61ACF-35CD-4CBF-BE67-CDD992711C52}"/>
              </a:ext>
            </a:extLst>
          </p:cNvPr>
          <p:cNvSpPr txBox="1"/>
          <p:nvPr/>
        </p:nvSpPr>
        <p:spPr>
          <a:xfrm>
            <a:off x="0" y="1368482"/>
            <a:ext cx="6308572" cy="2677656"/>
          </a:xfrm>
          <a:prstGeom prst="rect">
            <a:avLst/>
          </a:prstGeom>
          <a:noFill/>
        </p:spPr>
        <p:txBody>
          <a:bodyPr wrap="square" rtlCol="0">
            <a:spAutoFit/>
          </a:bodyPr>
          <a:lstStyle/>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F1F1F"/>
                </a:solidFill>
                <a:effectLst/>
                <a:uLnTx/>
                <a:uFillTx/>
                <a:latin typeface="Calibri" panose="020F0502020204030204"/>
                <a:ea typeface="+mn-ea"/>
                <a:cs typeface="+mn-cs"/>
              </a:rPr>
              <a:t>CRISM and HiRISE IRB color used to identify feldspar-rich massifs surrounding Argyre </a:t>
            </a: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lang="en-US" sz="2400" dirty="0">
                <a:solidFill>
                  <a:srgbClr val="1F1F1F"/>
                </a:solidFill>
                <a:latin typeface="Calibri" panose="020F0502020204030204"/>
              </a:rPr>
              <a:t>These are thought to be lower crustal blocks uplifted by the Argyre impact</a:t>
            </a:r>
          </a:p>
          <a:p>
            <a:pPr marL="285750" marR="0" lvl="0" indent="-285750" algn="l" defTabSz="914400" rtl="0" eaLnBrk="1" fontAlgn="auto" latinLnBrk="0" hangingPunct="1">
              <a:lnSpc>
                <a:spcPct val="100000"/>
              </a:lnSpc>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F1F1F"/>
                </a:solidFill>
                <a:effectLst/>
                <a:uLnTx/>
                <a:uFillTx/>
                <a:latin typeface="Calibri" panose="020F0502020204030204"/>
                <a:ea typeface="+mn-ea"/>
                <a:cs typeface="+mn-cs"/>
              </a:rPr>
              <a:t>Evolved rocks indicate crustal melting and differentiation early in Mars History</a:t>
            </a:r>
          </a:p>
          <a:p>
            <a:pPr marL="285750" marR="0" lvl="0" indent="-285750" algn="l" defTabSz="914400" rtl="0" eaLnBrk="1" fontAlgn="auto" latinLnBrk="0" hangingPunct="1">
              <a:lnSpc>
                <a:spcPct val="100000"/>
              </a:lnSpc>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1F1F1F"/>
              </a:solidFill>
              <a:effectLst/>
              <a:uLnTx/>
              <a:uFillTx/>
              <a:latin typeface="Calibri" panose="020F0502020204030204"/>
              <a:ea typeface="+mn-ea"/>
              <a:cs typeface="+mn-cs"/>
            </a:endParaRPr>
          </a:p>
        </p:txBody>
      </p:sp>
      <p:pic>
        <p:nvPicPr>
          <p:cNvPr id="1026" name="Picture 2" descr="Fig. 1">
            <a:extLst>
              <a:ext uri="{FF2B5EF4-FFF2-40B4-BE49-F238E27FC236}">
                <a16:creationId xmlns:a16="http://schemas.microsoft.com/office/drawing/2014/main" id="{D57DE330-9814-1598-D911-D52A45052A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6169" y="1135465"/>
            <a:ext cx="6185831" cy="57185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gure 4">
            <a:extLst>
              <a:ext uri="{FF2B5EF4-FFF2-40B4-BE49-F238E27FC236}">
                <a16:creationId xmlns:a16="http://schemas.microsoft.com/office/drawing/2014/main" id="{CF2BA8A7-4F6B-7FCF-5555-7944AE4FC1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9404" y="3766930"/>
            <a:ext cx="4143606" cy="30910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A4CBEB4-735E-337D-0550-0CA1F62A8B55}"/>
              </a:ext>
            </a:extLst>
          </p:cNvPr>
          <p:cNvPicPr>
            <a:picLocks noChangeAspect="1"/>
          </p:cNvPicPr>
          <p:nvPr/>
        </p:nvPicPr>
        <p:blipFill>
          <a:blip r:embed="rId5"/>
          <a:stretch>
            <a:fillRect/>
          </a:stretch>
        </p:blipFill>
        <p:spPr>
          <a:xfrm>
            <a:off x="9561443" y="2254555"/>
            <a:ext cx="2294079" cy="2374573"/>
          </a:xfrm>
          <a:prstGeom prst="rect">
            <a:avLst/>
          </a:prstGeom>
        </p:spPr>
      </p:pic>
    </p:spTree>
    <p:extLst>
      <p:ext uri="{BB962C8B-B14F-4D97-AF65-F5344CB8AC3E}">
        <p14:creationId xmlns:p14="http://schemas.microsoft.com/office/powerpoint/2010/main" val="3409096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Title 1">
            <a:extLst>
              <a:ext uri="{FF2B5EF4-FFF2-40B4-BE49-F238E27FC236}">
                <a16:creationId xmlns:a16="http://schemas.microsoft.com/office/drawing/2014/main" id="{9245B828-947A-1982-CFCB-808F1EBCF840}"/>
              </a:ext>
            </a:extLst>
          </p:cNvPr>
          <p:cNvSpPr>
            <a:spLocks noGrp="1" noChangeArrowheads="1"/>
          </p:cNvSpPr>
          <p:nvPr>
            <p:ph type="title"/>
          </p:nvPr>
        </p:nvSpPr>
        <p:spPr>
          <a:xfrm>
            <a:off x="998993" y="257857"/>
            <a:ext cx="5097007" cy="520700"/>
          </a:xfrm>
        </p:spPr>
        <p:txBody>
          <a:bodyPr>
            <a:normAutofit fontScale="90000"/>
          </a:bodyPr>
          <a:lstStyle/>
          <a:p>
            <a:r>
              <a:rPr lang="en-US" altLang="en-US" sz="4800" b="1" dirty="0">
                <a:ea typeface="ＭＳ Ｐゴシック" panose="020B0600070205080204" pitchFamily="34" charset="-128"/>
              </a:rPr>
              <a:t>The Future of HiRISE</a:t>
            </a:r>
          </a:p>
        </p:txBody>
      </p:sp>
      <p:sp>
        <p:nvSpPr>
          <p:cNvPr id="4" name="TextBox 3">
            <a:extLst>
              <a:ext uri="{FF2B5EF4-FFF2-40B4-BE49-F238E27FC236}">
                <a16:creationId xmlns:a16="http://schemas.microsoft.com/office/drawing/2014/main" id="{1E6548DC-0F88-2199-818B-999621920508}"/>
              </a:ext>
            </a:extLst>
          </p:cNvPr>
          <p:cNvSpPr txBox="1"/>
          <p:nvPr/>
        </p:nvSpPr>
        <p:spPr>
          <a:xfrm>
            <a:off x="888274" y="1123583"/>
            <a:ext cx="5523412" cy="5632311"/>
          </a:xfrm>
          <a:prstGeom prst="rect">
            <a:avLst/>
          </a:prstGeom>
          <a:noFill/>
        </p:spPr>
        <p:txBody>
          <a:bodyPr wrap="square" rtlCol="0">
            <a:spAutoFit/>
          </a:bodyPr>
          <a:lstStyle/>
          <a:p>
            <a:r>
              <a:rPr lang="en-US" sz="2400" dirty="0"/>
              <a:t>MRO has fuel for 10+ more years</a:t>
            </a:r>
          </a:p>
          <a:p>
            <a:endParaRPr lang="en-US" sz="2400" dirty="0"/>
          </a:p>
          <a:p>
            <a:r>
              <a:rPr lang="en-US" sz="2400" dirty="0"/>
              <a:t>One of 14 HiRISE CCD electronics failed in 2011, another has been intermittent since 2023</a:t>
            </a:r>
          </a:p>
          <a:p>
            <a:endParaRPr lang="en-US" sz="2400" dirty="0"/>
          </a:p>
          <a:p>
            <a:r>
              <a:rPr lang="en-US" sz="2400" dirty="0"/>
              <a:t>Noise threatens usefulness of other CCD channels (there are 2 channels per CCD)</a:t>
            </a:r>
          </a:p>
          <a:p>
            <a:endParaRPr lang="en-US" sz="2400" dirty="0"/>
          </a:p>
          <a:p>
            <a:r>
              <a:rPr lang="en-US" sz="2400" dirty="0"/>
              <a:t>There will be more image gaps from bad channels, or we may choose to return narrower images</a:t>
            </a:r>
          </a:p>
          <a:p>
            <a:endParaRPr lang="en-US" sz="2400" dirty="0"/>
          </a:p>
          <a:p>
            <a:r>
              <a:rPr lang="en-US" sz="2400" dirty="0"/>
              <a:t>All science objectives can still be achieved, but with reduced efficiency</a:t>
            </a:r>
          </a:p>
        </p:txBody>
      </p:sp>
      <p:pic>
        <p:nvPicPr>
          <p:cNvPr id="2" name="Picture 1">
            <a:extLst>
              <a:ext uri="{FF2B5EF4-FFF2-40B4-BE49-F238E27FC236}">
                <a16:creationId xmlns:a16="http://schemas.microsoft.com/office/drawing/2014/main" id="{4F1F9D0A-D634-8FD1-C398-6572A1681A4E}"/>
              </a:ext>
            </a:extLst>
          </p:cNvPr>
          <p:cNvPicPr>
            <a:picLocks noChangeAspect="1"/>
          </p:cNvPicPr>
          <p:nvPr/>
        </p:nvPicPr>
        <p:blipFill>
          <a:blip r:embed="rId2"/>
          <a:stretch>
            <a:fillRect/>
          </a:stretch>
        </p:blipFill>
        <p:spPr>
          <a:xfrm>
            <a:off x="7091575" y="-3635311"/>
            <a:ext cx="4871825" cy="16261617"/>
          </a:xfrm>
          <a:prstGeom prst="rect">
            <a:avLst/>
          </a:prstGeom>
        </p:spPr>
      </p:pic>
      <p:cxnSp>
        <p:nvCxnSpPr>
          <p:cNvPr id="5" name="Straight Arrow Connector 4">
            <a:extLst>
              <a:ext uri="{FF2B5EF4-FFF2-40B4-BE49-F238E27FC236}">
                <a16:creationId xmlns:a16="http://schemas.microsoft.com/office/drawing/2014/main" id="{3D6DFDEA-00AA-83A5-F3FC-BC50DECCB7BF}"/>
              </a:ext>
            </a:extLst>
          </p:cNvPr>
          <p:cNvCxnSpPr/>
          <p:nvPr/>
        </p:nvCxnSpPr>
        <p:spPr>
          <a:xfrm>
            <a:off x="6096000" y="4657060"/>
            <a:ext cx="99557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outdoor&#10;&#10;Description automatically generated">
            <a:extLst>
              <a:ext uri="{FF2B5EF4-FFF2-40B4-BE49-F238E27FC236}">
                <a16:creationId xmlns:a16="http://schemas.microsoft.com/office/drawing/2014/main" id="{D846AA0C-8E3F-949B-63D2-C7BB83A601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6038132" cy="3153595"/>
          </a:xfrm>
          <a:prstGeom prst="rect">
            <a:avLst/>
          </a:prstGeom>
        </p:spPr>
      </p:pic>
      <p:pic>
        <p:nvPicPr>
          <p:cNvPr id="2" name="Picture 1">
            <a:extLst>
              <a:ext uri="{FF2B5EF4-FFF2-40B4-BE49-F238E27FC236}">
                <a16:creationId xmlns:a16="http://schemas.microsoft.com/office/drawing/2014/main" id="{9D2EB2AA-0652-52E5-86A8-0579A7BC90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08512" y="14904"/>
            <a:ext cx="5183488" cy="3138691"/>
          </a:xfrm>
          <a:prstGeom prst="rect">
            <a:avLst/>
          </a:prstGeom>
        </p:spPr>
      </p:pic>
      <p:sp>
        <p:nvSpPr>
          <p:cNvPr id="9" name="Percy on the ground">
            <a:extLst>
              <a:ext uri="{FF2B5EF4-FFF2-40B4-BE49-F238E27FC236}">
                <a16:creationId xmlns:a16="http://schemas.microsoft.com/office/drawing/2014/main" id="{34543B3B-DBEE-D538-DD10-F602C8BFC5C8}"/>
              </a:ext>
            </a:extLst>
          </p:cNvPr>
          <p:cNvSpPr txBox="1"/>
          <p:nvPr/>
        </p:nvSpPr>
        <p:spPr>
          <a:xfrm>
            <a:off x="8143594" y="14903"/>
            <a:ext cx="2224788" cy="591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defRPr sz="4800" b="1">
                <a:solidFill>
                  <a:srgbClr val="FFFFFF"/>
                </a:solidFill>
                <a:latin typeface="Arial"/>
                <a:ea typeface="Arial"/>
                <a:cs typeface="Arial"/>
                <a:sym typeface="Arial"/>
              </a:defRPr>
            </a:lvl1pPr>
          </a:lstStyle>
          <a:p>
            <a:pPr algn="ctr"/>
            <a:r>
              <a:rPr lang="en-US" sz="3375" dirty="0"/>
              <a:t>Curiosity</a:t>
            </a:r>
            <a:endParaRPr sz="3375" dirty="0"/>
          </a:p>
        </p:txBody>
      </p:sp>
      <p:sp>
        <p:nvSpPr>
          <p:cNvPr id="10" name="Percy on the ground">
            <a:extLst>
              <a:ext uri="{FF2B5EF4-FFF2-40B4-BE49-F238E27FC236}">
                <a16:creationId xmlns:a16="http://schemas.microsoft.com/office/drawing/2014/main" id="{BB24AE9D-D70C-56E3-3823-D07CD68A3B00}"/>
              </a:ext>
            </a:extLst>
          </p:cNvPr>
          <p:cNvSpPr txBox="1"/>
          <p:nvPr/>
        </p:nvSpPr>
        <p:spPr>
          <a:xfrm>
            <a:off x="1553253" y="0"/>
            <a:ext cx="3176813" cy="591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defRPr sz="4800" b="1">
                <a:solidFill>
                  <a:srgbClr val="FFFFFF"/>
                </a:solidFill>
                <a:latin typeface="Arial"/>
                <a:ea typeface="Arial"/>
                <a:cs typeface="Arial"/>
                <a:sym typeface="Arial"/>
              </a:defRPr>
            </a:lvl1pPr>
          </a:lstStyle>
          <a:p>
            <a:pPr algn="ctr"/>
            <a:r>
              <a:rPr lang="en-US" sz="3375" dirty="0">
                <a:solidFill>
                  <a:schemeClr val="bg1"/>
                </a:solidFill>
              </a:rPr>
              <a:t>Perseverance</a:t>
            </a:r>
            <a:endParaRPr sz="3375" dirty="0">
              <a:solidFill>
                <a:schemeClr val="bg1"/>
              </a:solidFill>
            </a:endParaRPr>
          </a:p>
        </p:txBody>
      </p:sp>
      <p:pic>
        <p:nvPicPr>
          <p:cNvPr id="13" name="Picture 12">
            <a:extLst>
              <a:ext uri="{FF2B5EF4-FFF2-40B4-BE49-F238E27FC236}">
                <a16:creationId xmlns:a16="http://schemas.microsoft.com/office/drawing/2014/main" id="{A270C210-EA3E-8E14-C8BD-9D1D4341CC17}"/>
              </a:ext>
            </a:extLst>
          </p:cNvPr>
          <p:cNvPicPr>
            <a:picLocks noChangeAspect="1"/>
          </p:cNvPicPr>
          <p:nvPr/>
        </p:nvPicPr>
        <p:blipFill>
          <a:blip r:embed="rId4"/>
          <a:stretch>
            <a:fillRect/>
          </a:stretch>
        </p:blipFill>
        <p:spPr>
          <a:xfrm>
            <a:off x="22010" y="3722159"/>
            <a:ext cx="4099675" cy="3153596"/>
          </a:xfrm>
          <a:prstGeom prst="rect">
            <a:avLst/>
          </a:prstGeom>
        </p:spPr>
      </p:pic>
      <p:sp>
        <p:nvSpPr>
          <p:cNvPr id="14" name="Percy on the ground">
            <a:extLst>
              <a:ext uri="{FF2B5EF4-FFF2-40B4-BE49-F238E27FC236}">
                <a16:creationId xmlns:a16="http://schemas.microsoft.com/office/drawing/2014/main" id="{09F7CA27-7C4E-F054-BFB5-57E23CC8C249}"/>
              </a:ext>
            </a:extLst>
          </p:cNvPr>
          <p:cNvSpPr txBox="1"/>
          <p:nvPr/>
        </p:nvSpPr>
        <p:spPr>
          <a:xfrm>
            <a:off x="545281" y="3747553"/>
            <a:ext cx="2891732" cy="9339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defRPr sz="4800" b="1">
                <a:solidFill>
                  <a:srgbClr val="FFFFFF"/>
                </a:solidFill>
                <a:latin typeface="Arial"/>
                <a:ea typeface="Arial"/>
                <a:cs typeface="Arial"/>
                <a:sym typeface="Arial"/>
              </a:defRPr>
            </a:lvl1pPr>
          </a:lstStyle>
          <a:p>
            <a:pPr algn="ctr"/>
            <a:r>
              <a:rPr lang="en-US" sz="2800" dirty="0"/>
              <a:t>Tianwen-1</a:t>
            </a:r>
          </a:p>
          <a:p>
            <a:pPr algn="ctr"/>
            <a:r>
              <a:rPr lang="en-US" sz="2800" dirty="0"/>
              <a:t>And </a:t>
            </a:r>
            <a:r>
              <a:rPr lang="en-US" sz="2800" dirty="0" err="1"/>
              <a:t>Zhurong</a:t>
            </a:r>
            <a:endParaRPr sz="2800" dirty="0"/>
          </a:p>
        </p:txBody>
      </p:sp>
      <p:pic>
        <p:nvPicPr>
          <p:cNvPr id="4" name="Picture 3">
            <a:extLst>
              <a:ext uri="{FF2B5EF4-FFF2-40B4-BE49-F238E27FC236}">
                <a16:creationId xmlns:a16="http://schemas.microsoft.com/office/drawing/2014/main" id="{1DC4C23A-3C4E-7C80-62AA-3CFCA92EEA0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165229" y="3737063"/>
            <a:ext cx="4439420" cy="3153595"/>
          </a:xfrm>
          <a:prstGeom prst="rect">
            <a:avLst/>
          </a:prstGeom>
        </p:spPr>
      </p:pic>
      <p:pic>
        <p:nvPicPr>
          <p:cNvPr id="5" name="Picture 4">
            <a:extLst>
              <a:ext uri="{FF2B5EF4-FFF2-40B4-BE49-F238E27FC236}">
                <a16:creationId xmlns:a16="http://schemas.microsoft.com/office/drawing/2014/main" id="{190DA4AB-71BA-BC97-D05B-2C62A5996D15}"/>
              </a:ext>
            </a:extLst>
          </p:cNvPr>
          <p:cNvPicPr>
            <a:picLocks noChangeAspect="1"/>
          </p:cNvPicPr>
          <p:nvPr/>
        </p:nvPicPr>
        <p:blipFill>
          <a:blip r:embed="rId6"/>
          <a:stretch>
            <a:fillRect/>
          </a:stretch>
        </p:blipFill>
        <p:spPr>
          <a:xfrm>
            <a:off x="8469969" y="3737063"/>
            <a:ext cx="3700021" cy="3123788"/>
          </a:xfrm>
          <a:prstGeom prst="rect">
            <a:avLst/>
          </a:prstGeom>
        </p:spPr>
      </p:pic>
      <p:sp>
        <p:nvSpPr>
          <p:cNvPr id="8" name="Percy on the ground">
            <a:extLst>
              <a:ext uri="{FF2B5EF4-FFF2-40B4-BE49-F238E27FC236}">
                <a16:creationId xmlns:a16="http://schemas.microsoft.com/office/drawing/2014/main" id="{4900772D-E370-B94A-1876-0812D1CA5A1F}"/>
              </a:ext>
            </a:extLst>
          </p:cNvPr>
          <p:cNvSpPr txBox="1"/>
          <p:nvPr/>
        </p:nvSpPr>
        <p:spPr>
          <a:xfrm>
            <a:off x="4796532" y="3762119"/>
            <a:ext cx="3176813" cy="591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defRPr sz="4800" b="1">
                <a:solidFill>
                  <a:srgbClr val="FFFFFF"/>
                </a:solidFill>
                <a:latin typeface="Arial"/>
                <a:ea typeface="Arial"/>
                <a:cs typeface="Arial"/>
                <a:sym typeface="Arial"/>
              </a:defRPr>
            </a:lvl1pPr>
          </a:lstStyle>
          <a:p>
            <a:pPr algn="ctr"/>
            <a:r>
              <a:rPr lang="en-US" sz="3375" dirty="0">
                <a:solidFill>
                  <a:schemeClr val="bg1"/>
                </a:solidFill>
              </a:rPr>
              <a:t>Spirit</a:t>
            </a:r>
            <a:endParaRPr sz="3375" dirty="0">
              <a:solidFill>
                <a:schemeClr val="bg1"/>
              </a:solidFill>
            </a:endParaRPr>
          </a:p>
        </p:txBody>
      </p:sp>
      <p:sp>
        <p:nvSpPr>
          <p:cNvPr id="15" name="Percy on the ground">
            <a:extLst>
              <a:ext uri="{FF2B5EF4-FFF2-40B4-BE49-F238E27FC236}">
                <a16:creationId xmlns:a16="http://schemas.microsoft.com/office/drawing/2014/main" id="{846496DD-4271-AA14-5060-B9B0D1E7862F}"/>
              </a:ext>
            </a:extLst>
          </p:cNvPr>
          <p:cNvSpPr txBox="1"/>
          <p:nvPr/>
        </p:nvSpPr>
        <p:spPr>
          <a:xfrm>
            <a:off x="8798913" y="3747553"/>
            <a:ext cx="3176813" cy="591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defRPr sz="4800" b="1">
                <a:solidFill>
                  <a:srgbClr val="FFFFFF"/>
                </a:solidFill>
                <a:latin typeface="Arial"/>
                <a:ea typeface="Arial"/>
                <a:cs typeface="Arial"/>
                <a:sym typeface="Arial"/>
              </a:defRPr>
            </a:lvl1pPr>
          </a:lstStyle>
          <a:p>
            <a:pPr algn="ctr"/>
            <a:r>
              <a:rPr lang="en-US" sz="3375" dirty="0">
                <a:solidFill>
                  <a:schemeClr val="bg1"/>
                </a:solidFill>
              </a:rPr>
              <a:t>Opportunity</a:t>
            </a:r>
            <a:endParaRPr sz="3375" dirty="0">
              <a:solidFill>
                <a:schemeClr val="bg1"/>
              </a:solidFill>
            </a:endParaRPr>
          </a:p>
        </p:txBody>
      </p:sp>
      <p:sp>
        <p:nvSpPr>
          <p:cNvPr id="6" name="TextBox 5">
            <a:extLst>
              <a:ext uri="{FF2B5EF4-FFF2-40B4-BE49-F238E27FC236}">
                <a16:creationId xmlns:a16="http://schemas.microsoft.com/office/drawing/2014/main" id="{54F0EDE4-C381-41A6-731F-23984C138AD0}"/>
              </a:ext>
            </a:extLst>
          </p:cNvPr>
          <p:cNvSpPr txBox="1"/>
          <p:nvPr/>
        </p:nvSpPr>
        <p:spPr>
          <a:xfrm>
            <a:off x="44020" y="3176267"/>
            <a:ext cx="12147980" cy="523220"/>
          </a:xfrm>
          <a:prstGeom prst="rect">
            <a:avLst/>
          </a:prstGeom>
          <a:noFill/>
        </p:spPr>
        <p:txBody>
          <a:bodyPr wrap="square">
            <a:spAutoFit/>
          </a:bodyPr>
          <a:lstStyle/>
          <a:p>
            <a:pPr algn="ctr"/>
            <a:r>
              <a:rPr lang="en-US" sz="2800" b="1" dirty="0"/>
              <a:t>Supporting and Monitoring Surface Rover Operations</a:t>
            </a:r>
          </a:p>
        </p:txBody>
      </p:sp>
    </p:spTree>
    <p:extLst>
      <p:ext uri="{BB962C8B-B14F-4D97-AF65-F5344CB8AC3E}">
        <p14:creationId xmlns:p14="http://schemas.microsoft.com/office/powerpoint/2010/main" val="8953161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10" presetClass="entr" fill="hold" grpId="0" nodeType="afterEffect">
                                  <p:stCondLst>
                                    <p:cond delay="0"/>
                                  </p:stCondLst>
                                  <p:iterate>
                                    <p:tmAbs val="0"/>
                                  </p:iterate>
                                  <p:childTnLst>
                                    <p:set>
                                      <p:cBhvr>
                                        <p:cTn id="10" fill="hold"/>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par>
                          <p:cTn id="12" fill="hold">
                            <p:stCondLst>
                              <p:cond delay="2000"/>
                            </p:stCondLst>
                            <p:childTnLst>
                              <p:par>
                                <p:cTn id="13" presetID="10" presetClass="entr" fill="hold" grpId="0" nodeType="afterEffect">
                                  <p:stCondLst>
                                    <p:cond delay="0"/>
                                  </p:stCondLst>
                                  <p:iterate>
                                    <p:tmAbs val="0"/>
                                  </p:iterate>
                                  <p:childTnLst>
                                    <p:set>
                                      <p:cBhvr>
                                        <p:cTn id="14" fill="hold"/>
                                        <p:tgtEl>
                                          <p:spTgt spid="14"/>
                                        </p:tgtEl>
                                        <p:attrNameLst>
                                          <p:attrName>style.visibility</p:attrName>
                                        </p:attrNameLst>
                                      </p:cBhvr>
                                      <p:to>
                                        <p:strVal val="visible"/>
                                      </p:to>
                                    </p:set>
                                    <p:animEffect transition="in" filter="fade">
                                      <p:cBhvr>
                                        <p:cTn id="15" dur="1000"/>
                                        <p:tgtEl>
                                          <p:spTgt spid="14"/>
                                        </p:tgtEl>
                                      </p:cBhvr>
                                    </p:animEffect>
                                  </p:childTnLst>
                                </p:cTn>
                              </p:par>
                            </p:childTnLst>
                          </p:cTn>
                        </p:par>
                        <p:par>
                          <p:cTn id="16" fill="hold">
                            <p:stCondLst>
                              <p:cond delay="3000"/>
                            </p:stCondLst>
                            <p:childTnLst>
                              <p:par>
                                <p:cTn id="17" presetID="10" presetClass="entr" fill="hold" grpId="0" nodeType="after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par>
                          <p:cTn id="20" fill="hold">
                            <p:stCondLst>
                              <p:cond delay="4000"/>
                            </p:stCondLst>
                            <p:childTnLst>
                              <p:par>
                                <p:cTn id="21" presetID="10" presetClass="entr" fill="hold" grpId="0" nodeType="afterEffect">
                                  <p:stCondLst>
                                    <p:cond delay="0"/>
                                  </p:stCondLst>
                                  <p:iterate>
                                    <p:tmAbs val="0"/>
                                  </p:iterate>
                                  <p:childTnLst>
                                    <p:set>
                                      <p:cBhvr>
                                        <p:cTn id="22" fill="hold"/>
                                        <p:tgtEl>
                                          <p:spTgt spid="15"/>
                                        </p:tgtEl>
                                        <p:attrNameLst>
                                          <p:attrName>style.visibility</p:attrName>
                                        </p:attrNameLst>
                                      </p:cBhvr>
                                      <p:to>
                                        <p:strVal val="visible"/>
                                      </p:to>
                                    </p:set>
                                    <p:animEffect transition="in" filter="fade">
                                      <p:cBhvr>
                                        <p:cTn id="2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dvAuto="0"/>
      <p:bldP spid="10" grpId="0" animBg="1" advAuto="0"/>
      <p:bldP spid="14" grpId="0" animBg="1" advAuto="0"/>
      <p:bldP spid="8" grpId="0" animBg="1" advAuto="0"/>
      <p:bldP spid="15"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3">
            <a:extLst>
              <a:ext uri="{FF2B5EF4-FFF2-40B4-BE49-F238E27FC236}">
                <a16:creationId xmlns:a16="http://schemas.microsoft.com/office/drawing/2014/main" id="{9CE484E2-AB14-752E-FE0F-58BB909DBA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32900" y="16837"/>
            <a:ext cx="8059100" cy="68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Box 1">
            <a:extLst>
              <a:ext uri="{FF2B5EF4-FFF2-40B4-BE49-F238E27FC236}">
                <a16:creationId xmlns:a16="http://schemas.microsoft.com/office/drawing/2014/main" id="{ED9DC4F3-61E2-D088-E515-A7A9192D7CA9}"/>
              </a:ext>
            </a:extLst>
          </p:cNvPr>
          <p:cNvSpPr txBox="1">
            <a:spLocks noChangeArrowheads="1"/>
          </p:cNvSpPr>
          <p:nvPr/>
        </p:nvSpPr>
        <p:spPr bwMode="auto">
          <a:xfrm>
            <a:off x="0" y="1019630"/>
            <a:ext cx="4245767" cy="1200329"/>
          </a:xfrm>
          <a:prstGeom prst="rect">
            <a:avLst/>
          </a:prstGeom>
          <a:solidFill>
            <a:srgbClr val="1EC12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400">
                <a:solidFill>
                  <a:schemeClr val="tx1"/>
                </a:solidFill>
                <a:latin typeface="Times" pitchFamily="2" charset="0"/>
                <a:ea typeface="ＭＳ Ｐゴシック" panose="020B0600070205080204" pitchFamily="34" charset="-128"/>
              </a:defRPr>
            </a:lvl1pPr>
            <a:lvl2pPr marL="742950" indent="-285750">
              <a:spcBef>
                <a:spcPct val="20000"/>
              </a:spcBef>
              <a:buChar char="–"/>
              <a:defRPr sz="2000">
                <a:solidFill>
                  <a:schemeClr val="tx1"/>
                </a:solidFill>
                <a:latin typeface="Times" pitchFamily="2" charset="0"/>
                <a:ea typeface="ＭＳ Ｐゴシック" panose="020B0600070205080204" pitchFamily="34" charset="-128"/>
              </a:defRPr>
            </a:lvl2pPr>
            <a:lvl3pPr marL="1143000" indent="-228600">
              <a:spcBef>
                <a:spcPct val="20000"/>
              </a:spcBef>
              <a:buChar char="•"/>
              <a:defRPr>
                <a:solidFill>
                  <a:schemeClr val="tx1"/>
                </a:solidFill>
                <a:latin typeface="Times" pitchFamily="2" charset="0"/>
                <a:ea typeface="ＭＳ Ｐゴシック" panose="020B0600070205080204" pitchFamily="34" charset="-128"/>
              </a:defRPr>
            </a:lvl3pPr>
            <a:lvl4pPr marL="1600200" indent="-228600">
              <a:spcBef>
                <a:spcPct val="20000"/>
              </a:spcBef>
              <a:buChar char="–"/>
              <a:defRPr>
                <a:solidFill>
                  <a:schemeClr val="tx1"/>
                </a:solidFill>
                <a:latin typeface="Times" pitchFamily="2" charset="0"/>
                <a:ea typeface="ＭＳ Ｐゴシック" panose="020B0600070205080204" pitchFamily="34" charset="-128"/>
              </a:defRPr>
            </a:lvl4pPr>
            <a:lvl5pPr marL="2057400" indent="-228600">
              <a:spcBef>
                <a:spcPct val="20000"/>
              </a:spcBef>
              <a:buChar char="»"/>
              <a:defRPr>
                <a:solidFill>
                  <a:schemeClr val="tx1"/>
                </a:solidFill>
                <a:latin typeface="Times" pitchFamily="2"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9pPr>
          </a:lstStyle>
          <a:p>
            <a:pPr>
              <a:spcBef>
                <a:spcPct val="0"/>
              </a:spcBef>
              <a:buFontTx/>
              <a:buNone/>
            </a:pPr>
            <a:r>
              <a:rPr lang="en-US" altLang="en-US" dirty="0">
                <a:solidFill>
                  <a:schemeClr val="bg1"/>
                </a:solidFill>
              </a:rPr>
              <a:t>ESA Beagle-2 lander found from public image suggestion:</a:t>
            </a:r>
          </a:p>
          <a:p>
            <a:pPr>
              <a:spcBef>
                <a:spcPct val="0"/>
              </a:spcBef>
              <a:buFontTx/>
              <a:buNone/>
            </a:pPr>
            <a:r>
              <a:rPr lang="en-US" altLang="en-US" dirty="0">
                <a:solidFill>
                  <a:schemeClr val="bg1"/>
                </a:solidFill>
              </a:rPr>
              <a:t>https://</a:t>
            </a:r>
            <a:r>
              <a:rPr lang="en-US" altLang="en-US" dirty="0" err="1">
                <a:solidFill>
                  <a:schemeClr val="bg1"/>
                </a:solidFill>
              </a:rPr>
              <a:t>www.uahirise.org</a:t>
            </a:r>
            <a:r>
              <a:rPr lang="en-US" altLang="en-US" dirty="0">
                <a:solidFill>
                  <a:schemeClr val="bg1"/>
                </a:solidFill>
              </a:rPr>
              <a:t>/</a:t>
            </a:r>
            <a:r>
              <a:rPr lang="en-US" altLang="en-US" dirty="0" err="1">
                <a:solidFill>
                  <a:schemeClr val="bg1"/>
                </a:solidFill>
              </a:rPr>
              <a:t>hiwish</a:t>
            </a:r>
            <a:r>
              <a:rPr lang="en-US" altLang="en-US" dirty="0">
                <a:solidFill>
                  <a:schemeClr val="bg1"/>
                </a:solidFill>
              </a:rPr>
              <a:t>/</a:t>
            </a:r>
          </a:p>
        </p:txBody>
      </p:sp>
      <p:pic>
        <p:nvPicPr>
          <p:cNvPr id="5" name="Picture 4" descr="A close-up of a solar panel&#10;&#10;Description automatically generated">
            <a:extLst>
              <a:ext uri="{FF2B5EF4-FFF2-40B4-BE49-F238E27FC236}">
                <a16:creationId xmlns:a16="http://schemas.microsoft.com/office/drawing/2014/main" id="{D59DA1E5-F2E6-7622-CB70-B32CB6371109}"/>
              </a:ext>
            </a:extLst>
          </p:cNvPr>
          <p:cNvPicPr>
            <a:picLocks noChangeAspect="1"/>
          </p:cNvPicPr>
          <p:nvPr/>
        </p:nvPicPr>
        <p:blipFill>
          <a:blip r:embed="rId3"/>
          <a:stretch>
            <a:fillRect/>
          </a:stretch>
        </p:blipFill>
        <p:spPr>
          <a:xfrm>
            <a:off x="0" y="3312160"/>
            <a:ext cx="4060613" cy="30454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a:extLst>
              <a:ext uri="{FF2B5EF4-FFF2-40B4-BE49-F238E27FC236}">
                <a16:creationId xmlns:a16="http://schemas.microsoft.com/office/drawing/2014/main" id="{8052CEA1-ECA4-0836-D11C-FB915EB5E268}"/>
              </a:ext>
            </a:extLst>
          </p:cNvPr>
          <p:cNvPicPr>
            <a:picLocks noChangeArrowheads="1"/>
          </p:cNvPicPr>
          <p:nvPr/>
        </p:nvPicPr>
        <p:blipFill>
          <a:blip r:embed="rId2">
            <a:extLst>
              <a:ext uri="{28A0092B-C50C-407E-A947-70E740481C1C}">
                <a14:useLocalDpi xmlns:a14="http://schemas.microsoft.com/office/drawing/2010/main" val="0"/>
              </a:ext>
            </a:extLst>
          </a:blip>
          <a:srcRect l="3616" t="17201" r="24483" b="32277"/>
          <a:stretch>
            <a:fillRect/>
          </a:stretch>
        </p:blipFill>
        <p:spPr bwMode="auto">
          <a:xfrm>
            <a:off x="1524001" y="1"/>
            <a:ext cx="803275" cy="488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4" name="Picture 2">
            <a:extLst>
              <a:ext uri="{FF2B5EF4-FFF2-40B4-BE49-F238E27FC236}">
                <a16:creationId xmlns:a16="http://schemas.microsoft.com/office/drawing/2014/main" id="{1BFA91D1-52D1-676F-99BE-1BF94B569F6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8726" y="85725"/>
            <a:ext cx="4603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3">
            <a:extLst>
              <a:ext uri="{FF2B5EF4-FFF2-40B4-BE49-F238E27FC236}">
                <a16:creationId xmlns:a16="http://schemas.microsoft.com/office/drawing/2014/main" id="{68C6A124-5C3E-2C0B-E022-2210F95FAB19}"/>
              </a:ext>
            </a:extLst>
          </p:cNvPr>
          <p:cNvSpPr>
            <a:spLocks noGrp="1" noChangeArrowheads="1"/>
          </p:cNvSpPr>
          <p:nvPr>
            <p:ph type="title"/>
          </p:nvPr>
        </p:nvSpPr>
        <p:spPr>
          <a:xfrm>
            <a:off x="2308225" y="139701"/>
            <a:ext cx="7585075" cy="520700"/>
          </a:xfrm>
        </p:spPr>
        <p:txBody>
          <a:bodyPr vert="horz" wrap="square" lIns="121920" tIns="60960" rIns="132080" bIns="60960" numCol="1" rtlCol="0" anchor="ctr" anchorCtr="0" compatLnSpc="1">
            <a:prstTxWarp prst="textNoShape">
              <a:avLst/>
            </a:prstTxWarp>
            <a:normAutofit fontScale="90000"/>
          </a:bodyPr>
          <a:lstStyle/>
          <a:p>
            <a:pPr eaLnBrk="1" hangingPunct="1"/>
            <a:r>
              <a:rPr lang="en-US" altLang="en-US" b="1" dirty="0">
                <a:ea typeface="ＭＳ Ｐゴシック" panose="020B0600070205080204" pitchFamily="34" charset="-128"/>
              </a:rPr>
              <a:t>HiRISE Stereo Data Acquisition</a:t>
            </a:r>
            <a:endParaRPr lang="en-US" altLang="en-US" b="1" dirty="0">
              <a:ea typeface="ヒラギノ明朝 ProN W6" panose="02020300000000000000" pitchFamily="18" charset="-128"/>
            </a:endParaRPr>
          </a:p>
        </p:txBody>
      </p:sp>
      <p:sp>
        <p:nvSpPr>
          <p:cNvPr id="37893" name="Rectangle 4">
            <a:extLst>
              <a:ext uri="{FF2B5EF4-FFF2-40B4-BE49-F238E27FC236}">
                <a16:creationId xmlns:a16="http://schemas.microsoft.com/office/drawing/2014/main" id="{2D32B80D-5DBF-BA46-B3D2-AF987684588F}"/>
              </a:ext>
            </a:extLst>
          </p:cNvPr>
          <p:cNvSpPr>
            <a:spLocks noGrp="1" noChangeArrowheads="1"/>
          </p:cNvSpPr>
          <p:nvPr>
            <p:ph type="body" idx="1"/>
          </p:nvPr>
        </p:nvSpPr>
        <p:spPr>
          <a:xfrm>
            <a:off x="853440" y="998539"/>
            <a:ext cx="4890137" cy="942021"/>
          </a:xfrm>
          <a:solidFill>
            <a:schemeClr val="bg2">
              <a:alpha val="62744"/>
            </a:schemeClr>
          </a:solidFill>
        </p:spPr>
        <p:txBody>
          <a:bodyPr vert="horz" wrap="square" lIns="121920" tIns="60960" rIns="132080" bIns="60960" numCol="1" rtlCol="0" anchor="t" anchorCtr="0" compatLnSpc="1">
            <a:prstTxWarp prst="textNoShape">
              <a:avLst/>
            </a:prstTxWarp>
            <a:noAutofit/>
          </a:bodyPr>
          <a:lstStyle/>
          <a:p>
            <a:pPr eaLnBrk="1" hangingPunct="1">
              <a:lnSpc>
                <a:spcPct val="90000"/>
              </a:lnSpc>
              <a:buClr>
                <a:srgbClr val="000000"/>
              </a:buClr>
              <a:defRPr/>
            </a:pPr>
            <a:r>
              <a:rPr lang="en-US" altLang="x-none" sz="2000" b="1" dirty="0">
                <a:ea typeface="ＭＳ Ｐゴシック" charset="-128"/>
              </a:rPr>
              <a:t>Must point spacecraft to the side on 2 different orbits</a:t>
            </a:r>
          </a:p>
          <a:p>
            <a:pPr eaLnBrk="1" hangingPunct="1">
              <a:lnSpc>
                <a:spcPct val="90000"/>
              </a:lnSpc>
              <a:buClr>
                <a:srgbClr val="000000"/>
              </a:buClr>
              <a:defRPr/>
            </a:pPr>
            <a:r>
              <a:rPr lang="en-US" altLang="x-none" sz="2000" b="1" dirty="0">
                <a:ea typeface="ＭＳ Ｐゴシック" charset="-128"/>
              </a:rPr>
              <a:t>Produce 1-m scale Digital Terrain Models!</a:t>
            </a:r>
          </a:p>
        </p:txBody>
      </p:sp>
      <p:pic>
        <p:nvPicPr>
          <p:cNvPr id="54277" name="Picture 5">
            <a:extLst>
              <a:ext uri="{FF2B5EF4-FFF2-40B4-BE49-F238E27FC236}">
                <a16:creationId xmlns:a16="http://schemas.microsoft.com/office/drawing/2014/main" id="{5EFAEE24-B830-738D-5415-EC45843C0932}"/>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6839" y="914400"/>
            <a:ext cx="40227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Rectangle 6">
            <a:extLst>
              <a:ext uri="{FF2B5EF4-FFF2-40B4-BE49-F238E27FC236}">
                <a16:creationId xmlns:a16="http://schemas.microsoft.com/office/drawing/2014/main" id="{C365B25E-1497-A9AF-672E-8C63E03065DC}"/>
              </a:ext>
            </a:extLst>
          </p:cNvPr>
          <p:cNvSpPr>
            <a:spLocks/>
          </p:cNvSpPr>
          <p:nvPr/>
        </p:nvSpPr>
        <p:spPr bwMode="auto">
          <a:xfrm>
            <a:off x="5953864" y="6197599"/>
            <a:ext cx="35179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a:spcBef>
                <a:spcPct val="20000"/>
              </a:spcBef>
              <a:buChar char="•"/>
              <a:defRPr sz="2400">
                <a:solidFill>
                  <a:schemeClr val="tx1"/>
                </a:solidFill>
                <a:latin typeface="Times" pitchFamily="2" charset="0"/>
                <a:ea typeface="ＭＳ Ｐゴシック" panose="020B0600070205080204" pitchFamily="34" charset="-128"/>
              </a:defRPr>
            </a:lvl1pPr>
            <a:lvl2pPr marL="37931725" indent="-37474525">
              <a:spcBef>
                <a:spcPct val="20000"/>
              </a:spcBef>
              <a:buChar char="–"/>
              <a:defRPr sz="2000">
                <a:solidFill>
                  <a:schemeClr val="tx1"/>
                </a:solidFill>
                <a:latin typeface="Times" pitchFamily="2" charset="0"/>
                <a:ea typeface="ＭＳ Ｐゴシック" panose="020B0600070205080204" pitchFamily="34" charset="-128"/>
              </a:defRPr>
            </a:lvl2pPr>
            <a:lvl3pPr marL="1143000" indent="-228600">
              <a:spcBef>
                <a:spcPct val="20000"/>
              </a:spcBef>
              <a:buChar char="•"/>
              <a:defRPr>
                <a:solidFill>
                  <a:schemeClr val="tx1"/>
                </a:solidFill>
                <a:latin typeface="Times" pitchFamily="2" charset="0"/>
                <a:ea typeface="ＭＳ Ｐゴシック" panose="020B0600070205080204" pitchFamily="34" charset="-128"/>
              </a:defRPr>
            </a:lvl3pPr>
            <a:lvl4pPr marL="1600200" indent="-228600">
              <a:spcBef>
                <a:spcPct val="20000"/>
              </a:spcBef>
              <a:buChar char="–"/>
              <a:defRPr>
                <a:solidFill>
                  <a:schemeClr val="tx1"/>
                </a:solidFill>
                <a:latin typeface="Times" pitchFamily="2" charset="0"/>
                <a:ea typeface="ＭＳ Ｐゴシック" panose="020B0600070205080204" pitchFamily="34" charset="-128"/>
              </a:defRPr>
            </a:lvl4pPr>
            <a:lvl5pPr marL="2057400" indent="-228600">
              <a:spcBef>
                <a:spcPct val="20000"/>
              </a:spcBef>
              <a:buChar char="»"/>
              <a:defRPr>
                <a:solidFill>
                  <a:schemeClr val="tx1"/>
                </a:solidFill>
                <a:latin typeface="Times" pitchFamily="2"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9pPr>
          </a:lstStyle>
          <a:p>
            <a:pPr algn="ctr">
              <a:spcBef>
                <a:spcPts val="900"/>
              </a:spcBef>
              <a:buNone/>
            </a:pPr>
            <a:r>
              <a:rPr lang="en-US" altLang="en-US" sz="1800" dirty="0">
                <a:latin typeface="Times New Roman" panose="02020603050405020304" pitchFamily="18" charset="0"/>
                <a:sym typeface="Times New Roman" panose="02020603050405020304" pitchFamily="18" charset="0"/>
              </a:rPr>
              <a:t>Left: DTM of part of Columbia Hills, explored by Spirit rover</a:t>
            </a:r>
          </a:p>
        </p:txBody>
      </p:sp>
      <p:pic>
        <p:nvPicPr>
          <p:cNvPr id="54279" name="Picture 7">
            <a:extLst>
              <a:ext uri="{FF2B5EF4-FFF2-40B4-BE49-F238E27FC236}">
                <a16:creationId xmlns:a16="http://schemas.microsoft.com/office/drawing/2014/main" id="{E866DE62-FC88-97CB-9F73-894A1489E15C}"/>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1" y="2278699"/>
            <a:ext cx="4343399" cy="457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0" name="Rectangle 8">
            <a:extLst>
              <a:ext uri="{FF2B5EF4-FFF2-40B4-BE49-F238E27FC236}">
                <a16:creationId xmlns:a16="http://schemas.microsoft.com/office/drawing/2014/main" id="{19737874-A486-1647-636A-23F647CC9137}"/>
              </a:ext>
            </a:extLst>
          </p:cNvPr>
          <p:cNvSpPr>
            <a:spLocks/>
          </p:cNvSpPr>
          <p:nvPr/>
        </p:nvSpPr>
        <p:spPr bwMode="auto">
          <a:xfrm>
            <a:off x="3276601" y="2667001"/>
            <a:ext cx="14351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a:spcBef>
                <a:spcPct val="20000"/>
              </a:spcBef>
              <a:buChar char="•"/>
              <a:defRPr sz="2400">
                <a:solidFill>
                  <a:schemeClr val="tx1"/>
                </a:solidFill>
                <a:latin typeface="Times" pitchFamily="2" charset="0"/>
                <a:ea typeface="ＭＳ Ｐゴシック" panose="020B0600070205080204" pitchFamily="34" charset="-128"/>
              </a:defRPr>
            </a:lvl1pPr>
            <a:lvl2pPr marL="37931725" indent="-37474525">
              <a:spcBef>
                <a:spcPct val="20000"/>
              </a:spcBef>
              <a:buChar char="–"/>
              <a:defRPr sz="2000">
                <a:solidFill>
                  <a:schemeClr val="tx1"/>
                </a:solidFill>
                <a:latin typeface="Times" pitchFamily="2" charset="0"/>
                <a:ea typeface="ＭＳ Ｐゴシック" panose="020B0600070205080204" pitchFamily="34" charset="-128"/>
              </a:defRPr>
            </a:lvl2pPr>
            <a:lvl3pPr marL="1143000" indent="-228600">
              <a:spcBef>
                <a:spcPct val="20000"/>
              </a:spcBef>
              <a:buChar char="•"/>
              <a:defRPr>
                <a:solidFill>
                  <a:schemeClr val="tx1"/>
                </a:solidFill>
                <a:latin typeface="Times" pitchFamily="2" charset="0"/>
                <a:ea typeface="ＭＳ Ｐゴシック" panose="020B0600070205080204" pitchFamily="34" charset="-128"/>
              </a:defRPr>
            </a:lvl3pPr>
            <a:lvl4pPr marL="1600200" indent="-228600">
              <a:spcBef>
                <a:spcPct val="20000"/>
              </a:spcBef>
              <a:buChar char="–"/>
              <a:defRPr>
                <a:solidFill>
                  <a:schemeClr val="tx1"/>
                </a:solidFill>
                <a:latin typeface="Times" pitchFamily="2" charset="0"/>
                <a:ea typeface="ＭＳ Ｐゴシック" panose="020B0600070205080204" pitchFamily="34" charset="-128"/>
              </a:defRPr>
            </a:lvl4pPr>
            <a:lvl5pPr marL="2057400" indent="-228600">
              <a:spcBef>
                <a:spcPct val="20000"/>
              </a:spcBef>
              <a:buChar char="»"/>
              <a:defRPr>
                <a:solidFill>
                  <a:schemeClr val="tx1"/>
                </a:solidFill>
                <a:latin typeface="Times" pitchFamily="2"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Times" pitchFamily="2" charset="0"/>
                <a:ea typeface="ＭＳ Ｐゴシック" panose="020B0600070205080204" pitchFamily="34" charset="-128"/>
              </a:defRPr>
            </a:lvl9pPr>
          </a:lstStyle>
          <a:p>
            <a:pPr algn="ctr">
              <a:spcBef>
                <a:spcPts val="900"/>
              </a:spcBef>
              <a:buNone/>
            </a:pPr>
            <a:r>
              <a:rPr lang="en-US" altLang="en-US" sz="1600">
                <a:solidFill>
                  <a:srgbClr val="FFFFFF"/>
                </a:solidFill>
                <a:latin typeface="Arial" panose="020B0604020202020204" pitchFamily="34" charset="0"/>
                <a:sym typeface="Arial" panose="020B0604020202020204" pitchFamily="34" charset="0"/>
              </a:rPr>
              <a:t>Home Plate</a:t>
            </a:r>
          </a:p>
        </p:txBody>
      </p:sp>
      <p:sp>
        <p:nvSpPr>
          <p:cNvPr id="54281" name="Line 9">
            <a:extLst>
              <a:ext uri="{FF2B5EF4-FFF2-40B4-BE49-F238E27FC236}">
                <a16:creationId xmlns:a16="http://schemas.microsoft.com/office/drawing/2014/main" id="{6D1EE801-E95C-095C-E976-92AA56CC6D48}"/>
              </a:ext>
            </a:extLst>
          </p:cNvPr>
          <p:cNvSpPr>
            <a:spLocks noChangeShapeType="1"/>
          </p:cNvSpPr>
          <p:nvPr/>
        </p:nvSpPr>
        <p:spPr bwMode="auto">
          <a:xfrm flipH="1">
            <a:off x="2667000" y="2895600"/>
            <a:ext cx="609600" cy="228600"/>
          </a:xfrm>
          <a:prstGeom prst="line">
            <a:avLst/>
          </a:prstGeom>
          <a:noFill/>
          <a:ln w="31750">
            <a:solidFill>
              <a:srgbClr val="FFFFFF"/>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CH" sz="240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Animated GIF"/>
          <p:cNvSpPr txBox="1">
            <a:spLocks noGrp="1"/>
          </p:cNvSpPr>
          <p:nvPr>
            <p:ph type="title"/>
          </p:nvPr>
        </p:nvSpPr>
        <p:spPr>
          <a:xfrm>
            <a:off x="76541" y="762000"/>
            <a:ext cx="2525982" cy="4963886"/>
          </a:xfrm>
          <a:prstGeom prst="rect">
            <a:avLst/>
          </a:prstGeom>
        </p:spPr>
        <p:txBody>
          <a:bodyPr>
            <a:normAutofit/>
          </a:bodyPr>
          <a:lstStyle/>
          <a:p>
            <a:r>
              <a:rPr lang="en-US" sz="2800" dirty="0"/>
              <a:t>DTMs used to orthorectify images at different times to make anim</a:t>
            </a:r>
            <a:r>
              <a:rPr sz="2800" dirty="0"/>
              <a:t>at</a:t>
            </a:r>
            <a:r>
              <a:rPr lang="en-US" sz="2800" dirty="0"/>
              <a:t>ions</a:t>
            </a:r>
            <a:endParaRPr sz="2800" dirty="0"/>
          </a:p>
        </p:txBody>
      </p:sp>
      <p:pic>
        <p:nvPicPr>
          <p:cNvPr id="2" name="Picture 1">
            <a:extLst>
              <a:ext uri="{FF2B5EF4-FFF2-40B4-BE49-F238E27FC236}">
                <a16:creationId xmlns:a16="http://schemas.microsoft.com/office/drawing/2014/main" id="{140EF014-E70A-4731-46CD-CA8CB97BE000}"/>
              </a:ext>
            </a:extLst>
          </p:cNvPr>
          <p:cNvPicPr>
            <a:picLocks noChangeAspect="1"/>
          </p:cNvPicPr>
          <p:nvPr/>
        </p:nvPicPr>
        <p:blipFill>
          <a:blip r:embed="rId2"/>
          <a:stretch>
            <a:fillRect/>
          </a:stretch>
        </p:blipFill>
        <p:spPr>
          <a:xfrm>
            <a:off x="2810620" y="-71120"/>
            <a:ext cx="9381380" cy="6929120"/>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2">
            <a:extLst>
              <a:ext uri="{FF2B5EF4-FFF2-40B4-BE49-F238E27FC236}">
                <a16:creationId xmlns:a16="http://schemas.microsoft.com/office/drawing/2014/main" id="{6CFBF0CE-256F-C366-C08B-EACBFE46C6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508" y="633413"/>
            <a:ext cx="12206509" cy="508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0" name="Title 1">
            <a:extLst>
              <a:ext uri="{FF2B5EF4-FFF2-40B4-BE49-F238E27FC236}">
                <a16:creationId xmlns:a16="http://schemas.microsoft.com/office/drawing/2014/main" id="{8B6CED11-3159-4DC8-6B4B-8DDB6F5DF4F6}"/>
              </a:ext>
            </a:extLst>
          </p:cNvPr>
          <p:cNvSpPr>
            <a:spLocks noGrp="1" noChangeArrowheads="1"/>
          </p:cNvSpPr>
          <p:nvPr>
            <p:ph type="title"/>
          </p:nvPr>
        </p:nvSpPr>
        <p:spPr>
          <a:xfrm>
            <a:off x="1908312" y="5795962"/>
            <a:ext cx="7191513" cy="600421"/>
          </a:xfrm>
        </p:spPr>
        <p:txBody>
          <a:bodyPr>
            <a:normAutofit fontScale="90000"/>
          </a:bodyPr>
          <a:lstStyle/>
          <a:p>
            <a:r>
              <a:rPr lang="en-US" altLang="en-US" sz="2133" dirty="0">
                <a:ea typeface="ＭＳ Ｐゴシック" panose="020B0600070205080204" pitchFamily="34" charset="-128"/>
              </a:rPr>
              <a:t>Mound in Ganges Chasm, Mars.  No vertical exaggeration!</a:t>
            </a:r>
            <a:br>
              <a:rPr lang="en-US" altLang="en-US" sz="2133" dirty="0">
                <a:ea typeface="ＭＳ Ｐゴシック" panose="020B0600070205080204" pitchFamily="34" charset="-128"/>
              </a:rPr>
            </a:br>
            <a:r>
              <a:rPr lang="en-US" altLang="en-US" sz="1600" dirty="0">
                <a:solidFill>
                  <a:srgbClr val="191966"/>
                </a:solidFill>
                <a:ea typeface="ＭＳ Ｐゴシック" panose="020B0600070205080204" pitchFamily="34" charset="-128"/>
                <a:hlinkClick r:id="rId3"/>
              </a:rPr>
              <a:t>https://www.flickr.com/photos/136797589@N04/</a:t>
            </a:r>
            <a:endParaRPr lang="en-US" altLang="en-US" sz="1600" dirty="0">
              <a:solidFill>
                <a:srgbClr val="191966"/>
              </a:solidFill>
              <a:ea typeface="ＭＳ Ｐゴシック" panose="020B0600070205080204" pitchFamily="34" charset="-128"/>
            </a:endParaRPr>
          </a:p>
        </p:txBody>
      </p:sp>
      <p:sp>
        <p:nvSpPr>
          <p:cNvPr id="2" name="TextBox 1">
            <a:extLst>
              <a:ext uri="{FF2B5EF4-FFF2-40B4-BE49-F238E27FC236}">
                <a16:creationId xmlns:a16="http://schemas.microsoft.com/office/drawing/2014/main" id="{551A7D7D-C05D-1CF2-1712-0D318CDB33A1}"/>
              </a:ext>
            </a:extLst>
          </p:cNvPr>
          <p:cNvSpPr txBox="1"/>
          <p:nvPr/>
        </p:nvSpPr>
        <p:spPr>
          <a:xfrm>
            <a:off x="1908312" y="61507"/>
            <a:ext cx="9122735" cy="400110"/>
          </a:xfrm>
          <a:prstGeom prst="rect">
            <a:avLst/>
          </a:prstGeom>
          <a:noFill/>
        </p:spPr>
        <p:txBody>
          <a:bodyPr wrap="square" rtlCol="0">
            <a:spAutoFit/>
          </a:bodyPr>
          <a:lstStyle/>
          <a:p>
            <a:r>
              <a:rPr lang="en-US" sz="2000" b="1" dirty="0"/>
              <a:t>DTMs used to reproject images for different perspectives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77EFF-B5F8-4541-BF59-8880660B213C}"/>
              </a:ext>
            </a:extLst>
          </p:cNvPr>
          <p:cNvSpPr>
            <a:spLocks noGrp="1"/>
          </p:cNvSpPr>
          <p:nvPr>
            <p:ph type="title"/>
          </p:nvPr>
        </p:nvSpPr>
        <p:spPr/>
        <p:txBody>
          <a:bodyPr>
            <a:normAutofit fontScale="90000"/>
          </a:bodyPr>
          <a:lstStyle/>
          <a:p>
            <a:r>
              <a:rPr lang="en-US" dirty="0"/>
              <a:t>HiRISE Science Publications</a:t>
            </a:r>
          </a:p>
        </p:txBody>
      </p:sp>
      <p:sp>
        <p:nvSpPr>
          <p:cNvPr id="5" name="Content Placeholder 2">
            <a:extLst>
              <a:ext uri="{FF2B5EF4-FFF2-40B4-BE49-F238E27FC236}">
                <a16:creationId xmlns:a16="http://schemas.microsoft.com/office/drawing/2014/main" id="{D168A76C-5A4F-194B-98AE-FFD8D375C018}"/>
              </a:ext>
            </a:extLst>
          </p:cNvPr>
          <p:cNvSpPr txBox="1">
            <a:spLocks/>
          </p:cNvSpPr>
          <p:nvPr/>
        </p:nvSpPr>
        <p:spPr>
          <a:xfrm>
            <a:off x="0" y="1525478"/>
            <a:ext cx="4850188" cy="3610047"/>
          </a:xfrm>
          <a:prstGeom prst="rect">
            <a:avLst/>
          </a:prstGeom>
        </p:spPr>
        <p:txBody>
          <a:bodyPr/>
          <a:lstStyle>
            <a:lvl1pPr marL="228600" indent="-228600" algn="l" defTabSz="914400" rtl="0" eaLnBrk="1" latinLnBrk="0" hangingPunct="1">
              <a:lnSpc>
                <a:spcPct val="90000"/>
              </a:lnSpc>
              <a:spcBef>
                <a:spcPts val="1000"/>
              </a:spcBef>
              <a:buClr>
                <a:srgbClr val="FF0000"/>
              </a:buClr>
              <a:buSzPct val="125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00000"/>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Ø"/>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FF0000"/>
              </a:buClr>
              <a:buSzPct val="125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NASA ADS search of peer-reviewed publications with “HiRISE” and “Mars” in the full text from 2006-2026</a:t>
            </a:r>
          </a:p>
          <a:p>
            <a:pPr marL="228600" marR="0" lvl="0" indent="-228600" algn="l" defTabSz="914400" rtl="0" eaLnBrk="1" fontAlgn="auto" latinLnBrk="0" hangingPunct="1">
              <a:lnSpc>
                <a:spcPct val="90000"/>
              </a:lnSpc>
              <a:spcBef>
                <a:spcPts val="1000"/>
              </a:spcBef>
              <a:spcAft>
                <a:spcPts val="0"/>
              </a:spcAft>
              <a:buClr>
                <a:srgbClr val="FF0000"/>
              </a:buClr>
              <a:buSzPct val="125000"/>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FF0000"/>
              </a:buClr>
              <a:buSzPct val="125000"/>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2951</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refereed publications</a:t>
            </a:r>
          </a:p>
          <a:p>
            <a:pPr marL="228600" marR="0" lvl="0" indent="-228600" algn="l" defTabSz="914400" rtl="0" eaLnBrk="1" fontAlgn="auto" latinLnBrk="0" hangingPunct="1">
              <a:lnSpc>
                <a:spcPct val="90000"/>
              </a:lnSpc>
              <a:spcBef>
                <a:spcPts val="1000"/>
              </a:spcBef>
              <a:spcAft>
                <a:spcPts val="0"/>
              </a:spcAft>
              <a:buClr>
                <a:srgbClr val="FF0000"/>
              </a:buClr>
              <a:buSzPct val="125000"/>
              <a:buFont typeface="Arial" panose="020B0604020202020204" pitchFamily="34" charset="0"/>
              <a:buChar char="•"/>
              <a:tabLst/>
              <a:defRPr/>
            </a:pPr>
            <a:endParaRPr lang="en-US" sz="2400" dirty="0">
              <a:solidFill>
                <a:prstClr val="black"/>
              </a:solidFill>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
                <a:srgbClr val="FF0000"/>
              </a:buClr>
              <a:buSzPct val="125000"/>
              <a:buFont typeface="Arial" panose="020B0604020202020204" pitchFamily="34" charset="0"/>
              <a:buChar char="•"/>
              <a:tabLst/>
              <a:defRPr/>
            </a:pPr>
            <a:r>
              <a:rPr lang="en-US" sz="2400" dirty="0">
                <a:solidFill>
                  <a:prstClr val="black"/>
                </a:solidFill>
                <a:latin typeface="Calibri" panose="020F0502020204030204"/>
              </a:rPr>
              <a:t>Increasing numbers with first authors from non-US institutions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28352A6-80DC-2CA8-B5D0-0044DB4F55E6}"/>
              </a:ext>
            </a:extLst>
          </p:cNvPr>
          <p:cNvPicPr>
            <a:picLocks noChangeAspect="1"/>
          </p:cNvPicPr>
          <p:nvPr/>
        </p:nvPicPr>
        <p:blipFill>
          <a:blip r:embed="rId2"/>
          <a:stretch>
            <a:fillRect/>
          </a:stretch>
        </p:blipFill>
        <p:spPr>
          <a:xfrm>
            <a:off x="4850188" y="1258281"/>
            <a:ext cx="7235729" cy="4341438"/>
          </a:xfrm>
          <a:prstGeom prst="rect">
            <a:avLst/>
          </a:prstGeom>
        </p:spPr>
      </p:pic>
    </p:spTree>
    <p:extLst>
      <p:ext uri="{BB962C8B-B14F-4D97-AF65-F5344CB8AC3E}">
        <p14:creationId xmlns:p14="http://schemas.microsoft.com/office/powerpoint/2010/main" val="775590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id="{024B6FF1-3285-9B46-2CD9-465D2D6D5A98}"/>
              </a:ext>
            </a:extLst>
          </p:cNvPr>
          <p:cNvSpPr>
            <a:spLocks noGrp="1"/>
          </p:cNvSpPr>
          <p:nvPr>
            <p:ph type="title"/>
          </p:nvPr>
        </p:nvSpPr>
        <p:spPr>
          <a:xfrm>
            <a:off x="1964531" y="2015970"/>
            <a:ext cx="5368925" cy="550863"/>
          </a:xfrm>
        </p:spPr>
        <p:txBody>
          <a:bodyPr>
            <a:normAutofit fontScale="90000"/>
          </a:bodyPr>
          <a:lstStyle/>
          <a:p>
            <a:pPr eaLnBrk="1" hangingPunct="1"/>
            <a:r>
              <a:rPr lang="en-US" altLang="en-US" sz="2400" b="1" dirty="0">
                <a:ea typeface="ＭＳ Ｐゴシック" panose="020B0600070205080204" pitchFamily="34" charset="-128"/>
              </a:rPr>
              <a:t>Ice Exposed by New Impacts </a:t>
            </a:r>
            <a:r>
              <a:rPr lang="en-US" altLang="en-US" sz="2000" dirty="0">
                <a:ea typeface="ＭＳ Ｐゴシック" panose="020B0600070205080204" pitchFamily="34" charset="-128"/>
              </a:rPr>
              <a:t>(Byrne et al. 2009; Dundas and Byrne 2010; Dundas et al. 2014)</a:t>
            </a:r>
          </a:p>
        </p:txBody>
      </p:sp>
      <p:sp>
        <p:nvSpPr>
          <p:cNvPr id="92162" name="Rectangle 3">
            <a:extLst>
              <a:ext uri="{FF2B5EF4-FFF2-40B4-BE49-F238E27FC236}">
                <a16:creationId xmlns:a16="http://schemas.microsoft.com/office/drawing/2014/main" id="{E81296F9-39AD-615D-FF09-7A5076F0C75F}"/>
              </a:ext>
            </a:extLst>
          </p:cNvPr>
          <p:cNvSpPr>
            <a:spLocks noGrp="1"/>
          </p:cNvSpPr>
          <p:nvPr>
            <p:ph idx="1"/>
          </p:nvPr>
        </p:nvSpPr>
        <p:spPr>
          <a:xfrm>
            <a:off x="1515835" y="2717629"/>
            <a:ext cx="6249988" cy="1652760"/>
          </a:xfrm>
        </p:spPr>
        <p:txBody>
          <a:bodyPr>
            <a:spAutoFit/>
          </a:bodyPr>
          <a:lstStyle/>
          <a:p>
            <a:pPr>
              <a:spcBef>
                <a:spcPts val="600"/>
              </a:spcBef>
            </a:pPr>
            <a:r>
              <a:rPr lang="en-US" altLang="en-US" sz="1600" dirty="0">
                <a:latin typeface="Arial" panose="020B0604020202020204" pitchFamily="34" charset="0"/>
                <a:ea typeface="ＭＳ Ｐゴシック" panose="020B0600070205080204" pitchFamily="34" charset="-128"/>
              </a:rPr>
              <a:t>New impacts north of 35 N and south of 45 S latitudes have distinct ice patches.</a:t>
            </a:r>
          </a:p>
          <a:p>
            <a:pPr>
              <a:spcBef>
                <a:spcPts val="600"/>
              </a:spcBef>
            </a:pPr>
            <a:r>
              <a:rPr lang="en-US" altLang="en-US" sz="1600" dirty="0">
                <a:latin typeface="Arial" panose="020B0604020202020204" pitchFamily="34" charset="0"/>
                <a:ea typeface="ＭＳ Ｐゴシック" panose="020B0600070205080204" pitchFamily="34" charset="-128"/>
              </a:rPr>
              <a:t>Image sequences show that the ice fades over time. </a:t>
            </a:r>
          </a:p>
          <a:p>
            <a:pPr>
              <a:spcBef>
                <a:spcPts val="600"/>
              </a:spcBef>
            </a:pPr>
            <a:r>
              <a:rPr lang="en-US" altLang="en-US" sz="1600" dirty="0">
                <a:latin typeface="Arial" panose="020B0604020202020204" pitchFamily="34" charset="0"/>
                <a:ea typeface="ＭＳ Ｐゴシック" panose="020B0600070205080204" pitchFamily="34" charset="-128"/>
              </a:rPr>
              <a:t>Sublimation modeling indicate that mm of ice sublimate before it fades, indicating clean ice.</a:t>
            </a:r>
          </a:p>
          <a:p>
            <a:pPr>
              <a:spcBef>
                <a:spcPts val="600"/>
              </a:spcBef>
            </a:pPr>
            <a:r>
              <a:rPr lang="en-US" altLang="en-US" sz="1600" dirty="0">
                <a:latin typeface="Arial" panose="020B0604020202020204" pitchFamily="34" charset="0"/>
                <a:ea typeface="ＭＳ Ｐゴシック" panose="020B0600070205080204" pitchFamily="34" charset="-128"/>
              </a:rPr>
              <a:t>Ice is a critical resource to possible human explorers of Mars.</a:t>
            </a:r>
          </a:p>
        </p:txBody>
      </p:sp>
      <p:pic>
        <p:nvPicPr>
          <p:cNvPr id="92163" name="Picture 13">
            <a:extLst>
              <a:ext uri="{FF2B5EF4-FFF2-40B4-BE49-F238E27FC236}">
                <a16:creationId xmlns:a16="http://schemas.microsoft.com/office/drawing/2014/main" id="{4F8CE79A-CB21-3DD3-2DCC-F678A0536D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751013"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4" name="Picture 14">
            <a:extLst>
              <a:ext uri="{FF2B5EF4-FFF2-40B4-BE49-F238E27FC236}">
                <a16:creationId xmlns:a16="http://schemas.microsoft.com/office/drawing/2014/main" id="{BE9172A6-4F30-8423-D22F-9D9DC285F9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0"/>
            <a:ext cx="1751013"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5">
            <a:extLst>
              <a:ext uri="{FF2B5EF4-FFF2-40B4-BE49-F238E27FC236}">
                <a16:creationId xmlns:a16="http://schemas.microsoft.com/office/drawing/2014/main" id="{C7DFAE62-7825-01C1-242F-508FF19F1C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16">
            <a:extLst>
              <a:ext uri="{FF2B5EF4-FFF2-40B4-BE49-F238E27FC236}">
                <a16:creationId xmlns:a16="http://schemas.microsoft.com/office/drawing/2014/main" id="{03F23B46-933F-1578-7150-BBB5A36537CB}"/>
              </a:ext>
            </a:extLst>
          </p:cNvPr>
          <p:cNvPicPr>
            <a:picLocks noChangeAspect="1" noChangeArrowheads="1"/>
          </p:cNvPicPr>
          <p:nvPr/>
        </p:nvPicPr>
        <p:blipFill>
          <a:blip r:embed="rId5">
            <a:lum bright="-2000" contrast="28000"/>
            <a:extLst>
              <a:ext uri="{28A0092B-C50C-407E-A947-70E740481C1C}">
                <a14:useLocalDpi xmlns:a14="http://schemas.microsoft.com/office/drawing/2010/main" val="0"/>
              </a:ext>
            </a:extLst>
          </a:blip>
          <a:srcRect/>
          <a:stretch>
            <a:fillRect/>
          </a:stretch>
        </p:blipFill>
        <p:spPr bwMode="auto">
          <a:xfrm>
            <a:off x="8142288" y="0"/>
            <a:ext cx="2525712"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7" name="Picture 10">
            <a:extLst>
              <a:ext uri="{FF2B5EF4-FFF2-40B4-BE49-F238E27FC236}">
                <a16:creationId xmlns:a16="http://schemas.microsoft.com/office/drawing/2014/main" id="{A4AFC7CB-A932-427F-2B0C-6A95EA5B544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4370389"/>
            <a:ext cx="2743200"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8" name="Picture 11">
            <a:extLst>
              <a:ext uri="{FF2B5EF4-FFF2-40B4-BE49-F238E27FC236}">
                <a16:creationId xmlns:a16="http://schemas.microsoft.com/office/drawing/2014/main" id="{75F008E3-AD35-F1AD-1524-361D815854F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5132389"/>
            <a:ext cx="1346200"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9" name="Picture 12">
            <a:extLst>
              <a:ext uri="{FF2B5EF4-FFF2-40B4-BE49-F238E27FC236}">
                <a16:creationId xmlns:a16="http://schemas.microsoft.com/office/drawing/2014/main" id="{D2CA8EF0-1B08-7BC0-BE28-EE8E9229469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856665" y="2679701"/>
            <a:ext cx="1444625"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0" name="Picture 13">
            <a:extLst>
              <a:ext uri="{FF2B5EF4-FFF2-40B4-BE49-F238E27FC236}">
                <a16:creationId xmlns:a16="http://schemas.microsoft.com/office/drawing/2014/main" id="{4A52B923-8AC0-0E86-1A92-1CF486FE673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5001" y="5102226"/>
            <a:ext cx="1733551"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1" name="Picture 14">
            <a:extLst>
              <a:ext uri="{FF2B5EF4-FFF2-40B4-BE49-F238E27FC236}">
                <a16:creationId xmlns:a16="http://schemas.microsoft.com/office/drawing/2014/main" id="{BFE821CA-8BDE-9430-FA7C-75A76BF871C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227639" y="4487865"/>
            <a:ext cx="2454275"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41378</TotalTime>
  <Words>3687</Words>
  <Application>Microsoft Macintosh PowerPoint</Application>
  <PresentationFormat>Widescreen</PresentationFormat>
  <Paragraphs>177</Paragraphs>
  <Slides>21</Slides>
  <Notes>3</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21</vt:i4>
      </vt:variant>
    </vt:vector>
  </HeadingPairs>
  <TitlesOfParts>
    <vt:vector size="33" baseType="lpstr">
      <vt:lpstr>ＭＳ Ｐゴシック</vt:lpstr>
      <vt:lpstr>ヒラギノ明朝 ProN W6</vt:lpstr>
      <vt:lpstr>Arial</vt:lpstr>
      <vt:lpstr>Avenir Light</vt:lpstr>
      <vt:lpstr>Calibri</vt:lpstr>
      <vt:lpstr>Calibri Light</vt:lpstr>
      <vt:lpstr>Courier New</vt:lpstr>
      <vt:lpstr>Times New Roman</vt:lpstr>
      <vt:lpstr>Wingdings</vt:lpstr>
      <vt:lpstr>Office Theme</vt:lpstr>
      <vt:lpstr>2_Office Theme</vt:lpstr>
      <vt:lpstr>1_Office Theme</vt:lpstr>
      <vt:lpstr>20 Years of Mars Science from MRO/HiRISE  Alfred McEwen, Shane Byrne, and the HiRISE science team 9 September 2025, EPSC, The Hague</vt:lpstr>
      <vt:lpstr>PowerPoint Presentation</vt:lpstr>
      <vt:lpstr>PowerPoint Presentation</vt:lpstr>
      <vt:lpstr>PowerPoint Presentation</vt:lpstr>
      <vt:lpstr>HiRISE Stereo Data Acquisition</vt:lpstr>
      <vt:lpstr>DTMs used to orthorectify images at different times to make animations</vt:lpstr>
      <vt:lpstr>Mound in Ganges Chasm, Mars.  No vertical exaggeration! https://www.flickr.com/photos/136797589@N04/</vt:lpstr>
      <vt:lpstr>HiRISE Science Publications</vt:lpstr>
      <vt:lpstr>Ice Exposed by New Impacts (Byrne et al. 2009; Dundas and Byrne 2010; Dundas et al. 2014)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Future of HiRISE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HiRISE PI Update April 2020</dc:title>
  <dc:creator>Byrne, Shane - (sbyrne)</dc:creator>
  <cp:lastModifiedBy>McEwen, Alfred S - (amcewen)</cp:lastModifiedBy>
  <cp:revision>605</cp:revision>
  <dcterms:created xsi:type="dcterms:W3CDTF">2020-04-25T22:30:30Z</dcterms:created>
  <dcterms:modified xsi:type="dcterms:W3CDTF">2026-08-12T00:26:45Z</dcterms:modified>
</cp:coreProperties>
</file>