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 ContentType="image/tiff"/>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48" r:id="rId1"/>
  </p:sldMasterIdLst>
  <p:notesMasterIdLst>
    <p:notesMasterId r:id="rId68"/>
  </p:notesMasterIdLst>
  <p:sldIdLst>
    <p:sldId id="698" r:id="rId2"/>
    <p:sldId id="700" r:id="rId3"/>
    <p:sldId id="626" r:id="rId4"/>
    <p:sldId id="627" r:id="rId5"/>
    <p:sldId id="725" r:id="rId6"/>
    <p:sldId id="388" r:id="rId7"/>
    <p:sldId id="726" r:id="rId8"/>
    <p:sldId id="733" r:id="rId9"/>
    <p:sldId id="735" r:id="rId10"/>
    <p:sldId id="727" r:id="rId11"/>
    <p:sldId id="699" r:id="rId12"/>
    <p:sldId id="653" r:id="rId13"/>
    <p:sldId id="672" r:id="rId14"/>
    <p:sldId id="656" r:id="rId15"/>
    <p:sldId id="657" r:id="rId16"/>
    <p:sldId id="614" r:id="rId17"/>
    <p:sldId id="620" r:id="rId18"/>
    <p:sldId id="743" r:id="rId19"/>
    <p:sldId id="670" r:id="rId20"/>
    <p:sldId id="701" r:id="rId21"/>
    <p:sldId id="707" r:id="rId22"/>
    <p:sldId id="651" r:id="rId23"/>
    <p:sldId id="652" r:id="rId24"/>
    <p:sldId id="702" r:id="rId25"/>
    <p:sldId id="639" r:id="rId26"/>
    <p:sldId id="660" r:id="rId27"/>
    <p:sldId id="661" r:id="rId28"/>
    <p:sldId id="662" r:id="rId29"/>
    <p:sldId id="663" r:id="rId30"/>
    <p:sldId id="705" r:id="rId31"/>
    <p:sldId id="706" r:id="rId32"/>
    <p:sldId id="640" r:id="rId33"/>
    <p:sldId id="641" r:id="rId34"/>
    <p:sldId id="636" r:id="rId35"/>
    <p:sldId id="708" r:id="rId36"/>
    <p:sldId id="709" r:id="rId37"/>
    <p:sldId id="666" r:id="rId38"/>
    <p:sldId id="668" r:id="rId39"/>
    <p:sldId id="711" r:id="rId40"/>
    <p:sldId id="712" r:id="rId41"/>
    <p:sldId id="713" r:id="rId42"/>
    <p:sldId id="736" r:id="rId43"/>
    <p:sldId id="710" r:id="rId44"/>
    <p:sldId id="737" r:id="rId45"/>
    <p:sldId id="679" r:id="rId46"/>
    <p:sldId id="714" r:id="rId47"/>
    <p:sldId id="722" r:id="rId48"/>
    <p:sldId id="744" r:id="rId49"/>
    <p:sldId id="692" r:id="rId50"/>
    <p:sldId id="693" r:id="rId51"/>
    <p:sldId id="695" r:id="rId52"/>
    <p:sldId id="718" r:id="rId53"/>
    <p:sldId id="721" r:id="rId54"/>
    <p:sldId id="719" r:id="rId55"/>
    <p:sldId id="730" r:id="rId56"/>
    <p:sldId id="720" r:id="rId57"/>
    <p:sldId id="716" r:id="rId58"/>
    <p:sldId id="686" r:id="rId59"/>
    <p:sldId id="717" r:id="rId60"/>
    <p:sldId id="715" r:id="rId61"/>
    <p:sldId id="739" r:id="rId62"/>
    <p:sldId id="740" r:id="rId63"/>
    <p:sldId id="741" r:id="rId64"/>
    <p:sldId id="690" r:id="rId65"/>
    <p:sldId id="413" r:id="rId66"/>
    <p:sldId id="729" r:id="rId67"/>
  </p:sldIdLst>
  <p:sldSz cx="9144000" cy="6858000" type="screen4x3"/>
  <p:notesSz cx="6858000" cy="9144000"/>
  <p:defaultTextStyle>
    <a:defPPr>
      <a:defRPr lang="en-US"/>
    </a:defPPr>
    <a:lvl1pPr algn="ctr" rtl="0" eaLnBrk="0" fontAlgn="base" hangingPunct="0">
      <a:spcBef>
        <a:spcPct val="0"/>
      </a:spcBef>
      <a:spcAft>
        <a:spcPct val="0"/>
      </a:spcAft>
      <a:defRPr sz="2400" kern="1200">
        <a:solidFill>
          <a:schemeClr val="tx1"/>
        </a:solidFill>
        <a:latin typeface="Times" charset="0"/>
        <a:ea typeface="ＭＳ Ｐゴシック" charset="0"/>
        <a:cs typeface="ＭＳ Ｐゴシック" charset="0"/>
      </a:defRPr>
    </a:lvl1pPr>
    <a:lvl2pPr marL="457200" algn="ctr" rtl="0" eaLnBrk="0" fontAlgn="base" hangingPunct="0">
      <a:spcBef>
        <a:spcPct val="0"/>
      </a:spcBef>
      <a:spcAft>
        <a:spcPct val="0"/>
      </a:spcAft>
      <a:defRPr sz="2400" kern="1200">
        <a:solidFill>
          <a:schemeClr val="tx1"/>
        </a:solidFill>
        <a:latin typeface="Times" charset="0"/>
        <a:ea typeface="ＭＳ Ｐゴシック" charset="0"/>
        <a:cs typeface="ＭＳ Ｐゴシック" charset="0"/>
      </a:defRPr>
    </a:lvl2pPr>
    <a:lvl3pPr marL="914400" algn="ctr" rtl="0" eaLnBrk="0" fontAlgn="base" hangingPunct="0">
      <a:spcBef>
        <a:spcPct val="0"/>
      </a:spcBef>
      <a:spcAft>
        <a:spcPct val="0"/>
      </a:spcAft>
      <a:defRPr sz="2400" kern="1200">
        <a:solidFill>
          <a:schemeClr val="tx1"/>
        </a:solidFill>
        <a:latin typeface="Times" charset="0"/>
        <a:ea typeface="ＭＳ Ｐゴシック" charset="0"/>
        <a:cs typeface="ＭＳ Ｐゴシック" charset="0"/>
      </a:defRPr>
    </a:lvl3pPr>
    <a:lvl4pPr marL="1371600" algn="ctr" rtl="0" eaLnBrk="0" fontAlgn="base" hangingPunct="0">
      <a:spcBef>
        <a:spcPct val="0"/>
      </a:spcBef>
      <a:spcAft>
        <a:spcPct val="0"/>
      </a:spcAft>
      <a:defRPr sz="2400" kern="1200">
        <a:solidFill>
          <a:schemeClr val="tx1"/>
        </a:solidFill>
        <a:latin typeface="Times" charset="0"/>
        <a:ea typeface="ＭＳ Ｐゴシック" charset="0"/>
        <a:cs typeface="ＭＳ Ｐゴシック" charset="0"/>
      </a:defRPr>
    </a:lvl4pPr>
    <a:lvl5pPr marL="1828800" algn="ctr" rtl="0" eaLnBrk="0" fontAlgn="base" hangingPunct="0">
      <a:spcBef>
        <a:spcPct val="0"/>
      </a:spcBef>
      <a:spcAft>
        <a:spcPct val="0"/>
      </a:spcAft>
      <a:defRPr sz="2400" kern="1200">
        <a:solidFill>
          <a:schemeClr val="tx1"/>
        </a:solidFill>
        <a:latin typeface="Times" charset="0"/>
        <a:ea typeface="ＭＳ Ｐゴシック" charset="0"/>
        <a:cs typeface="ＭＳ Ｐゴシック" charset="0"/>
      </a:defRPr>
    </a:lvl5pPr>
    <a:lvl6pPr marL="2286000" algn="l" defTabSz="457200" rtl="0" eaLnBrk="1" latinLnBrk="0" hangingPunct="1">
      <a:defRPr sz="2400" kern="1200">
        <a:solidFill>
          <a:schemeClr val="tx1"/>
        </a:solidFill>
        <a:latin typeface="Times" charset="0"/>
        <a:ea typeface="ＭＳ Ｐゴシック" charset="0"/>
        <a:cs typeface="ＭＳ Ｐゴシック" charset="0"/>
      </a:defRPr>
    </a:lvl6pPr>
    <a:lvl7pPr marL="2743200" algn="l" defTabSz="457200" rtl="0" eaLnBrk="1" latinLnBrk="0" hangingPunct="1">
      <a:defRPr sz="2400" kern="1200">
        <a:solidFill>
          <a:schemeClr val="tx1"/>
        </a:solidFill>
        <a:latin typeface="Times" charset="0"/>
        <a:ea typeface="ＭＳ Ｐゴシック" charset="0"/>
        <a:cs typeface="ＭＳ Ｐゴシック" charset="0"/>
      </a:defRPr>
    </a:lvl7pPr>
    <a:lvl8pPr marL="3200400" algn="l" defTabSz="457200" rtl="0" eaLnBrk="1" latinLnBrk="0" hangingPunct="1">
      <a:defRPr sz="2400" kern="1200">
        <a:solidFill>
          <a:schemeClr val="tx1"/>
        </a:solidFill>
        <a:latin typeface="Times" charset="0"/>
        <a:ea typeface="ＭＳ Ｐゴシック" charset="0"/>
        <a:cs typeface="ＭＳ Ｐゴシック" charset="0"/>
      </a:defRPr>
    </a:lvl8pPr>
    <a:lvl9pPr marL="3657600" algn="l" defTabSz="457200" rtl="0" eaLnBrk="1" latinLnBrk="0" hangingPunct="1">
      <a:defRPr sz="2400" kern="1200">
        <a:solidFill>
          <a:schemeClr val="tx1"/>
        </a:solidFill>
        <a:latin typeface="Times"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4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58819"/>
    <a:srgbClr val="CC893D"/>
    <a:srgbClr val="C7C700"/>
    <a:srgbClr val="1EC123"/>
    <a:srgbClr val="00FF00"/>
    <a:srgbClr val="8C3827"/>
    <a:srgbClr val="AD00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76"/>
    <p:restoredTop sz="87192" autoAdjust="0"/>
  </p:normalViewPr>
  <p:slideViewPr>
    <p:cSldViewPr snapToGrid="0">
      <p:cViewPr varScale="1">
        <p:scale>
          <a:sx n="110" d="100"/>
          <a:sy n="110" d="100"/>
        </p:scale>
        <p:origin x="2184" y="176"/>
      </p:cViewPr>
      <p:guideLst>
        <p:guide orient="horz" pos="24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6432"/>
    </p:cViewPr>
  </p:sorterViewPr>
  <p:notesViewPr>
    <p:cSldViewPr snapToGrid="0">
      <p:cViewPr varScale="1">
        <p:scale>
          <a:sx n="77" d="100"/>
          <a:sy n="77" d="100"/>
        </p:scale>
        <p:origin x="-1584" y="-10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atin typeface="Times" charset="0"/>
                <a:ea typeface="+mn-ea"/>
                <a:cs typeface="+mn-cs"/>
              </a:defRPr>
            </a:lvl1pPr>
          </a:lstStyle>
          <a:p>
            <a:pPr>
              <a:defRPr/>
            </a:pPr>
            <a:endParaRPr lang="en-US"/>
          </a:p>
        </p:txBody>
      </p:sp>
      <p:sp>
        <p:nvSpPr>
          <p:cNvPr id="29699"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charset="0"/>
                <a:ea typeface="+mn-ea"/>
                <a:cs typeface="+mn-cs"/>
              </a:defRPr>
            </a:lvl1pPr>
          </a:lstStyle>
          <a:p>
            <a:pPr>
              <a:defRPr/>
            </a:pPr>
            <a:endParaRPr lang="en-US"/>
          </a:p>
        </p:txBody>
      </p:sp>
      <p:sp>
        <p:nvSpPr>
          <p:cNvPr id="133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Lst>
        </p:spPr>
      </p:sp>
      <p:sp>
        <p:nvSpPr>
          <p:cNvPr id="29701"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atin typeface="Times" charset="0"/>
                <a:ea typeface="+mn-ea"/>
                <a:cs typeface="+mn-cs"/>
              </a:defRPr>
            </a:lvl1pPr>
          </a:lstStyle>
          <a:p>
            <a:pPr>
              <a:defRPr/>
            </a:pPr>
            <a:endParaRPr lang="en-US"/>
          </a:p>
        </p:txBody>
      </p:sp>
      <p:sp>
        <p:nvSpPr>
          <p:cNvPr id="29703"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7955D0E3-5101-144C-AE2F-D49443875D25}" type="slidenum">
              <a:rPr lang="en-US"/>
              <a:pPr/>
              <a:t>‹#›</a:t>
            </a:fld>
            <a:endParaRPr lang="en-US"/>
          </a:p>
        </p:txBody>
      </p:sp>
    </p:spTree>
    <p:extLst>
      <p:ext uri="{BB962C8B-B14F-4D97-AF65-F5344CB8AC3E}">
        <p14:creationId xmlns:p14="http://schemas.microsoft.com/office/powerpoint/2010/main" val="257637376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charset="0"/>
        <a:ea typeface="ＭＳ Ｐゴシック" pitchFamily="-109" charset="-128"/>
        <a:cs typeface="ＭＳ Ｐゴシック" pitchFamily="-109" charset="-128"/>
      </a:defRPr>
    </a:lvl1pPr>
    <a:lvl2pPr marL="457200" algn="l" rtl="0" eaLnBrk="0" fontAlgn="base" hangingPunct="0">
      <a:spcBef>
        <a:spcPct val="30000"/>
      </a:spcBef>
      <a:spcAft>
        <a:spcPct val="0"/>
      </a:spcAft>
      <a:defRPr sz="1200" kern="1200">
        <a:solidFill>
          <a:schemeClr val="tx1"/>
        </a:solidFill>
        <a:latin typeface="Times"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Times"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Times"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Times"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xfrm>
            <a:off x="3884613" y="8685213"/>
            <a:ext cx="2971800" cy="4572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fld id="{33A52F75-8FE4-E746-8EC2-EE8F21F3426B}" type="slidenum">
              <a:rPr lang="en-US" sz="1200"/>
              <a:pPr/>
              <a:t>12</a:t>
            </a:fld>
            <a:endParaRPr 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ea typeface="ＭＳ Ｐゴシック" charset="0"/>
              <a:cs typeface="ＭＳ Ｐゴシック"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fld id="{B3314727-5F01-9048-90BA-A10D4F551D76}" type="slidenum">
              <a:rPr lang="en-US" sz="1200"/>
              <a:pPr/>
              <a:t>25</a:t>
            </a:fld>
            <a:endParaRPr lang="en-US" sz="1200"/>
          </a:p>
        </p:txBody>
      </p:sp>
      <p:sp>
        <p:nvSpPr>
          <p:cNvPr id="47107" name="Rectangle 2"/>
          <p:cNvSpPr>
            <a:spLocks noGrp="1" noRot="1" noChangeAspect="1" noChangeArrowheads="1"/>
          </p:cNvSpPr>
          <p:nvPr>
            <p:ph type="sldImg"/>
          </p:nvPr>
        </p:nvSpPr>
        <p:spPr>
          <a:solidFill>
            <a:srgbClr val="FFFFFF"/>
          </a:solidFill>
          <a:ln/>
        </p:spPr>
      </p:sp>
      <p:sp>
        <p:nvSpPr>
          <p:cNvPr id="47108" name="Rectangle 3"/>
          <p:cNvSpPr>
            <a:spLocks noGrp="1" noChangeArrowheads="1"/>
          </p:cNvSpPr>
          <p:nvPr>
            <p:ph type="body" idx="1"/>
          </p:nvPr>
        </p:nvSpPr>
        <p:spPr>
          <a:solidFill>
            <a:srgbClr val="FFFFFF"/>
          </a:solidFill>
          <a:ln>
            <a:solidFill>
              <a:srgbClr val="000000"/>
            </a:solidFill>
          </a:ln>
          <a:extLst>
            <a:ext uri="{FAA26D3D-D897-4be2-8F04-BA451C77F1D7}">
              <ma14:placeholderFlag xmlns="" xmlns:ma14="http://schemas.microsoft.com/office/mac/drawingml/2011/main" val="1"/>
            </a:ext>
          </a:extLst>
        </p:spPr>
        <p:txBody>
          <a:bodyPr/>
          <a:lstStyle/>
          <a:p>
            <a:pPr eaLnBrk="1" hangingPunct="1"/>
            <a:endParaRPr lang="en-US">
              <a:ea typeface="ＭＳ Ｐゴシック" charset="0"/>
              <a:cs typeface="ＭＳ Ｐゴシック"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55D0E3-5101-144C-AE2F-D49443875D25}" type="slidenum">
              <a:rPr lang="en-US" smtClean="0"/>
              <a:pPr/>
              <a:t>26</a:t>
            </a:fld>
            <a:endParaRPr lang="en-US"/>
          </a:p>
        </p:txBody>
      </p:sp>
    </p:spTree>
    <p:extLst>
      <p:ext uri="{BB962C8B-B14F-4D97-AF65-F5344CB8AC3E}">
        <p14:creationId xmlns:p14="http://schemas.microsoft.com/office/powerpoint/2010/main" val="3830532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1026"/>
          <p:cNvSpPr>
            <a:spLocks noGrp="1" noRot="1" noChangeAspect="1" noChangeArrowheads="1" noTextEdit="1"/>
          </p:cNvSpPr>
          <p:nvPr>
            <p:ph type="sldImg"/>
          </p:nvPr>
        </p:nvSpPr>
        <p:spPr>
          <a:ln/>
        </p:spPr>
      </p:sp>
      <p:sp>
        <p:nvSpPr>
          <p:cNvPr id="53251" name="Rectangle 1027"/>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ea typeface="ＭＳ Ｐゴシック" charset="0"/>
              <a:cs typeface="ＭＳ Ｐゴシック"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noRot="1" noChangeAspect="1" noChangeArrowheads="1" noTextEdit="1"/>
          </p:cNvSpPr>
          <p:nvPr>
            <p:ph type="sldImg"/>
          </p:nvPr>
        </p:nvSpPr>
        <p:spPr>
          <a:ln/>
        </p:spPr>
      </p:sp>
      <p:sp>
        <p:nvSpPr>
          <p:cNvPr id="34818"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ea typeface="ＭＳ Ｐゴシック" charset="0"/>
              <a:cs typeface="ＭＳ Ｐゴシック"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p:cNvSpPr>
            <a:spLocks noGrp="1" noRot="1" noChangeAspect="1" noChangeArrowheads="1" noTextEdit="1"/>
          </p:cNvSpPr>
          <p:nvPr>
            <p:ph type="sldImg"/>
          </p:nvPr>
        </p:nvSpPr>
        <p:spPr>
          <a:ln/>
        </p:spPr>
      </p:sp>
      <p:sp>
        <p:nvSpPr>
          <p:cNvPr id="36866"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ea typeface="ＭＳ Ｐゴシック" charset="0"/>
              <a:cs typeface="ＭＳ Ｐゴシック"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1" dirty="0"/>
              <a:t>Fig 1.</a:t>
            </a:r>
            <a:r>
              <a:rPr lang="en-US" sz="1200" dirty="0"/>
              <a:t> (a) ESP_024034_1380 (</a:t>
            </a:r>
            <a:r>
              <a:rPr lang="en-US" sz="1200" dirty="0" err="1"/>
              <a:t>L</a:t>
            </a:r>
            <a:r>
              <a:rPr lang="en-US" sz="1200" baseline="-25000" dirty="0" err="1"/>
              <a:t>s</a:t>
            </a:r>
            <a:r>
              <a:rPr lang="en-US" sz="1200" dirty="0"/>
              <a:t>: 359 MY: 30): Red </a:t>
            </a:r>
            <a:r>
              <a:rPr lang="en-US" sz="1200" dirty="0" err="1"/>
              <a:t>orthorectified</a:t>
            </a:r>
            <a:r>
              <a:rPr lang="en-US" sz="1200" dirty="0"/>
              <a:t> observation of RSL on steep equator facing slope of Palikir crater. (b) Concurrent CRISM observation FRT0002038F showing the same area as (a). Colored pixels correspond to spectra in (c). (c) Top: Infrared laboratory spectra of liquid water (</a:t>
            </a:r>
            <a:r>
              <a:rPr lang="en-US" sz="1200" i="1" dirty="0"/>
              <a:t>17</a:t>
            </a:r>
            <a:r>
              <a:rPr lang="en-US" sz="1200" dirty="0"/>
              <a:t>) on a basalt substrate at different times (T1 = 1 hour into dehydration, T4 = 4 hours into dehydration) showing the evolution of the spectral absorption features at 1.4 </a:t>
            </a:r>
            <a:r>
              <a:rPr lang="en-US" sz="1200" dirty="0" err="1"/>
              <a:t>μm</a:t>
            </a:r>
            <a:r>
              <a:rPr lang="en-US" sz="1200" dirty="0"/>
              <a:t> and 1.9 </a:t>
            </a:r>
            <a:r>
              <a:rPr lang="en-US" sz="1200" dirty="0" err="1"/>
              <a:t>μm</a:t>
            </a:r>
            <a:r>
              <a:rPr lang="en-US" sz="1200" dirty="0"/>
              <a:t>. Bottom: Spectra from 6 different colored ROIs shown in (b). Blue, green, and yellow pixels closest to wide RSL seen in </a:t>
            </a:r>
            <a:r>
              <a:rPr lang="en-US" sz="1200" dirty="0" err="1"/>
              <a:t>HiRISE</a:t>
            </a:r>
            <a:r>
              <a:rPr lang="en-US" sz="1200" dirty="0"/>
              <a:t> image show both ~1.4 </a:t>
            </a:r>
            <a:r>
              <a:rPr lang="en-US" sz="1200" dirty="0" err="1"/>
              <a:t>μm</a:t>
            </a:r>
            <a:r>
              <a:rPr lang="en-US" sz="1200" dirty="0"/>
              <a:t> and 1.9 </a:t>
            </a:r>
            <a:r>
              <a:rPr lang="en-US" sz="1200" dirty="0" err="1"/>
              <a:t>μm</a:t>
            </a:r>
            <a:r>
              <a:rPr lang="en-US" sz="1200" dirty="0"/>
              <a:t> absorption bands. The observed data are plotted with dashed color lines, and the smoothed data (smoothing function that assigns zero weight to data outside six standard deviations from the mean) are plotted in solid black color lines.     </a:t>
            </a:r>
          </a:p>
          <a:p>
            <a:endParaRPr lang="en-US" dirty="0"/>
          </a:p>
        </p:txBody>
      </p:sp>
      <p:sp>
        <p:nvSpPr>
          <p:cNvPr id="4" name="Slide Number Placeholder 3"/>
          <p:cNvSpPr>
            <a:spLocks noGrp="1"/>
          </p:cNvSpPr>
          <p:nvPr>
            <p:ph type="sldNum" sz="quarter" idx="10"/>
          </p:nvPr>
        </p:nvSpPr>
        <p:spPr/>
        <p:txBody>
          <a:bodyPr/>
          <a:lstStyle/>
          <a:p>
            <a:fld id="{7955D0E3-5101-144C-AE2F-D49443875D25}" type="slidenum">
              <a:rPr lang="en-US" smtClean="0"/>
              <a:pPr/>
              <a:t>47</a:t>
            </a:fld>
            <a:endParaRPr lang="en-US"/>
          </a:p>
        </p:txBody>
      </p:sp>
    </p:spTree>
    <p:extLst>
      <p:ext uri="{BB962C8B-B14F-4D97-AF65-F5344CB8AC3E}">
        <p14:creationId xmlns:p14="http://schemas.microsoft.com/office/powerpoint/2010/main" val="7976610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ea typeface="ＭＳ Ｐゴシック" charset="0"/>
              <a:cs typeface="ＭＳ Ｐゴシック"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0418" name="Rectangle 2"/>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60419" name="Rectangle 3"/>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a:t>Click to edit Master subtitle style</a:t>
            </a:r>
          </a:p>
        </p:txBody>
      </p:sp>
    </p:spTree>
    <p:extLst>
      <p:ext uri="{BB962C8B-B14F-4D97-AF65-F5344CB8AC3E}">
        <p14:creationId xmlns:p14="http://schemas.microsoft.com/office/powerpoint/2010/main" val="869762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95244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660353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33400" y="973138"/>
            <a:ext cx="3962400" cy="5543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73138"/>
            <a:ext cx="3962400" cy="5543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51758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732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20274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6021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375761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1856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7037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91300" y="222250"/>
            <a:ext cx="2019300" cy="62944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33400" y="222250"/>
            <a:ext cx="5905500" cy="62944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81855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Text, and Content">
    <p:spTree>
      <p:nvGrpSpPr>
        <p:cNvPr id="1" name=""/>
        <p:cNvGrpSpPr/>
        <p:nvPr/>
      </p:nvGrpSpPr>
      <p:grpSpPr>
        <a:xfrm>
          <a:off x="0" y="0"/>
          <a:ext cx="0" cy="0"/>
          <a:chOff x="0" y="0"/>
          <a:chExt cx="0" cy="0"/>
        </a:xfrm>
      </p:grpSpPr>
      <p:sp>
        <p:nvSpPr>
          <p:cNvPr id="5" name="Rectangle 7"/>
          <p:cNvSpPr>
            <a:spLocks noGrp="1" noChangeArrowheads="1"/>
          </p:cNvSpPr>
          <p:nvPr>
            <p:ph type="title"/>
          </p:nvPr>
        </p:nvSpPr>
        <p:spPr bwMode="auto">
          <a:xfrm>
            <a:off x="1025525" y="0"/>
            <a:ext cx="8118475" cy="298450"/>
          </a:xfrm>
          <a:prstGeom prst="rect">
            <a:avLst/>
          </a:prstGeom>
          <a:solidFill>
            <a:schemeClr val="accent2">
              <a:alpha val="50195"/>
            </a:schemeClr>
          </a:solidFill>
          <a:ln>
            <a:noFill/>
          </a:ln>
        </p:spPr>
        <p:txBody>
          <a:bodyPr lIns="78331" tIns="39166" rIns="78331" bIns="39166">
            <a:spAutoFit/>
          </a:bodyPr>
          <a:lstStyle/>
          <a:p>
            <a:pPr lvl="0"/>
            <a:endParaRPr lang="en-US" dirty="0"/>
          </a:p>
        </p:txBody>
      </p:sp>
    </p:spTree>
    <p:extLst>
      <p:ext uri="{BB962C8B-B14F-4D97-AF65-F5344CB8AC3E}">
        <p14:creationId xmlns:p14="http://schemas.microsoft.com/office/powerpoint/2010/main" val="589058970"/>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784225" y="222250"/>
            <a:ext cx="7585075" cy="5207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533400" y="973138"/>
            <a:ext cx="8077200" cy="554355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 name="Text Box 24"/>
          <p:cNvSpPr txBox="1">
            <a:spLocks noChangeArrowheads="1"/>
          </p:cNvSpPr>
          <p:nvPr userDrawn="1"/>
        </p:nvSpPr>
        <p:spPr bwMode="auto">
          <a:xfrm>
            <a:off x="4235450" y="6245225"/>
            <a:ext cx="2212975" cy="457200"/>
          </a:xfrm>
          <a:prstGeom prst="rect">
            <a:avLst/>
          </a:prstGeom>
          <a:noFill/>
          <a:ln w="9525">
            <a:noFill/>
            <a:miter lim="800000"/>
            <a:headEnd/>
            <a:tailEnd/>
          </a:ln>
          <a:effectLst/>
        </p:spPr>
        <p:txBody>
          <a:bodyPr>
            <a:spAutoFit/>
          </a:bodyPr>
          <a:lstStyle/>
          <a:p>
            <a:pPr>
              <a:spcBef>
                <a:spcPct val="50000"/>
              </a:spcBef>
              <a:defRPr/>
            </a:pPr>
            <a:endParaRPr lang="en-US">
              <a:ea typeface="+mn-ea"/>
              <a:cs typeface="+mn-cs"/>
            </a:endParaRPr>
          </a:p>
        </p:txBody>
      </p:sp>
      <p:sp>
        <p:nvSpPr>
          <p:cNvPr id="1050" name="Text Box 26"/>
          <p:cNvSpPr txBox="1">
            <a:spLocks noChangeArrowheads="1"/>
          </p:cNvSpPr>
          <p:nvPr userDrawn="1"/>
        </p:nvSpPr>
        <p:spPr bwMode="auto">
          <a:xfrm>
            <a:off x="7927975" y="6613525"/>
            <a:ext cx="1216025" cy="244475"/>
          </a:xfrm>
          <a:prstGeom prst="rect">
            <a:avLst/>
          </a:prstGeom>
          <a:noFill/>
          <a:ln w="9525">
            <a:noFill/>
            <a:miter lim="800000"/>
            <a:headEnd/>
            <a:tailEnd/>
          </a:ln>
          <a:effec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pPr algn="r">
              <a:spcBef>
                <a:spcPct val="50000"/>
              </a:spcBef>
            </a:pPr>
            <a:fld id="{B77ABDCC-ABC6-B142-8C79-25A5EE8E6C97}" type="slidenum">
              <a:rPr lang="en-US" sz="1000"/>
              <a:pPr algn="r">
                <a:spcBef>
                  <a:spcPct val="50000"/>
                </a:spcBef>
              </a:pPr>
              <a:t>‹#›</a:t>
            </a:fld>
            <a:endParaRPr lang="en-US" sz="1000"/>
          </a:p>
        </p:txBody>
      </p:sp>
    </p:spTree>
  </p:cSld>
  <p:clrMap bg1="lt1" tx1="dk1" bg2="lt2" tx2="dk2" accent1="accent1" accent2="accent2" accent3="accent3" accent4="accent4" accent5="accent5" accent6="accent6" hlink="hlink" folHlink="folHlink"/>
  <p:sldLayoutIdLst>
    <p:sldLayoutId id="2147484111"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 id="2147484112" r:id="rId12"/>
  </p:sldLayoutIdLst>
  <p:txStyles>
    <p:titleStyle>
      <a:lvl1pPr algn="ctr" rtl="0" eaLnBrk="0" fontAlgn="base" hangingPunct="0">
        <a:spcBef>
          <a:spcPct val="0"/>
        </a:spcBef>
        <a:spcAft>
          <a:spcPct val="0"/>
        </a:spcAft>
        <a:defRPr sz="3200">
          <a:solidFill>
            <a:schemeClr val="tx2"/>
          </a:solidFill>
          <a:latin typeface="+mj-lt"/>
          <a:ea typeface="ＭＳ Ｐゴシック" pitchFamily="-109" charset="-128"/>
          <a:cs typeface="ＭＳ Ｐゴシック" pitchFamily="-109" charset="-128"/>
        </a:defRPr>
      </a:lvl1pPr>
      <a:lvl2pPr algn="ctr" rtl="0" eaLnBrk="0" fontAlgn="base" hangingPunct="0">
        <a:spcBef>
          <a:spcPct val="0"/>
        </a:spcBef>
        <a:spcAft>
          <a:spcPct val="0"/>
        </a:spcAft>
        <a:defRPr sz="3200">
          <a:solidFill>
            <a:schemeClr val="tx2"/>
          </a:solidFill>
          <a:latin typeface="Times" charset="0"/>
          <a:ea typeface="ＭＳ Ｐゴシック" pitchFamily="-109" charset="-128"/>
          <a:cs typeface="ＭＳ Ｐゴシック" pitchFamily="-109" charset="-128"/>
        </a:defRPr>
      </a:lvl2pPr>
      <a:lvl3pPr algn="ctr" rtl="0" eaLnBrk="0" fontAlgn="base" hangingPunct="0">
        <a:spcBef>
          <a:spcPct val="0"/>
        </a:spcBef>
        <a:spcAft>
          <a:spcPct val="0"/>
        </a:spcAft>
        <a:defRPr sz="3200">
          <a:solidFill>
            <a:schemeClr val="tx2"/>
          </a:solidFill>
          <a:latin typeface="Times" charset="0"/>
          <a:ea typeface="ＭＳ Ｐゴシック" pitchFamily="-109" charset="-128"/>
          <a:cs typeface="ＭＳ Ｐゴシック" pitchFamily="-109" charset="-128"/>
        </a:defRPr>
      </a:lvl3pPr>
      <a:lvl4pPr algn="ctr" rtl="0" eaLnBrk="0" fontAlgn="base" hangingPunct="0">
        <a:spcBef>
          <a:spcPct val="0"/>
        </a:spcBef>
        <a:spcAft>
          <a:spcPct val="0"/>
        </a:spcAft>
        <a:defRPr sz="3200">
          <a:solidFill>
            <a:schemeClr val="tx2"/>
          </a:solidFill>
          <a:latin typeface="Times" charset="0"/>
          <a:ea typeface="ＭＳ Ｐゴシック" pitchFamily="-109" charset="-128"/>
          <a:cs typeface="ＭＳ Ｐゴシック" pitchFamily="-109" charset="-128"/>
        </a:defRPr>
      </a:lvl4pPr>
      <a:lvl5pPr algn="ctr" rtl="0" eaLnBrk="0" fontAlgn="base" hangingPunct="0">
        <a:spcBef>
          <a:spcPct val="0"/>
        </a:spcBef>
        <a:spcAft>
          <a:spcPct val="0"/>
        </a:spcAft>
        <a:defRPr sz="3200">
          <a:solidFill>
            <a:schemeClr val="tx2"/>
          </a:solidFill>
          <a:latin typeface="Times" charset="0"/>
          <a:ea typeface="ＭＳ Ｐゴシック" pitchFamily="-109" charset="-128"/>
          <a:cs typeface="ＭＳ Ｐゴシック" pitchFamily="-109" charset="-128"/>
        </a:defRPr>
      </a:lvl5pPr>
      <a:lvl6pPr marL="457200" algn="ctr" rtl="0" eaLnBrk="0" fontAlgn="base" hangingPunct="0">
        <a:spcBef>
          <a:spcPct val="0"/>
        </a:spcBef>
        <a:spcAft>
          <a:spcPct val="0"/>
        </a:spcAft>
        <a:defRPr sz="3200">
          <a:solidFill>
            <a:schemeClr val="tx2"/>
          </a:solidFill>
          <a:latin typeface="Times" charset="0"/>
        </a:defRPr>
      </a:lvl6pPr>
      <a:lvl7pPr marL="914400" algn="ctr" rtl="0" eaLnBrk="0" fontAlgn="base" hangingPunct="0">
        <a:spcBef>
          <a:spcPct val="0"/>
        </a:spcBef>
        <a:spcAft>
          <a:spcPct val="0"/>
        </a:spcAft>
        <a:defRPr sz="3200">
          <a:solidFill>
            <a:schemeClr val="tx2"/>
          </a:solidFill>
          <a:latin typeface="Times" charset="0"/>
        </a:defRPr>
      </a:lvl7pPr>
      <a:lvl8pPr marL="1371600" algn="ctr" rtl="0" eaLnBrk="0" fontAlgn="base" hangingPunct="0">
        <a:spcBef>
          <a:spcPct val="0"/>
        </a:spcBef>
        <a:spcAft>
          <a:spcPct val="0"/>
        </a:spcAft>
        <a:defRPr sz="3200">
          <a:solidFill>
            <a:schemeClr val="tx2"/>
          </a:solidFill>
          <a:latin typeface="Times" charset="0"/>
        </a:defRPr>
      </a:lvl8pPr>
      <a:lvl9pPr marL="1828800" algn="ctr" rtl="0" eaLnBrk="0" fontAlgn="base" hangingPunct="0">
        <a:spcBef>
          <a:spcPct val="0"/>
        </a:spcBef>
        <a:spcAft>
          <a:spcPct val="0"/>
        </a:spcAft>
        <a:defRPr sz="3200">
          <a:solidFill>
            <a:schemeClr val="tx2"/>
          </a:solidFill>
          <a:latin typeface="Times"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ＭＳ Ｐゴシック" pitchFamily="-109" charset="-128"/>
          <a:cs typeface="ＭＳ Ｐゴシック" pitchFamily="-109" charset="-128"/>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a:solidFill>
            <a:schemeClr val="tx1"/>
          </a:solidFill>
          <a:latin typeface="+mn-lt"/>
          <a:ea typeface="ＭＳ Ｐゴシック" charset="-128"/>
        </a:defRPr>
      </a:lvl6pPr>
      <a:lvl7pPr marL="2971800" indent="-228600" algn="l" rtl="0" eaLnBrk="0" fontAlgn="base" hangingPunct="0">
        <a:spcBef>
          <a:spcPct val="20000"/>
        </a:spcBef>
        <a:spcAft>
          <a:spcPct val="0"/>
        </a:spcAft>
        <a:buChar char="»"/>
        <a:defRPr>
          <a:solidFill>
            <a:schemeClr val="tx1"/>
          </a:solidFill>
          <a:latin typeface="+mn-lt"/>
          <a:ea typeface="ＭＳ Ｐゴシック" charset="-128"/>
        </a:defRPr>
      </a:lvl7pPr>
      <a:lvl8pPr marL="3429000" indent="-228600" algn="l" rtl="0" eaLnBrk="0" fontAlgn="base" hangingPunct="0">
        <a:spcBef>
          <a:spcPct val="20000"/>
        </a:spcBef>
        <a:spcAft>
          <a:spcPct val="0"/>
        </a:spcAft>
        <a:buChar char="»"/>
        <a:defRPr>
          <a:solidFill>
            <a:schemeClr val="tx1"/>
          </a:solidFill>
          <a:latin typeface="+mn-lt"/>
          <a:ea typeface="ＭＳ Ｐゴシック" charset="-128"/>
        </a:defRPr>
      </a:lvl8pPr>
      <a:lvl9pPr marL="3886200" indent="-228600" algn="l" rtl="0" eaLnBrk="0" fontAlgn="base" hangingPunct="0">
        <a:spcBef>
          <a:spcPct val="20000"/>
        </a:spcBef>
        <a:spcAft>
          <a:spcPct val="0"/>
        </a:spcAft>
        <a:buChar char="»"/>
        <a:defRPr>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t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mars.nasa.gov/multimedia/videos/movies/mro20120404/mro20120404-640.mp4"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xml"/><Relationship Id="rId4" Type="http://schemas.openxmlformats.org/officeDocument/2006/relationships/image" Target="../media/image28.jpeg"/></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nssdc.gsfc.nasa.gov/planetary/image/noachis_gullies.jp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8.gif"/><Relationship Id="rId2" Type="http://schemas.openxmlformats.org/officeDocument/2006/relationships/image" Target="../media/image37.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41.emf"/></Relationships>
</file>

<file path=ppt/slides/_rels/slide3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6.gi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49.gi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50.gi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51.gi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3.gif"/><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7.tiff"/><Relationship Id="rId2" Type="http://schemas.openxmlformats.org/officeDocument/2006/relationships/image" Target="../media/image56.tiff"/><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9.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0.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png"/><Relationship Id="rId1" Type="http://schemas.openxmlformats.org/officeDocument/2006/relationships/slideLayout" Target="../slideLayouts/slideLayout2.xml"/><Relationship Id="rId4" Type="http://schemas.openxmlformats.org/officeDocument/2006/relationships/image" Target="../media/image63.jpeg"/></Relationships>
</file>

<file path=ppt/slides/_rels/slide49.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5.tif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69.tiff"/><Relationship Id="rId2" Type="http://schemas.openxmlformats.org/officeDocument/2006/relationships/image" Target="../media/image68.tif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72.gi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75.tiff"/><Relationship Id="rId2" Type="http://schemas.openxmlformats.org/officeDocument/2006/relationships/image" Target="../media/image74.ti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76.tif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8.tiff"/><Relationship Id="rId4" Type="http://schemas.openxmlformats.org/officeDocument/2006/relationships/image" Target="../media/image77.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79.jp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3" descr="Science_cover_4-stretch+crop-withSky-small.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24200" y="-1588"/>
            <a:ext cx="6019800" cy="68595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 name="Title 1"/>
          <p:cNvSpPr txBox="1">
            <a:spLocks/>
          </p:cNvSpPr>
          <p:nvPr/>
        </p:nvSpPr>
        <p:spPr bwMode="auto">
          <a:xfrm>
            <a:off x="174625" y="312738"/>
            <a:ext cx="2814638" cy="3302000"/>
          </a:xfrm>
          <a:prstGeom prst="rect">
            <a:avLst/>
          </a:prstGeom>
          <a:noFill/>
          <a:ln w="9525">
            <a:noFill/>
            <a:miter lim="800000"/>
            <a:headEnd/>
            <a:tailEnd/>
          </a:ln>
        </p:spPr>
        <p:txBody>
          <a:bodyPr anchor="ct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3200" b="1">
                <a:solidFill>
                  <a:srgbClr val="3333CC"/>
                </a:solidFill>
              </a:rPr>
              <a:t>Present-Day Non-Polar Surface Changes on Mars</a:t>
            </a:r>
            <a:endParaRPr lang="en-US" b="1">
              <a:solidFill>
                <a:srgbClr val="3333CC"/>
              </a:solidFill>
            </a:endParaRPr>
          </a:p>
        </p:txBody>
      </p:sp>
      <p:sp>
        <p:nvSpPr>
          <p:cNvPr id="14340" name="TextBox 5"/>
          <p:cNvSpPr txBox="1">
            <a:spLocks noChangeArrowheads="1"/>
          </p:cNvSpPr>
          <p:nvPr/>
        </p:nvSpPr>
        <p:spPr bwMode="auto">
          <a:xfrm>
            <a:off x="134938" y="5562600"/>
            <a:ext cx="2997200" cy="923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pPr algn="r"/>
            <a:r>
              <a:rPr lang="en-US" sz="1800" dirty="0" err="1"/>
              <a:t>Reprojected</a:t>
            </a:r>
            <a:r>
              <a:rPr lang="en-US" sz="1800" dirty="0"/>
              <a:t> view of seasonal flows (recurring slope </a:t>
            </a:r>
            <a:r>
              <a:rPr lang="en-US" sz="1800" dirty="0" err="1"/>
              <a:t>lineae</a:t>
            </a:r>
            <a:r>
              <a:rPr lang="en-US" sz="1800" dirty="0"/>
              <a:t> or RSL) in Palikir crater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Changing Paradigms</a:t>
            </a:r>
          </a:p>
        </p:txBody>
      </p:sp>
      <p:sp>
        <p:nvSpPr>
          <p:cNvPr id="3" name="Content Placeholder 2"/>
          <p:cNvSpPr>
            <a:spLocks noGrp="1"/>
          </p:cNvSpPr>
          <p:nvPr>
            <p:ph idx="1"/>
          </p:nvPr>
        </p:nvSpPr>
        <p:spPr>
          <a:xfrm>
            <a:off x="448734" y="846667"/>
            <a:ext cx="8077200" cy="5638800"/>
          </a:xfrm>
          <a:ln w="38100" cmpd="sng">
            <a:solidFill>
              <a:srgbClr val="660066"/>
            </a:solidFill>
          </a:ln>
        </p:spPr>
        <p:txBody>
          <a:bodyPr/>
          <a:lstStyle/>
          <a:p>
            <a:r>
              <a:rPr lang="en-US" dirty="0"/>
              <a:t>Old View:</a:t>
            </a:r>
          </a:p>
          <a:p>
            <a:pPr lvl="1"/>
            <a:r>
              <a:rPr lang="en-US" dirty="0"/>
              <a:t>Surface largely inactive today except for processes active on airless bodies like the Moon (impacts, mass wasting) plus blowing dust</a:t>
            </a:r>
          </a:p>
          <a:p>
            <a:pPr lvl="1"/>
            <a:r>
              <a:rPr lang="en-US" dirty="0"/>
              <a:t>Thin </a:t>
            </a:r>
            <a:r>
              <a:rPr lang="en-US" dirty="0" err="1"/>
              <a:t>martian</a:t>
            </a:r>
            <a:r>
              <a:rPr lang="en-US" dirty="0"/>
              <a:t> atmosphere (~6 mbar) doesn’t have much effect on surface except for dust deposits and seasonal frost</a:t>
            </a:r>
          </a:p>
          <a:p>
            <a:r>
              <a:rPr lang="en-US" dirty="0"/>
              <a:t>New View:</a:t>
            </a:r>
          </a:p>
          <a:p>
            <a:pPr lvl="1"/>
            <a:r>
              <a:rPr lang="en-US" dirty="0"/>
              <a:t>Dunes, gullies, RSL are actively changing</a:t>
            </a:r>
          </a:p>
          <a:p>
            <a:pPr lvl="1"/>
            <a:r>
              <a:rPr lang="en-US" dirty="0"/>
              <a:t>Thin </a:t>
            </a:r>
            <a:r>
              <a:rPr lang="en-US" dirty="0" err="1"/>
              <a:t>martian</a:t>
            </a:r>
            <a:r>
              <a:rPr lang="en-US" dirty="0"/>
              <a:t> atmosphere is surprisingly effective at modifying the surface:</a:t>
            </a:r>
          </a:p>
          <a:p>
            <a:pPr lvl="2"/>
            <a:r>
              <a:rPr lang="en-US" dirty="0"/>
              <a:t>Wind moves dunes and ripples today, at a high rate</a:t>
            </a:r>
          </a:p>
          <a:p>
            <a:pPr lvl="2"/>
            <a:r>
              <a:rPr lang="en-US" dirty="0"/>
              <a:t>Gully changes are driven by seasonal CO</a:t>
            </a:r>
            <a:r>
              <a:rPr lang="en-US" baseline="-25000" dirty="0"/>
              <a:t>2</a:t>
            </a:r>
            <a:r>
              <a:rPr lang="en-US" dirty="0"/>
              <a:t> condensed from atmosphere</a:t>
            </a:r>
          </a:p>
          <a:p>
            <a:pPr lvl="3"/>
            <a:r>
              <a:rPr lang="en-US" sz="1600" dirty="0"/>
              <a:t>Up to 25% of the atmospheric mass condenses seasonally!</a:t>
            </a:r>
          </a:p>
          <a:p>
            <a:pPr lvl="2"/>
            <a:r>
              <a:rPr lang="en-US" dirty="0"/>
              <a:t>RSL driven by ?</a:t>
            </a:r>
          </a:p>
          <a:p>
            <a:pPr lvl="1"/>
            <a:r>
              <a:rPr lang="en-US" dirty="0"/>
              <a:t>Are there active periglacial processes such as viscous flow of ice or landforms resulting from ice sublimation?</a:t>
            </a:r>
          </a:p>
          <a:p>
            <a:pPr lvl="1"/>
            <a:r>
              <a:rPr lang="en-US" dirty="0"/>
              <a:t>Does trace methane in atmosphere indicate an active process?</a:t>
            </a:r>
          </a:p>
        </p:txBody>
      </p:sp>
    </p:spTree>
    <p:extLst>
      <p:ext uri="{BB962C8B-B14F-4D97-AF65-F5344CB8AC3E}">
        <p14:creationId xmlns:p14="http://schemas.microsoft.com/office/powerpoint/2010/main" val="2799956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809625" y="0"/>
            <a:ext cx="7585075" cy="520700"/>
          </a:xfrm>
        </p:spPr>
        <p:txBody>
          <a:bodyPr/>
          <a:lstStyle/>
          <a:p>
            <a:r>
              <a:rPr lang="en-US">
                <a:latin typeface="Times" charset="0"/>
                <a:ea typeface="ＭＳ Ｐゴシック" charset="0"/>
                <a:cs typeface="ＭＳ Ｐゴシック" charset="0"/>
              </a:rPr>
              <a:t>Background</a:t>
            </a:r>
          </a:p>
        </p:txBody>
      </p:sp>
      <p:sp>
        <p:nvSpPr>
          <p:cNvPr id="17411" name="Content Placeholder 2"/>
          <p:cNvSpPr>
            <a:spLocks noGrp="1"/>
          </p:cNvSpPr>
          <p:nvPr>
            <p:ph idx="1"/>
          </p:nvPr>
        </p:nvSpPr>
        <p:spPr>
          <a:xfrm>
            <a:off x="385762" y="520700"/>
            <a:ext cx="8432800" cy="6070600"/>
          </a:xfrm>
          <a:solidFill>
            <a:schemeClr val="accent1">
              <a:lumMod val="20000"/>
              <a:lumOff val="80000"/>
            </a:schemeClr>
          </a:solidFill>
          <a:ln w="28575" cap="flat" algn="ctr">
            <a:solidFill>
              <a:srgbClr val="660066"/>
            </a:solidFill>
            <a:headEnd type="none" w="med" len="med"/>
            <a:tailEnd type="none" w="med" len="med"/>
          </a:ln>
        </p:spPr>
        <p:txBody>
          <a:bodyPr/>
          <a:lstStyle/>
          <a:p>
            <a:pPr>
              <a:spcBef>
                <a:spcPct val="0"/>
              </a:spcBef>
            </a:pPr>
            <a:r>
              <a:rPr lang="en-US" dirty="0">
                <a:latin typeface="Times" charset="0"/>
                <a:ea typeface="ＭＳ Ｐゴシック" charset="0"/>
                <a:cs typeface="ＭＳ Ｐゴシック" charset="0"/>
              </a:rPr>
              <a:t>Mars Reconnaissance Orbiter (MRO) has been observing Mars since 2006 and has a high data rate</a:t>
            </a:r>
          </a:p>
          <a:p>
            <a:pPr>
              <a:spcBef>
                <a:spcPct val="0"/>
              </a:spcBef>
            </a:pPr>
            <a:r>
              <a:rPr lang="en-US" dirty="0">
                <a:latin typeface="Times" charset="0"/>
                <a:ea typeface="ＭＳ Ｐゴシック" charset="0"/>
                <a:cs typeface="ＭＳ Ｐゴシック" charset="0"/>
              </a:rPr>
              <a:t>MRO has consistent observing conditions: </a:t>
            </a:r>
          </a:p>
          <a:p>
            <a:pPr lvl="1">
              <a:spcBef>
                <a:spcPct val="0"/>
              </a:spcBef>
            </a:pPr>
            <a:r>
              <a:rPr lang="en-US" dirty="0">
                <a:latin typeface="Times" charset="0"/>
                <a:ea typeface="ＭＳ Ｐゴシック" charset="0"/>
              </a:rPr>
              <a:t>~320 x 250 km orbit, ~3 PM local mean solar time</a:t>
            </a:r>
          </a:p>
          <a:p>
            <a:pPr>
              <a:spcBef>
                <a:spcPct val="0"/>
              </a:spcBef>
            </a:pPr>
            <a:r>
              <a:rPr lang="en-US" dirty="0">
                <a:latin typeface="Times" charset="0"/>
                <a:ea typeface="ＭＳ Ｐゴシック" charset="0"/>
                <a:cs typeface="ＭＳ Ｐゴシック" charset="0"/>
              </a:rPr>
              <a:t>MRO has routine off-nadir pointing to targets of interest</a:t>
            </a:r>
          </a:p>
          <a:p>
            <a:pPr lvl="1">
              <a:spcBef>
                <a:spcPct val="0"/>
              </a:spcBef>
            </a:pPr>
            <a:r>
              <a:rPr lang="en-US" dirty="0">
                <a:latin typeface="Times" charset="0"/>
                <a:ea typeface="ＭＳ Ｐゴシック" charset="0"/>
              </a:rPr>
              <a:t>Enables stereo imaging and frequent repeat coverage to monitor changes</a:t>
            </a:r>
          </a:p>
          <a:p>
            <a:pPr>
              <a:spcBef>
                <a:spcPct val="0"/>
              </a:spcBef>
            </a:pPr>
            <a:r>
              <a:rPr lang="en-US" dirty="0">
                <a:latin typeface="Times" charset="0"/>
                <a:ea typeface="ＭＳ Ｐゴシック" charset="0"/>
                <a:cs typeface="ＭＳ Ｐゴシック" charset="0"/>
              </a:rPr>
              <a:t>The High Resolution Imaging Science Experiment (HiRISE) can image the surface from 0.25-0.32 m/pixel scale</a:t>
            </a:r>
          </a:p>
          <a:p>
            <a:pPr lvl="1">
              <a:spcBef>
                <a:spcPct val="0"/>
              </a:spcBef>
            </a:pPr>
            <a:r>
              <a:rPr lang="en-US" dirty="0">
                <a:latin typeface="Times" charset="0"/>
                <a:ea typeface="ＭＳ Ｐゴシック" charset="0"/>
                <a:cs typeface="ＭＳ Ｐゴシック" charset="0"/>
              </a:rPr>
              <a:t>~10x better than previous orbital images</a:t>
            </a:r>
          </a:p>
          <a:p>
            <a:pPr lvl="1">
              <a:spcBef>
                <a:spcPct val="0"/>
              </a:spcBef>
            </a:pPr>
            <a:r>
              <a:rPr lang="en-US" dirty="0">
                <a:latin typeface="Times" charset="0"/>
                <a:ea typeface="ＭＳ Ｐゴシック" charset="0"/>
              </a:rPr>
              <a:t>3 colors in narrow central strip</a:t>
            </a:r>
          </a:p>
          <a:p>
            <a:pPr lvl="1">
              <a:spcBef>
                <a:spcPct val="0"/>
              </a:spcBef>
            </a:pPr>
            <a:r>
              <a:rPr lang="en-US" dirty="0">
                <a:latin typeface="Times" charset="0"/>
                <a:ea typeface="ＭＳ Ｐゴシック" charset="0"/>
              </a:rPr>
              <a:t>Time Delay Integration (TDI) produces high </a:t>
            </a:r>
            <a:r>
              <a:rPr lang="en-US" dirty="0" err="1">
                <a:latin typeface="Times" charset="0"/>
                <a:ea typeface="ＭＳ Ｐゴシック" charset="0"/>
              </a:rPr>
              <a:t>signal:noise</a:t>
            </a:r>
            <a:r>
              <a:rPr lang="en-US" dirty="0">
                <a:latin typeface="Times" charset="0"/>
                <a:ea typeface="ＭＳ Ｐゴシック" charset="0"/>
              </a:rPr>
              <a:t> images</a:t>
            </a:r>
          </a:p>
          <a:p>
            <a:pPr lvl="2">
              <a:spcBef>
                <a:spcPct val="0"/>
              </a:spcBef>
            </a:pPr>
            <a:r>
              <a:rPr lang="en-US" dirty="0">
                <a:latin typeface="Times" charset="0"/>
                <a:ea typeface="ＭＳ Ｐゴシック" charset="0"/>
              </a:rPr>
              <a:t>Essential for imaging surface features through the dusty air</a:t>
            </a:r>
          </a:p>
          <a:p>
            <a:pPr lvl="2">
              <a:spcBef>
                <a:spcPct val="0"/>
              </a:spcBef>
            </a:pPr>
            <a:r>
              <a:rPr lang="en-US" dirty="0">
                <a:latin typeface="Times" charset="0"/>
                <a:ea typeface="ＭＳ Ｐゴシック" charset="0"/>
              </a:rPr>
              <a:t>Essential to document changes in low-albedo regions and under low-sun illumination</a:t>
            </a:r>
          </a:p>
          <a:p>
            <a:pPr>
              <a:spcBef>
                <a:spcPct val="0"/>
              </a:spcBef>
            </a:pPr>
            <a:r>
              <a:rPr lang="en-US" dirty="0">
                <a:latin typeface="Times" charset="0"/>
                <a:ea typeface="ＭＳ Ｐゴシック" charset="0"/>
                <a:cs typeface="ＭＳ Ｐゴシック" charset="0"/>
              </a:rPr>
              <a:t>CTX (5-6 m/pixel) finds larger-scale surface changes</a:t>
            </a:r>
          </a:p>
          <a:p>
            <a:pPr>
              <a:spcBef>
                <a:spcPct val="0"/>
              </a:spcBef>
            </a:pPr>
            <a:r>
              <a:rPr lang="en-US" dirty="0">
                <a:latin typeface="Times" charset="0"/>
                <a:ea typeface="ＭＳ Ｐゴシック" charset="0"/>
                <a:cs typeface="ＭＳ Ｐゴシック" charset="0"/>
              </a:rPr>
              <a:t>CRISM (0.4-4 microns) provides compositional data</a:t>
            </a:r>
          </a:p>
          <a:p>
            <a:pPr>
              <a:spcBef>
                <a:spcPct val="0"/>
              </a:spcBef>
            </a:pPr>
            <a:r>
              <a:rPr lang="en-US" dirty="0">
                <a:latin typeface="Times" charset="0"/>
                <a:ea typeface="ＭＳ Ｐゴシック" charset="0"/>
                <a:cs typeface="ＭＳ Ｐゴシック" charset="0"/>
              </a:rPr>
              <a:t>This combination of measurements gives MRO unprecedented capability for understanding present-day surface processes.</a:t>
            </a:r>
          </a:p>
          <a:p>
            <a:pPr lvl="1"/>
            <a:endParaRPr lang="en-US" dirty="0">
              <a:latin typeface="Times" charset="0"/>
              <a:ea typeface="ＭＳ Ｐゴシック"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809625" y="158750"/>
            <a:ext cx="7585075" cy="520700"/>
          </a:xfrm>
        </p:spPr>
        <p:txBody>
          <a:bodyPr/>
          <a:lstStyle/>
          <a:p>
            <a:r>
              <a:rPr lang="en-US">
                <a:latin typeface="Times" charset="0"/>
                <a:ea typeface="ＭＳ Ｐゴシック" charset="0"/>
                <a:cs typeface="ＭＳ Ｐゴシック" charset="0"/>
              </a:rPr>
              <a:t>Present-Day Surface Activity on Mars</a:t>
            </a:r>
          </a:p>
        </p:txBody>
      </p:sp>
      <p:sp>
        <p:nvSpPr>
          <p:cNvPr id="16387" name="Content Placeholder 2"/>
          <p:cNvSpPr>
            <a:spLocks noGrp="1"/>
          </p:cNvSpPr>
          <p:nvPr>
            <p:ph idx="1"/>
          </p:nvPr>
        </p:nvSpPr>
        <p:spPr>
          <a:xfrm>
            <a:off x="533400" y="838200"/>
            <a:ext cx="8293100" cy="5678488"/>
          </a:xfrm>
          <a:ln w="28575" cap="flat">
            <a:solidFill>
              <a:srgbClr val="800000"/>
            </a:solidFill>
            <a:miter lim="800000"/>
            <a:headEnd type="none" w="med" len="med"/>
            <a:tailEnd type="none" w="med" len="med"/>
          </a:ln>
        </p:spPr>
        <p:txBody>
          <a:bodyPr/>
          <a:lstStyle/>
          <a:p>
            <a:pPr>
              <a:spcBef>
                <a:spcPct val="0"/>
              </a:spcBef>
            </a:pPr>
            <a:r>
              <a:rPr lang="en-US" dirty="0">
                <a:latin typeface="Times" charset="0"/>
                <a:ea typeface="ＭＳ Ｐゴシック" charset="0"/>
                <a:cs typeface="ＭＳ Ｐゴシック" charset="0"/>
              </a:rPr>
              <a:t>Seasonal deposition and sublimation of CO</a:t>
            </a:r>
            <a:r>
              <a:rPr lang="en-US" baseline="-25000" dirty="0">
                <a:latin typeface="Times" charset="0"/>
                <a:ea typeface="ＭＳ Ｐゴシック" charset="0"/>
                <a:cs typeface="ＭＳ Ｐゴシック" charset="0"/>
              </a:rPr>
              <a:t>2</a:t>
            </a:r>
          </a:p>
          <a:p>
            <a:pPr lvl="1">
              <a:spcBef>
                <a:spcPct val="0"/>
              </a:spcBef>
              <a:buClr>
                <a:srgbClr val="0000FF"/>
              </a:buClr>
            </a:pPr>
            <a:r>
              <a:rPr lang="en-US" dirty="0">
                <a:latin typeface="Times" charset="0"/>
                <a:ea typeface="ＭＳ Ｐゴシック" charset="0"/>
              </a:rPr>
              <a:t>Drives much activity</a:t>
            </a:r>
          </a:p>
          <a:p>
            <a:pPr lvl="1">
              <a:spcBef>
                <a:spcPct val="0"/>
              </a:spcBef>
              <a:buClr>
                <a:srgbClr val="0000FF"/>
              </a:buClr>
            </a:pPr>
            <a:r>
              <a:rPr lang="en-US" dirty="0">
                <a:latin typeface="Times" charset="0"/>
                <a:ea typeface="ＭＳ Ｐゴシック" charset="0"/>
              </a:rPr>
              <a:t>Including </a:t>
            </a:r>
            <a:r>
              <a:rPr lang="en-US" b="1" dirty="0">
                <a:solidFill>
                  <a:srgbClr val="3333CC"/>
                </a:solidFill>
                <a:latin typeface="Times" charset="0"/>
                <a:ea typeface="ＭＳ Ｐゴシック" charset="0"/>
              </a:rPr>
              <a:t>dune and non-dune gully formation</a:t>
            </a:r>
            <a:endParaRPr lang="en-US" dirty="0">
              <a:solidFill>
                <a:srgbClr val="3333CC"/>
              </a:solidFill>
              <a:latin typeface="Times" charset="0"/>
              <a:ea typeface="ＭＳ Ｐゴシック" charset="0"/>
              <a:cs typeface="ＭＳ Ｐゴシック" charset="0"/>
            </a:endParaRPr>
          </a:p>
          <a:p>
            <a:pPr>
              <a:spcBef>
                <a:spcPct val="0"/>
              </a:spcBef>
            </a:pPr>
            <a:r>
              <a:rPr lang="en-US" dirty="0">
                <a:latin typeface="Times" charset="0"/>
                <a:ea typeface="ＭＳ Ｐゴシック" charset="0"/>
                <a:cs typeface="ＭＳ Ｐゴシック" charset="0"/>
              </a:rPr>
              <a:t>Polar processes</a:t>
            </a:r>
          </a:p>
          <a:p>
            <a:pPr lvl="1">
              <a:spcBef>
                <a:spcPct val="0"/>
              </a:spcBef>
            </a:pPr>
            <a:r>
              <a:rPr lang="en-US" dirty="0">
                <a:latin typeface="Times" charset="0"/>
                <a:ea typeface="ＭＳ Ｐゴシック" charset="0"/>
              </a:rPr>
              <a:t>Enlarging pits in SP residual cap</a:t>
            </a:r>
          </a:p>
          <a:p>
            <a:pPr lvl="1">
              <a:spcBef>
                <a:spcPct val="0"/>
              </a:spcBef>
            </a:pPr>
            <a:r>
              <a:rPr lang="en-US" dirty="0">
                <a:latin typeface="Times" charset="0"/>
                <a:ea typeface="ＭＳ Ｐゴシック" charset="0"/>
              </a:rPr>
              <a:t>Seasonal avalanches</a:t>
            </a:r>
          </a:p>
          <a:p>
            <a:pPr>
              <a:spcBef>
                <a:spcPct val="0"/>
              </a:spcBef>
            </a:pPr>
            <a:r>
              <a:rPr lang="en-US" b="1" dirty="0">
                <a:solidFill>
                  <a:schemeClr val="accent2"/>
                </a:solidFill>
                <a:latin typeface="Times" charset="0"/>
                <a:ea typeface="ＭＳ Ｐゴシック" charset="0"/>
                <a:cs typeface="ＭＳ Ｐゴシック" charset="0"/>
              </a:rPr>
              <a:t>Aeolian processes</a:t>
            </a:r>
          </a:p>
          <a:p>
            <a:pPr lvl="1">
              <a:spcBef>
                <a:spcPct val="0"/>
              </a:spcBef>
            </a:pPr>
            <a:r>
              <a:rPr lang="en-US" b="1" dirty="0">
                <a:solidFill>
                  <a:schemeClr val="accent2"/>
                </a:solidFill>
                <a:latin typeface="Times" charset="0"/>
                <a:ea typeface="ＭＳ Ｐゴシック" charset="0"/>
              </a:rPr>
              <a:t>Blowing dust, dust devils </a:t>
            </a:r>
          </a:p>
          <a:p>
            <a:pPr lvl="1">
              <a:spcBef>
                <a:spcPct val="0"/>
              </a:spcBef>
            </a:pPr>
            <a:r>
              <a:rPr lang="en-US" b="1" dirty="0">
                <a:solidFill>
                  <a:schemeClr val="accent2"/>
                </a:solidFill>
                <a:latin typeface="Times" charset="0"/>
                <a:ea typeface="ＭＳ Ｐゴシック" charset="0"/>
              </a:rPr>
              <a:t>Moving sand dunes and ripples</a:t>
            </a:r>
          </a:p>
          <a:p>
            <a:pPr>
              <a:spcBef>
                <a:spcPct val="0"/>
              </a:spcBef>
            </a:pPr>
            <a:r>
              <a:rPr lang="en-US" dirty="0">
                <a:latin typeface="Times" charset="0"/>
                <a:ea typeface="ＭＳ Ｐゴシック" charset="0"/>
                <a:cs typeface="ＭＳ Ｐゴシック" charset="0"/>
              </a:rPr>
              <a:t>New impacts</a:t>
            </a:r>
          </a:p>
          <a:p>
            <a:pPr lvl="1">
              <a:spcBef>
                <a:spcPct val="0"/>
              </a:spcBef>
            </a:pPr>
            <a:r>
              <a:rPr lang="en-US" dirty="0">
                <a:latin typeface="Times" charset="0"/>
                <a:ea typeface="ＭＳ Ｐゴシック" charset="0"/>
                <a:cs typeface="ＭＳ Ｐゴシック" charset="0"/>
              </a:rPr>
              <a:t>Current cratering rate</a:t>
            </a:r>
          </a:p>
          <a:p>
            <a:pPr lvl="1">
              <a:spcBef>
                <a:spcPct val="0"/>
              </a:spcBef>
              <a:buClr>
                <a:srgbClr val="0000FF"/>
              </a:buClr>
            </a:pPr>
            <a:r>
              <a:rPr lang="en-US" dirty="0">
                <a:latin typeface="Times" charset="0"/>
                <a:ea typeface="ＭＳ Ｐゴシック" charset="0"/>
                <a:cs typeface="ＭＳ Ｐゴシック" charset="0"/>
              </a:rPr>
              <a:t>Crater-exposed ice</a:t>
            </a:r>
          </a:p>
          <a:p>
            <a:pPr>
              <a:spcBef>
                <a:spcPct val="0"/>
              </a:spcBef>
            </a:pPr>
            <a:r>
              <a:rPr lang="en-US" b="1" dirty="0">
                <a:solidFill>
                  <a:schemeClr val="accent2"/>
                </a:solidFill>
                <a:latin typeface="Times" charset="0"/>
                <a:ea typeface="ＭＳ Ｐゴシック" charset="0"/>
                <a:cs typeface="ＭＳ Ｐゴシック" charset="0"/>
              </a:rPr>
              <a:t>Active slope processes</a:t>
            </a:r>
          </a:p>
          <a:p>
            <a:pPr lvl="1" algn="just">
              <a:spcBef>
                <a:spcPct val="0"/>
              </a:spcBef>
              <a:buClr>
                <a:schemeClr val="tx1"/>
              </a:buClr>
            </a:pPr>
            <a:r>
              <a:rPr lang="en-US" b="1" dirty="0">
                <a:solidFill>
                  <a:schemeClr val="accent2"/>
                </a:solidFill>
                <a:latin typeface="Times" charset="0"/>
                <a:ea typeface="ＭＳ Ｐゴシック" charset="0"/>
              </a:rPr>
              <a:t>Ravines (large gullies), rock falls, dust avalanches (dry)</a:t>
            </a:r>
          </a:p>
          <a:p>
            <a:pPr lvl="1">
              <a:spcBef>
                <a:spcPct val="0"/>
              </a:spcBef>
            </a:pPr>
            <a:r>
              <a:rPr lang="en-US" b="1" dirty="0">
                <a:solidFill>
                  <a:schemeClr val="accent2"/>
                </a:solidFill>
                <a:latin typeface="Times" charset="0"/>
                <a:ea typeface="ＭＳ Ｐゴシック" charset="0"/>
              </a:rPr>
              <a:t>Recurring Slope </a:t>
            </a:r>
            <a:r>
              <a:rPr lang="en-US" b="1" dirty="0" err="1">
                <a:solidFill>
                  <a:schemeClr val="accent2"/>
                </a:solidFill>
                <a:latin typeface="Times" charset="0"/>
                <a:ea typeface="ＭＳ Ｐゴシック" charset="0"/>
              </a:rPr>
              <a:t>Lineae</a:t>
            </a:r>
            <a:r>
              <a:rPr lang="en-US" b="1" dirty="0">
                <a:solidFill>
                  <a:schemeClr val="accent2"/>
                </a:solidFill>
                <a:latin typeface="Times" charset="0"/>
                <a:ea typeface="ＭＳ Ｐゴシック" charset="0"/>
              </a:rPr>
              <a:t> (RSL) (maybe wet)</a:t>
            </a:r>
          </a:p>
        </p:txBody>
      </p:sp>
      <p:pic>
        <p:nvPicPr>
          <p:cNvPr id="16388" name="Picture 10" descr="ESP_016228_2650_RGB.avalanche.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02413" y="914400"/>
            <a:ext cx="2128837" cy="2432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6389" name="TextBox 4"/>
          <p:cNvSpPr txBox="1">
            <a:spLocks noChangeArrowheads="1"/>
          </p:cNvSpPr>
          <p:nvPr/>
        </p:nvSpPr>
        <p:spPr bwMode="auto">
          <a:xfrm>
            <a:off x="6515100" y="3365500"/>
            <a:ext cx="2247900" cy="1477963"/>
          </a:xfrm>
          <a:prstGeom prst="rect">
            <a:avLst/>
          </a:prstGeom>
          <a:noFill/>
          <a:ln w="22225">
            <a:solidFill>
              <a:srgbClr val="0000FF"/>
            </a:solidFill>
            <a:round/>
            <a:headEnd/>
            <a:tailEnd/>
          </a:ln>
          <a:extLst>
            <a:ext uri="{909E8E84-426E-40dd-AFC4-6F175D3DCCD1}">
              <a14:hiddenFill xmlns="" xmlns:a14="http://schemas.microsoft.com/office/drawing/2010/main">
                <a:solidFill>
                  <a:srgbClr val="FFFFFF"/>
                </a:solidFill>
              </a14:hiddenFill>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800" dirty="0"/>
              <a:t>N Polar avalanches are active from </a:t>
            </a:r>
            <a:r>
              <a:rPr lang="en-US" sz="1800" dirty="0" err="1"/>
              <a:t>Ls</a:t>
            </a:r>
            <a:r>
              <a:rPr lang="en-US" sz="1800" dirty="0"/>
              <a:t> 35-45 (</a:t>
            </a:r>
            <a:r>
              <a:rPr lang="en-US" sz="1800" dirty="0" err="1"/>
              <a:t>Ls</a:t>
            </a:r>
            <a:r>
              <a:rPr lang="en-US" sz="1800" dirty="0"/>
              <a:t> = areocentric longitude of sun)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0" y="0"/>
            <a:ext cx="6680200" cy="520700"/>
          </a:xfrm>
        </p:spPr>
        <p:txBody>
          <a:bodyPr/>
          <a:lstStyle/>
          <a:p>
            <a:r>
              <a:rPr lang="en-US" dirty="0">
                <a:solidFill>
                  <a:srgbClr val="000000"/>
                </a:solidFill>
                <a:latin typeface="Times" charset="0"/>
                <a:ea typeface="ＭＳ Ｐゴシック" charset="0"/>
                <a:cs typeface="ＭＳ Ｐゴシック" charset="0"/>
              </a:rPr>
              <a:t>Activity that hasn’t been detected</a:t>
            </a:r>
          </a:p>
        </p:txBody>
      </p:sp>
      <p:sp>
        <p:nvSpPr>
          <p:cNvPr id="67586" name="Content Placeholder 2"/>
          <p:cNvSpPr>
            <a:spLocks noGrp="1"/>
          </p:cNvSpPr>
          <p:nvPr>
            <p:ph idx="1"/>
          </p:nvPr>
        </p:nvSpPr>
        <p:spPr>
          <a:xfrm>
            <a:off x="508000" y="630237"/>
            <a:ext cx="5527040" cy="5993199"/>
          </a:xfrm>
          <a:ln w="38100" cmpd="sng">
            <a:solidFill>
              <a:srgbClr val="660066"/>
            </a:solidFill>
          </a:ln>
        </p:spPr>
        <p:txBody>
          <a:bodyPr/>
          <a:lstStyle/>
          <a:p>
            <a:pPr>
              <a:spcBef>
                <a:spcPct val="0"/>
              </a:spcBef>
            </a:pPr>
            <a:r>
              <a:rPr lang="en-US" dirty="0" err="1">
                <a:solidFill>
                  <a:srgbClr val="000000"/>
                </a:solidFill>
                <a:latin typeface="Times" charset="0"/>
                <a:ea typeface="ＭＳ Ｐゴシック" charset="0"/>
                <a:cs typeface="ＭＳ Ｐゴシック" charset="0"/>
              </a:rPr>
              <a:t>Magmatism</a:t>
            </a:r>
            <a:endParaRPr lang="en-US" dirty="0">
              <a:solidFill>
                <a:srgbClr val="000000"/>
              </a:solidFill>
              <a:latin typeface="Times" charset="0"/>
              <a:ea typeface="ＭＳ Ｐゴシック" charset="0"/>
              <a:cs typeface="ＭＳ Ｐゴシック" charset="0"/>
            </a:endParaRPr>
          </a:p>
          <a:p>
            <a:pPr lvl="1">
              <a:spcBef>
                <a:spcPct val="0"/>
              </a:spcBef>
            </a:pPr>
            <a:r>
              <a:rPr lang="en-US" dirty="0">
                <a:solidFill>
                  <a:srgbClr val="000000"/>
                </a:solidFill>
                <a:latin typeface="Times" charset="0"/>
                <a:ea typeface="ＭＳ Ｐゴシック" charset="0"/>
              </a:rPr>
              <a:t>No evidence? unless atmospheric methane has a magmatic origin</a:t>
            </a:r>
          </a:p>
          <a:p>
            <a:pPr lvl="1">
              <a:spcBef>
                <a:spcPct val="0"/>
              </a:spcBef>
            </a:pPr>
            <a:r>
              <a:rPr lang="en-US" dirty="0">
                <a:solidFill>
                  <a:srgbClr val="000000"/>
                </a:solidFill>
                <a:latin typeface="Times" charset="0"/>
                <a:ea typeface="ＭＳ Ｐゴシック" charset="0"/>
              </a:rPr>
              <a:t>Volcanism has happened within ~10 Ma, and will happen again</a:t>
            </a:r>
          </a:p>
          <a:p>
            <a:pPr>
              <a:spcBef>
                <a:spcPct val="0"/>
              </a:spcBef>
            </a:pPr>
            <a:r>
              <a:rPr lang="en-US" dirty="0" err="1">
                <a:solidFill>
                  <a:srgbClr val="000000"/>
                </a:solidFill>
                <a:latin typeface="Times" charset="0"/>
                <a:ea typeface="ＭＳ Ｐゴシック" charset="0"/>
                <a:cs typeface="ＭＳ Ｐゴシック" charset="0"/>
              </a:rPr>
              <a:t>Tectonism</a:t>
            </a:r>
            <a:endParaRPr lang="en-US" dirty="0">
              <a:solidFill>
                <a:srgbClr val="000000"/>
              </a:solidFill>
              <a:latin typeface="Times" charset="0"/>
              <a:ea typeface="ＭＳ Ｐゴシック" charset="0"/>
              <a:cs typeface="ＭＳ Ｐゴシック" charset="0"/>
            </a:endParaRPr>
          </a:p>
          <a:p>
            <a:pPr lvl="1">
              <a:spcBef>
                <a:spcPct val="0"/>
              </a:spcBef>
            </a:pPr>
            <a:r>
              <a:rPr lang="en-US" dirty="0">
                <a:solidFill>
                  <a:srgbClr val="000000"/>
                </a:solidFill>
                <a:latin typeface="Times" charset="0"/>
                <a:ea typeface="ＭＳ Ｐゴシック" charset="0"/>
              </a:rPr>
              <a:t>No topographic changes associated with active tectonics have been described, but there is certainly active mass wasting of steep scarps, and new scarp formation must occur on some timescale</a:t>
            </a:r>
          </a:p>
          <a:p>
            <a:pPr lvl="2">
              <a:spcBef>
                <a:spcPct val="0"/>
              </a:spcBef>
            </a:pPr>
            <a:r>
              <a:rPr lang="nb-NO" dirty="0">
                <a:solidFill>
                  <a:srgbClr val="000000"/>
                </a:solidFill>
                <a:latin typeface="Times" charset="0"/>
                <a:ea typeface="ＭＳ Ｐゴシック" charset="0"/>
              </a:rPr>
              <a:t>Roberts, G. et al. (2012) JGR 117, E02009; </a:t>
            </a:r>
            <a:r>
              <a:rPr lang="nb-NO" dirty="0" err="1">
                <a:solidFill>
                  <a:srgbClr val="000000"/>
                </a:solidFill>
                <a:latin typeface="Times" charset="0"/>
                <a:ea typeface="ＭＳ Ｐゴシック" charset="0"/>
              </a:rPr>
              <a:t>Spagnuolo</a:t>
            </a:r>
            <a:r>
              <a:rPr lang="nb-NO" dirty="0">
                <a:solidFill>
                  <a:srgbClr val="000000"/>
                </a:solidFill>
                <a:latin typeface="Times" charset="0"/>
                <a:ea typeface="ＭＳ Ｐゴシック" charset="0"/>
              </a:rPr>
              <a:t>, M. et al. (2011) EPSL 312, 13; Taylor, J. et al. (2013) JGR 118, 2570. </a:t>
            </a:r>
          </a:p>
          <a:p>
            <a:pPr lvl="1">
              <a:spcBef>
                <a:spcPct val="0"/>
              </a:spcBef>
            </a:pPr>
            <a:r>
              <a:rPr lang="nb-NO" dirty="0" err="1">
                <a:solidFill>
                  <a:srgbClr val="000000"/>
                </a:solidFill>
                <a:latin typeface="Times" charset="0"/>
                <a:ea typeface="ＭＳ Ｐゴシック" charset="0"/>
              </a:rPr>
              <a:t>InSight</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mission</a:t>
            </a:r>
            <a:r>
              <a:rPr lang="nb-NO" dirty="0">
                <a:solidFill>
                  <a:srgbClr val="000000"/>
                </a:solidFill>
                <a:latin typeface="Times" charset="0"/>
                <a:ea typeface="ＭＳ Ｐゴシック" charset="0"/>
              </a:rPr>
              <a:t> is </a:t>
            </a:r>
            <a:r>
              <a:rPr lang="nb-NO" dirty="0" err="1">
                <a:solidFill>
                  <a:srgbClr val="000000"/>
                </a:solidFill>
                <a:latin typeface="Times" charset="0"/>
                <a:ea typeface="ＭＳ Ｐゴシック" charset="0"/>
              </a:rPr>
              <a:t>measuring</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current</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sesmicity</a:t>
            </a:r>
            <a:r>
              <a:rPr lang="nb-NO" dirty="0">
                <a:solidFill>
                  <a:srgbClr val="000000"/>
                </a:solidFill>
                <a:latin typeface="Times" charset="0"/>
                <a:ea typeface="ＭＳ Ｐゴシック" charset="0"/>
              </a:rPr>
              <a:t> </a:t>
            </a:r>
          </a:p>
          <a:p>
            <a:pPr lvl="2">
              <a:spcBef>
                <a:spcPct val="0"/>
              </a:spcBef>
            </a:pPr>
            <a:r>
              <a:rPr lang="nb-NO" dirty="0" err="1">
                <a:solidFill>
                  <a:srgbClr val="000000"/>
                </a:solidFill>
                <a:latin typeface="Times" charset="0"/>
                <a:ea typeface="ＭＳ Ｐゴシック" charset="0"/>
              </a:rPr>
              <a:t>Events</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near</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Cerberus</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Fossae</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may</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indicate</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active</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tectonism</a:t>
            </a:r>
            <a:r>
              <a:rPr lang="nb-NO" dirty="0">
                <a:solidFill>
                  <a:srgbClr val="000000"/>
                </a:solidFill>
                <a:latin typeface="Times" charset="0"/>
                <a:ea typeface="ＭＳ Ｐゴシック" charset="0"/>
              </a:rPr>
              <a:t> or </a:t>
            </a:r>
            <a:r>
              <a:rPr lang="nb-NO" dirty="0" err="1">
                <a:solidFill>
                  <a:srgbClr val="000000"/>
                </a:solidFill>
                <a:latin typeface="Times" charset="0"/>
                <a:ea typeface="ＭＳ Ｐゴシック" charset="0"/>
              </a:rPr>
              <a:t>subsurface</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magmatic</a:t>
            </a:r>
            <a:r>
              <a:rPr lang="nb-NO" dirty="0">
                <a:solidFill>
                  <a:srgbClr val="000000"/>
                </a:solidFill>
                <a:latin typeface="Times" charset="0"/>
                <a:ea typeface="ＭＳ Ｐゴシック" charset="0"/>
              </a:rPr>
              <a:t> </a:t>
            </a:r>
            <a:r>
              <a:rPr lang="nb-NO" dirty="0" err="1">
                <a:solidFill>
                  <a:srgbClr val="000000"/>
                </a:solidFill>
                <a:latin typeface="Times" charset="0"/>
                <a:ea typeface="ＭＳ Ｐゴシック" charset="0"/>
              </a:rPr>
              <a:t>activity</a:t>
            </a:r>
            <a:endParaRPr lang="nb-NO" dirty="0">
              <a:solidFill>
                <a:srgbClr val="000000"/>
              </a:solidFill>
              <a:latin typeface="Times" charset="0"/>
              <a:ea typeface="ＭＳ Ｐゴシック" charset="0"/>
            </a:endParaRPr>
          </a:p>
        </p:txBody>
      </p:sp>
      <p:pic>
        <p:nvPicPr>
          <p:cNvPr id="67587" name="Picture 3" descr="ryan_figure2a.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08725" y="0"/>
            <a:ext cx="2835275" cy="2692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7588" name="TextBox 4"/>
          <p:cNvSpPr txBox="1">
            <a:spLocks noChangeArrowheads="1"/>
          </p:cNvSpPr>
          <p:nvPr/>
        </p:nvSpPr>
        <p:spPr bwMode="auto">
          <a:xfrm>
            <a:off x="6362700" y="2628900"/>
            <a:ext cx="2781300" cy="584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sz="1600" dirty="0">
                <a:solidFill>
                  <a:srgbClr val="000000"/>
                </a:solidFill>
              </a:rPr>
              <a:t>Lava coils, Ryan and Christensen 2012</a:t>
            </a:r>
          </a:p>
        </p:txBody>
      </p:sp>
      <p:pic>
        <p:nvPicPr>
          <p:cNvPr id="67589" name="Picture 5" descr="boulders.tif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19838" y="3276600"/>
            <a:ext cx="2824162" cy="2362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7590" name="TextBox 6"/>
          <p:cNvSpPr txBox="1">
            <a:spLocks noChangeArrowheads="1"/>
          </p:cNvSpPr>
          <p:nvPr/>
        </p:nvSpPr>
        <p:spPr bwMode="auto">
          <a:xfrm>
            <a:off x="6350000" y="5664200"/>
            <a:ext cx="2794000" cy="830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sz="1600" dirty="0">
                <a:solidFill>
                  <a:srgbClr val="000000"/>
                </a:solidFill>
              </a:rPr>
              <a:t>Boulder concentrations in Cerberus Fossae, Roberts et al. 2012</a:t>
            </a:r>
          </a:p>
        </p:txBody>
      </p:sp>
    </p:spTree>
    <p:extLst>
      <p:ext uri="{BB962C8B-B14F-4D97-AF65-F5344CB8AC3E}">
        <p14:creationId xmlns:p14="http://schemas.microsoft.com/office/powerpoint/2010/main" val="2684147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A4CD6-F621-F826-2E75-AC0661BF775B}"/>
              </a:ext>
            </a:extLst>
          </p:cNvPr>
          <p:cNvSpPr>
            <a:spLocks noGrp="1"/>
          </p:cNvSpPr>
          <p:nvPr>
            <p:ph type="title"/>
          </p:nvPr>
        </p:nvSpPr>
        <p:spPr>
          <a:xfrm>
            <a:off x="457200" y="274638"/>
            <a:ext cx="4619297" cy="650272"/>
          </a:xfrm>
        </p:spPr>
        <p:txBody>
          <a:bodyPr/>
          <a:lstStyle/>
          <a:p>
            <a:r>
              <a:rPr lang="en-US" sz="2400" b="1" dirty="0"/>
              <a:t>How recently has volcanism occurred on Mars?</a:t>
            </a:r>
          </a:p>
        </p:txBody>
      </p:sp>
      <p:sp>
        <p:nvSpPr>
          <p:cNvPr id="3" name="Content Placeholder 2">
            <a:extLst>
              <a:ext uri="{FF2B5EF4-FFF2-40B4-BE49-F238E27FC236}">
                <a16:creationId xmlns:a16="http://schemas.microsoft.com/office/drawing/2014/main" id="{D4154E1A-2FEC-33C0-B17E-632BC4460EA0}"/>
              </a:ext>
            </a:extLst>
          </p:cNvPr>
          <p:cNvSpPr>
            <a:spLocks noGrp="1"/>
          </p:cNvSpPr>
          <p:nvPr>
            <p:ph idx="1"/>
          </p:nvPr>
        </p:nvSpPr>
        <p:spPr>
          <a:xfrm>
            <a:off x="378371" y="1468767"/>
            <a:ext cx="4698125" cy="4754233"/>
          </a:xfrm>
        </p:spPr>
        <p:txBody>
          <a:bodyPr/>
          <a:lstStyle/>
          <a:p>
            <a:r>
              <a:rPr lang="en-US" dirty="0" err="1"/>
              <a:t>InSight</a:t>
            </a:r>
            <a:r>
              <a:rPr lang="en-US" dirty="0"/>
              <a:t> detected current seismic activity in the region of Cerberus Fossae</a:t>
            </a:r>
          </a:p>
          <a:p>
            <a:pPr lvl="1"/>
            <a:r>
              <a:rPr lang="en-US" dirty="0"/>
              <a:t>Some workers interpreted this as due to movement of magma</a:t>
            </a:r>
          </a:p>
          <a:p>
            <a:pPr lvl="1"/>
            <a:r>
              <a:rPr lang="en-US" dirty="0"/>
              <a:t>“we cannot rule out active magma flow as the mechanism responsible for the atypical LF events that likely originate from Cerberus Fossae.” (</a:t>
            </a:r>
            <a:r>
              <a:rPr lang="en-US" dirty="0" err="1"/>
              <a:t>Kedar</a:t>
            </a:r>
            <a:r>
              <a:rPr lang="en-US" dirty="0"/>
              <a:t> et al., 2021)</a:t>
            </a:r>
          </a:p>
          <a:p>
            <a:r>
              <a:rPr lang="en-US" dirty="0"/>
              <a:t>Very recent </a:t>
            </a:r>
            <a:r>
              <a:rPr lang="en-US" dirty="0" err="1"/>
              <a:t>pyroclastics</a:t>
            </a:r>
            <a:r>
              <a:rPr lang="en-US" dirty="0"/>
              <a:t>?  (Horvath et al., 2021)</a:t>
            </a:r>
          </a:p>
          <a:p>
            <a:pPr lvl="1"/>
            <a:r>
              <a:rPr lang="en-US" dirty="0"/>
              <a:t>Or aeolian activity</a:t>
            </a:r>
          </a:p>
        </p:txBody>
      </p:sp>
      <p:pic>
        <p:nvPicPr>
          <p:cNvPr id="5" name="Picture 4" descr="A close-up of a microscope&#10;&#10;Description automatically generated">
            <a:extLst>
              <a:ext uri="{FF2B5EF4-FFF2-40B4-BE49-F238E27FC236}">
                <a16:creationId xmlns:a16="http://schemas.microsoft.com/office/drawing/2014/main" id="{D3FDD7F3-5AC4-3734-C4AE-51189CD06641}"/>
              </a:ext>
            </a:extLst>
          </p:cNvPr>
          <p:cNvPicPr>
            <a:picLocks noChangeAspect="1"/>
          </p:cNvPicPr>
          <p:nvPr/>
        </p:nvPicPr>
        <p:blipFill>
          <a:blip r:embed="rId2"/>
          <a:stretch>
            <a:fillRect/>
          </a:stretch>
        </p:blipFill>
        <p:spPr>
          <a:xfrm>
            <a:off x="5450431" y="0"/>
            <a:ext cx="3014834" cy="6858000"/>
          </a:xfrm>
          <a:prstGeom prst="rect">
            <a:avLst/>
          </a:prstGeom>
        </p:spPr>
      </p:pic>
    </p:spTree>
    <p:extLst>
      <p:ext uri="{BB962C8B-B14F-4D97-AF65-F5344CB8AC3E}">
        <p14:creationId xmlns:p14="http://schemas.microsoft.com/office/powerpoint/2010/main" val="2653403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Content Placeholder 2"/>
          <p:cNvSpPr>
            <a:spLocks noGrp="1"/>
          </p:cNvSpPr>
          <p:nvPr>
            <p:ph idx="1"/>
          </p:nvPr>
        </p:nvSpPr>
        <p:spPr>
          <a:xfrm>
            <a:off x="127000" y="655637"/>
            <a:ext cx="8610600" cy="1913995"/>
          </a:xfrm>
          <a:ln w="38100" cmpd="sng">
            <a:solidFill>
              <a:srgbClr val="660066"/>
            </a:solidFill>
          </a:ln>
        </p:spPr>
        <p:txBody>
          <a:bodyPr/>
          <a:lstStyle/>
          <a:p>
            <a:pPr>
              <a:spcBef>
                <a:spcPct val="0"/>
              </a:spcBef>
            </a:pPr>
            <a:r>
              <a:rPr lang="en-US" dirty="0">
                <a:solidFill>
                  <a:srgbClr val="000000"/>
                </a:solidFill>
                <a:latin typeface="Times" charset="0"/>
                <a:ea typeface="ＭＳ Ｐゴシック" charset="0"/>
                <a:cs typeface="ＭＳ Ｐゴシック" charset="0"/>
              </a:rPr>
              <a:t>Glacial/</a:t>
            </a:r>
            <a:r>
              <a:rPr lang="en-US" dirty="0" err="1">
                <a:solidFill>
                  <a:srgbClr val="000000"/>
                </a:solidFill>
                <a:latin typeface="Times" charset="0"/>
                <a:ea typeface="ＭＳ Ｐゴシック" charset="0"/>
                <a:cs typeface="ＭＳ Ｐゴシック" charset="0"/>
              </a:rPr>
              <a:t>periglacial</a:t>
            </a:r>
            <a:r>
              <a:rPr lang="en-US" dirty="0">
                <a:solidFill>
                  <a:srgbClr val="000000"/>
                </a:solidFill>
                <a:latin typeface="Times" charset="0"/>
                <a:ea typeface="ＭＳ Ｐゴシック" charset="0"/>
                <a:cs typeface="ＭＳ Ｐゴシック" charset="0"/>
              </a:rPr>
              <a:t> activity</a:t>
            </a:r>
          </a:p>
          <a:p>
            <a:pPr lvl="1">
              <a:spcBef>
                <a:spcPct val="0"/>
              </a:spcBef>
            </a:pPr>
            <a:r>
              <a:rPr lang="en-US" dirty="0">
                <a:solidFill>
                  <a:srgbClr val="000000"/>
                </a:solidFill>
                <a:latin typeface="Times" charset="0"/>
                <a:ea typeface="ＭＳ Ｐゴシック" charset="0"/>
              </a:rPr>
              <a:t>No direct detection of topographic changes</a:t>
            </a:r>
          </a:p>
          <a:p>
            <a:pPr lvl="1">
              <a:spcBef>
                <a:spcPct val="0"/>
              </a:spcBef>
            </a:pPr>
            <a:r>
              <a:rPr lang="en-US" dirty="0">
                <a:solidFill>
                  <a:srgbClr val="000000"/>
                </a:solidFill>
                <a:latin typeface="Times" charset="0"/>
                <a:ea typeface="ＭＳ Ｐゴシック" charset="0"/>
              </a:rPr>
              <a:t>Polygons probably active but change is too slowly to be detected</a:t>
            </a:r>
          </a:p>
          <a:p>
            <a:pPr lvl="1">
              <a:spcBef>
                <a:spcPct val="0"/>
              </a:spcBef>
            </a:pPr>
            <a:r>
              <a:rPr lang="en-US" dirty="0">
                <a:solidFill>
                  <a:srgbClr val="000000"/>
                </a:solidFill>
                <a:latin typeface="Times" charset="0"/>
                <a:ea typeface="ＭＳ Ｐゴシック" charset="0"/>
              </a:rPr>
              <a:t>Could ice sublimation cause detectable changes? (probably, next slide)</a:t>
            </a:r>
          </a:p>
          <a:p>
            <a:pPr lvl="1">
              <a:spcBef>
                <a:spcPct val="0"/>
              </a:spcBef>
            </a:pPr>
            <a:r>
              <a:rPr lang="en-US" dirty="0">
                <a:solidFill>
                  <a:srgbClr val="000000"/>
                </a:solidFill>
                <a:latin typeface="Times" charset="0"/>
                <a:ea typeface="ＭＳ Ｐゴシック" charset="0"/>
              </a:rPr>
              <a:t>Could viscous flow of ice-rich deposits be measured? (probably not)</a:t>
            </a:r>
          </a:p>
          <a:p>
            <a:pPr lvl="2">
              <a:spcBef>
                <a:spcPct val="0"/>
              </a:spcBef>
            </a:pPr>
            <a:r>
              <a:rPr lang="en-US" dirty="0"/>
              <a:t>Strain rate = A </a:t>
            </a:r>
            <a:r>
              <a:rPr lang="en-US" dirty="0" err="1"/>
              <a:t>σ</a:t>
            </a:r>
            <a:r>
              <a:rPr lang="en-US" baseline="30000" dirty="0" err="1"/>
              <a:t>n</a:t>
            </a:r>
            <a:r>
              <a:rPr lang="en-US" baseline="30000" dirty="0"/>
              <a:t> </a:t>
            </a:r>
            <a:r>
              <a:rPr lang="en-US" dirty="0"/>
              <a:t>d</a:t>
            </a:r>
            <a:r>
              <a:rPr lang="en-US" baseline="30000" dirty="0"/>
              <a:t>–p </a:t>
            </a:r>
            <a:r>
              <a:rPr lang="en-US" dirty="0" err="1"/>
              <a:t>exp</a:t>
            </a:r>
            <a:r>
              <a:rPr lang="en-US" dirty="0"/>
              <a:t> (–</a:t>
            </a:r>
            <a:r>
              <a:rPr lang="en-US" dirty="0" err="1"/>
              <a:t>E</a:t>
            </a:r>
            <a:r>
              <a:rPr lang="en-US" baseline="-25000" dirty="0" err="1"/>
              <a:t>c</a:t>
            </a:r>
            <a:r>
              <a:rPr lang="en-US" dirty="0"/>
              <a:t>/RT )</a:t>
            </a:r>
            <a:r>
              <a:rPr lang="en-US" dirty="0">
                <a:solidFill>
                  <a:srgbClr val="000000"/>
                </a:solidFill>
                <a:latin typeface="Times" charset="0"/>
                <a:ea typeface="ＭＳ Ｐゴシック" charset="0"/>
              </a:rPr>
              <a:t>;  at 210 K visible flow requires centuries</a:t>
            </a:r>
            <a:endParaRPr lang="en-US" dirty="0"/>
          </a:p>
        </p:txBody>
      </p:sp>
      <p:pic>
        <p:nvPicPr>
          <p:cNvPr id="68610" name="Picture 3" descr="800px-Phoenix_Sol_0_horizon.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32300" y="2747433"/>
            <a:ext cx="3929062" cy="3416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8611" name="Title 1"/>
          <p:cNvSpPr txBox="1">
            <a:spLocks/>
          </p:cNvSpPr>
          <p:nvPr/>
        </p:nvSpPr>
        <p:spPr bwMode="auto">
          <a:xfrm>
            <a:off x="0" y="0"/>
            <a:ext cx="6680200" cy="52070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sz="3200" dirty="0">
                <a:solidFill>
                  <a:srgbClr val="000000"/>
                </a:solidFill>
              </a:rPr>
              <a:t>Activity that hasn’t been detected</a:t>
            </a:r>
          </a:p>
        </p:txBody>
      </p:sp>
      <p:sp>
        <p:nvSpPr>
          <p:cNvPr id="68612" name="TextBox 5"/>
          <p:cNvSpPr txBox="1">
            <a:spLocks noChangeArrowheads="1"/>
          </p:cNvSpPr>
          <p:nvPr/>
        </p:nvSpPr>
        <p:spPr bwMode="auto">
          <a:xfrm>
            <a:off x="2571750" y="6290733"/>
            <a:ext cx="3924300"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sz="1800" dirty="0">
                <a:solidFill>
                  <a:srgbClr val="000000"/>
                </a:solidFill>
              </a:rPr>
              <a:t>Polygons imaged by Phoenix lander</a:t>
            </a:r>
          </a:p>
        </p:txBody>
      </p:sp>
      <p:pic>
        <p:nvPicPr>
          <p:cNvPr id="68613" name="Picture 6" descr="MarsPolygon.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8933" y="2696633"/>
            <a:ext cx="3467100" cy="3467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2595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42"/>
            <a:ext cx="6519333" cy="685365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8933" y="2406396"/>
            <a:ext cx="3305188" cy="2787375"/>
          </a:xfrm>
          <a:prstGeom prst="rect">
            <a:avLst/>
          </a:prstGeom>
        </p:spPr>
      </p:pic>
      <p:sp>
        <p:nvSpPr>
          <p:cNvPr id="5" name="TextBox 4"/>
          <p:cNvSpPr txBox="1"/>
          <p:nvPr/>
        </p:nvSpPr>
        <p:spPr>
          <a:xfrm>
            <a:off x="6553200" y="5232400"/>
            <a:ext cx="2489200" cy="830997"/>
          </a:xfrm>
          <a:prstGeom prst="rect">
            <a:avLst/>
          </a:prstGeom>
          <a:noFill/>
        </p:spPr>
        <p:txBody>
          <a:bodyPr wrap="square" rtlCol="0">
            <a:spAutoFit/>
          </a:bodyPr>
          <a:lstStyle/>
          <a:p>
            <a:r>
              <a:rPr lang="en-US" dirty="0"/>
              <a:t>CRISM spectra show water ice</a:t>
            </a:r>
          </a:p>
        </p:txBody>
      </p:sp>
      <p:sp>
        <p:nvSpPr>
          <p:cNvPr id="6" name="TextBox 5"/>
          <p:cNvSpPr txBox="1"/>
          <p:nvPr/>
        </p:nvSpPr>
        <p:spPr>
          <a:xfrm>
            <a:off x="6553200" y="4342"/>
            <a:ext cx="2489200" cy="1938992"/>
          </a:xfrm>
          <a:prstGeom prst="rect">
            <a:avLst/>
          </a:prstGeom>
          <a:noFill/>
        </p:spPr>
        <p:txBody>
          <a:bodyPr wrap="square" rtlCol="0">
            <a:spAutoFit/>
          </a:bodyPr>
          <a:lstStyle/>
          <a:p>
            <a:r>
              <a:rPr lang="en-US" dirty="0"/>
              <a:t>Scarps where ice exposed in southern mid latitudes should be sublimating</a:t>
            </a:r>
          </a:p>
        </p:txBody>
      </p:sp>
    </p:spTree>
    <p:extLst>
      <p:ext uri="{BB962C8B-B14F-4D97-AF65-F5344CB8AC3E}">
        <p14:creationId xmlns:p14="http://schemas.microsoft.com/office/powerpoint/2010/main" val="1222473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294967295"/>
          </p:nvPr>
        </p:nvSpPr>
        <p:spPr>
          <a:xfrm>
            <a:off x="6553200" y="6356350"/>
            <a:ext cx="2133600" cy="365125"/>
          </a:xfrm>
          <a:prstGeom prst="rect">
            <a:avLst/>
          </a:prstGeom>
        </p:spPr>
        <p:txBody>
          <a:bodyPr/>
          <a:lstStyle/>
          <a:p>
            <a:pPr>
              <a:defRPr/>
            </a:pPr>
            <a:fld id="{637B7EBA-7189-B941-B211-763D64257967}" type="slidenum">
              <a:rPr lang="en-US" smtClean="0"/>
              <a:pPr>
                <a:defRPr/>
              </a:pPr>
              <a:t>9</a:t>
            </a:fld>
            <a:endParaRPr lang="en-US"/>
          </a:p>
        </p:txBody>
      </p:sp>
      <p:pic>
        <p:nvPicPr>
          <p:cNvPr id="3" name="Picture 2"/>
          <p:cNvPicPr>
            <a:picLocks noChangeAspect="1"/>
          </p:cNvPicPr>
          <p:nvPr/>
        </p:nvPicPr>
        <p:blipFill>
          <a:blip r:embed="rId2"/>
          <a:stretch>
            <a:fillRect/>
          </a:stretch>
        </p:blipFill>
        <p:spPr>
          <a:xfrm>
            <a:off x="0" y="0"/>
            <a:ext cx="9144000" cy="6858000"/>
          </a:xfrm>
          <a:prstGeom prst="rect">
            <a:avLst/>
          </a:prstGeom>
        </p:spPr>
      </p:pic>
      <p:sp>
        <p:nvSpPr>
          <p:cNvPr id="4" name="TextBox 3"/>
          <p:cNvSpPr txBox="1"/>
          <p:nvPr/>
        </p:nvSpPr>
        <p:spPr>
          <a:xfrm>
            <a:off x="2760133" y="-76200"/>
            <a:ext cx="5850467" cy="461665"/>
          </a:xfrm>
          <a:prstGeom prst="rect">
            <a:avLst/>
          </a:prstGeom>
          <a:noFill/>
        </p:spPr>
        <p:txBody>
          <a:bodyPr wrap="square" rtlCol="0">
            <a:spAutoFit/>
          </a:bodyPr>
          <a:lstStyle/>
          <a:p>
            <a:r>
              <a:rPr lang="en-US" dirty="0">
                <a:solidFill>
                  <a:schemeClr val="bg1"/>
                </a:solidFill>
              </a:rPr>
              <a:t>Monitoring shows this is not seasonal frost</a:t>
            </a:r>
          </a:p>
        </p:txBody>
      </p:sp>
    </p:spTree>
    <p:extLst>
      <p:ext uri="{BB962C8B-B14F-4D97-AF65-F5344CB8AC3E}">
        <p14:creationId xmlns:p14="http://schemas.microsoft.com/office/powerpoint/2010/main" val="886107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a:xfrm>
            <a:off x="165100" y="88900"/>
            <a:ext cx="8826500" cy="990600"/>
          </a:xfrm>
        </p:spPr>
        <p:txBody>
          <a:bodyPr/>
          <a:lstStyle/>
          <a:p>
            <a:r>
              <a:rPr lang="en-US" dirty="0">
                <a:solidFill>
                  <a:srgbClr val="000000"/>
                </a:solidFill>
                <a:latin typeface="Times" charset="0"/>
                <a:ea typeface="ＭＳ Ｐゴシック" charset="0"/>
                <a:cs typeface="ＭＳ Ｐゴシック" charset="0"/>
              </a:rPr>
              <a:t>Many Martian Landscapes in Motion </a:t>
            </a:r>
            <a:br>
              <a:rPr lang="en-US" dirty="0">
                <a:solidFill>
                  <a:srgbClr val="000000"/>
                </a:solidFill>
                <a:latin typeface="Times" charset="0"/>
                <a:ea typeface="ＭＳ Ｐゴシック" charset="0"/>
                <a:cs typeface="ＭＳ Ｐゴシック" charset="0"/>
              </a:rPr>
            </a:br>
            <a:r>
              <a:rPr lang="en-US" sz="2400" dirty="0">
                <a:solidFill>
                  <a:srgbClr val="000000"/>
                </a:solidFill>
                <a:latin typeface="Times" charset="0"/>
                <a:ea typeface="ＭＳ Ｐゴシック" charset="0"/>
                <a:cs typeface="ＭＳ Ｐゴシック" charset="0"/>
              </a:rPr>
              <a:t>(monitored by MRO/HiRISE)</a:t>
            </a:r>
          </a:p>
        </p:txBody>
      </p:sp>
      <p:pic>
        <p:nvPicPr>
          <p:cNvPr id="69634" name="Picture 3" descr="landscapes-motion.tif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300163"/>
            <a:ext cx="9144000" cy="4765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12796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 y="0"/>
            <a:ext cx="9059332" cy="728663"/>
          </a:xfrm>
        </p:spPr>
        <p:txBody>
          <a:bodyPr/>
          <a:lstStyle/>
          <a:p>
            <a:r>
              <a:rPr lang="en-US" sz="3000" dirty="0">
                <a:latin typeface="Times" charset="0"/>
                <a:ea typeface="ＭＳ Ｐゴシック" charset="0"/>
                <a:cs typeface="ＭＳ Ｐゴシック" charset="0"/>
              </a:rPr>
              <a:t>3 Decades of Dust Cover Changes </a:t>
            </a:r>
            <a:br>
              <a:rPr lang="en-US" sz="3000" dirty="0">
                <a:latin typeface="Times" charset="0"/>
                <a:ea typeface="ＭＳ Ｐゴシック" charset="0"/>
                <a:cs typeface="ＭＳ Ｐゴシック" charset="0"/>
              </a:rPr>
            </a:br>
            <a:r>
              <a:rPr lang="en-US" sz="2400" dirty="0">
                <a:latin typeface="Times" charset="0"/>
                <a:ea typeface="ＭＳ Ｐゴシック" charset="0"/>
                <a:cs typeface="ＭＳ Ｐゴシック" charset="0"/>
              </a:rPr>
              <a:t>Viking Orbiter (late 1970s) to MGS (~2000)  </a:t>
            </a:r>
            <a:r>
              <a:rPr lang="en-US" sz="1800" dirty="0" err="1">
                <a:latin typeface="Times" charset="0"/>
                <a:ea typeface="ＭＳ Ｐゴシック" charset="0"/>
                <a:cs typeface="ＭＳ Ｐゴシック" charset="0"/>
              </a:rPr>
              <a:t>Geissler</a:t>
            </a:r>
            <a:r>
              <a:rPr lang="en-US" sz="1800" dirty="0">
                <a:latin typeface="Times" charset="0"/>
                <a:ea typeface="ＭＳ Ｐゴシック" charset="0"/>
                <a:cs typeface="ＭＳ Ｐゴシック" charset="0"/>
              </a:rPr>
              <a:t> et al., 2005, JGR</a:t>
            </a:r>
          </a:p>
        </p:txBody>
      </p:sp>
      <p:pic>
        <p:nvPicPr>
          <p:cNvPr id="17411" name="Content Placeholder 3" descr="changes.jpg"/>
          <p:cNvPicPr>
            <a:picLocks noGrp="1" noChangeAspect="1"/>
          </p:cNvPicPr>
          <p:nvPr>
            <p:ph idx="1"/>
          </p:nvPr>
        </p:nvPicPr>
        <p:blipFill>
          <a:blip r:embed="rId2">
            <a:extLst>
              <a:ext uri="{28A0092B-C50C-407E-A947-70E740481C1C}">
                <a14:useLocalDpi xmlns:a14="http://schemas.microsoft.com/office/drawing/2010/main" val="0"/>
              </a:ext>
            </a:extLst>
          </a:blip>
          <a:srcRect l="-883" r="-883"/>
          <a:stretch>
            <a:fillRect/>
          </a:stretch>
        </p:blipFill>
        <p:spPr>
          <a:xfrm>
            <a:off x="236538" y="746125"/>
            <a:ext cx="8721725" cy="5984875"/>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20713" y="0"/>
            <a:ext cx="7918450" cy="788988"/>
          </a:xfrm>
        </p:spPr>
        <p:txBody>
          <a:bodyPr/>
          <a:lstStyle/>
          <a:p>
            <a:pPr eaLnBrk="1" hangingPunct="1"/>
            <a:r>
              <a:rPr lang="en-US">
                <a:latin typeface="Times" charset="0"/>
                <a:ea typeface="ＭＳ Ｐゴシック" charset="0"/>
                <a:cs typeface="ＭＳ Ｐゴシック" charset="0"/>
              </a:rPr>
              <a:t>Mars is Windy! </a:t>
            </a:r>
            <a:r>
              <a:rPr lang="en-US" sz="2400">
                <a:latin typeface="Times" charset="0"/>
                <a:ea typeface="ＭＳ Ｐゴシック" charset="0"/>
                <a:cs typeface="ＭＳ Ｐゴシック" charset="0"/>
              </a:rPr>
              <a:t>(active dust devil)</a:t>
            </a:r>
          </a:p>
        </p:txBody>
      </p:sp>
      <p:sp>
        <p:nvSpPr>
          <p:cNvPr id="19459" name="Content Placeholder 7"/>
          <p:cNvSpPr>
            <a:spLocks noGrp="1"/>
          </p:cNvSpPr>
          <p:nvPr>
            <p:ph idx="1"/>
          </p:nvPr>
        </p:nvSpPr>
        <p:spPr/>
        <p:txBody>
          <a:bodyPr/>
          <a:lstStyle/>
          <a:p>
            <a:pPr eaLnBrk="1" hangingPunct="1"/>
            <a:endParaRPr lang="en-US">
              <a:latin typeface="Times" charset="0"/>
              <a:ea typeface="ＭＳ Ｐゴシック" charset="0"/>
              <a:cs typeface="ＭＳ Ｐゴシック" charset="0"/>
            </a:endParaRPr>
          </a:p>
        </p:txBody>
      </p:sp>
      <p:pic>
        <p:nvPicPr>
          <p:cNvPr id="19460" name="Picture 6" descr="PSP_009819_2130_MIRB-dust-devil.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682625"/>
            <a:ext cx="9144000" cy="6175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8588" y="98425"/>
            <a:ext cx="8870950" cy="584200"/>
          </a:xfrm>
          <a:prstGeom prst="rect">
            <a:avLst/>
          </a:prstGeom>
          <a:noFill/>
        </p:spPr>
        <p:txBody>
          <a:bodyPr>
            <a:spAutoFit/>
          </a:bodyPr>
          <a:lstStyle/>
          <a:p>
            <a:pPr fontAlgn="auto">
              <a:spcBef>
                <a:spcPts val="0"/>
              </a:spcBef>
              <a:spcAft>
                <a:spcPts val="0"/>
              </a:spcAft>
              <a:defRPr/>
            </a:pPr>
            <a:r>
              <a:rPr lang="en-US" sz="3200" dirty="0" err="1">
                <a:latin typeface="+mj-lt"/>
                <a:ea typeface="+mn-ea"/>
                <a:cs typeface="Helvetica"/>
              </a:rPr>
              <a:t>HiRISE</a:t>
            </a:r>
            <a:r>
              <a:rPr lang="en-US" sz="3200" dirty="0">
                <a:latin typeface="+mj-lt"/>
                <a:ea typeface="+mn-ea"/>
                <a:cs typeface="Helvetica"/>
              </a:rPr>
              <a:t> Wind Measurements of Martian Dust Devils</a:t>
            </a:r>
          </a:p>
        </p:txBody>
      </p:sp>
      <p:sp>
        <p:nvSpPr>
          <p:cNvPr id="21507" name="TextBox 4"/>
          <p:cNvSpPr txBox="1">
            <a:spLocks noChangeArrowheads="1"/>
          </p:cNvSpPr>
          <p:nvPr/>
        </p:nvSpPr>
        <p:spPr bwMode="auto">
          <a:xfrm>
            <a:off x="268288" y="6046788"/>
            <a:ext cx="873125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800" dirty="0"/>
              <a:t>Choi, D.S. and </a:t>
            </a:r>
            <a:r>
              <a:rPr lang="en-US" sz="1800" dirty="0" err="1"/>
              <a:t>Dundas</a:t>
            </a:r>
            <a:r>
              <a:rPr lang="en-US" sz="1800" dirty="0"/>
              <a:t>, C.M. (2011) </a:t>
            </a:r>
            <a:r>
              <a:rPr lang="ja-JP" altLang="en-US" sz="1800" dirty="0"/>
              <a:t>“</a:t>
            </a:r>
            <a:r>
              <a:rPr lang="en-US" altLang="ja-JP" sz="1800" dirty="0"/>
              <a:t>Measurements of Martian Dust Devils Winds with </a:t>
            </a:r>
            <a:r>
              <a:rPr lang="en-US" altLang="ja-JP" sz="1800" dirty="0" err="1"/>
              <a:t>HiRISE</a:t>
            </a:r>
            <a:r>
              <a:rPr lang="en-US" altLang="ja-JP" sz="1800" dirty="0"/>
              <a:t>.</a:t>
            </a:r>
            <a:r>
              <a:rPr lang="ja-JP" altLang="en-US" sz="1800" dirty="0"/>
              <a:t>”</a:t>
            </a:r>
            <a:r>
              <a:rPr lang="en-US" altLang="ja-JP" sz="1800" dirty="0"/>
              <a:t> </a:t>
            </a:r>
            <a:r>
              <a:rPr lang="en-US" altLang="ja-JP" sz="1800" i="1" dirty="0"/>
              <a:t>Geophysical Research Letters</a:t>
            </a:r>
            <a:endParaRPr lang="en-US" sz="1800" dirty="0"/>
          </a:p>
        </p:txBody>
      </p:sp>
      <p:sp>
        <p:nvSpPr>
          <p:cNvPr id="21508" name="TextBox 5"/>
          <p:cNvSpPr txBox="1">
            <a:spLocks noChangeArrowheads="1"/>
          </p:cNvSpPr>
          <p:nvPr/>
        </p:nvSpPr>
        <p:spPr bwMode="auto">
          <a:xfrm>
            <a:off x="137055" y="835555"/>
            <a:ext cx="4451879" cy="5078314"/>
          </a:xfrm>
          <a:prstGeom prst="rect">
            <a:avLst/>
          </a:prstGeom>
          <a:noFill/>
          <a:ln w="38100" cmpd="sng">
            <a:solidFill>
              <a:srgbClr val="660066"/>
            </a:solidFill>
            <a:miter lim="800000"/>
            <a:headEnd/>
            <a:tailEnd/>
          </a:ln>
          <a:extLst>
            <a:ext uri="{909E8E84-426E-40dd-AFC4-6F175D3DCCD1}">
              <a14:hiddenFill xmlns="" xmlns:a14="http://schemas.microsoft.com/office/drawing/2010/main">
                <a:solidFill>
                  <a:srgbClr val="FFFFFF"/>
                </a:solidFill>
              </a14:hiddenFill>
            </a:ext>
          </a:extLst>
        </p:spPr>
        <p:txBody>
          <a:bodyPr wrap="square">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800" dirty="0" err="1"/>
              <a:t>HiRISE</a:t>
            </a:r>
            <a:r>
              <a:rPr lang="en-US" sz="1800" dirty="0"/>
              <a:t> can serendipitously observe active features, such as dust devils, in motion.</a:t>
            </a:r>
          </a:p>
          <a:p>
            <a:endParaRPr lang="en-US" sz="1800" dirty="0"/>
          </a:p>
          <a:p>
            <a:r>
              <a:rPr lang="en-US" sz="1800" dirty="0"/>
              <a:t>Tracking cloud features by eye and with software reveals circulation and translational motion. Typical winds are 20-40 mph, but may gust to ~80-90 mph (Category 1 hurricane).</a:t>
            </a:r>
          </a:p>
          <a:p>
            <a:endParaRPr lang="en-US" sz="1800" dirty="0"/>
          </a:p>
          <a:p>
            <a:r>
              <a:rPr lang="en-US" sz="1800" dirty="0"/>
              <a:t>The interior of the dust devil rotates like a solid body, matching theoretical studies and laboratory experiments investigating dust devil dynamics.</a:t>
            </a:r>
          </a:p>
          <a:p>
            <a:endParaRPr lang="en-US" sz="1800" dirty="0"/>
          </a:p>
          <a:p>
            <a:r>
              <a:rPr lang="en-US" sz="1800" dirty="0"/>
              <a:t>Implied pressure drop at vortex core can enhance dust lifting and injection into the Martian atmosphere aloft. This suggests dust devils play a role in the Martian climate.</a:t>
            </a:r>
          </a:p>
        </p:txBody>
      </p:sp>
      <p:pic>
        <p:nvPicPr>
          <p:cNvPr id="21509" name="Picture 6" descr="dd_img_vecs.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73600" y="658813"/>
            <a:ext cx="4389438" cy="538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1"/>
          <p:cNvPicPr>
            <a:picLocks noChangeAspect="1" noChangeArrowheads="1"/>
          </p:cNvPicPr>
          <p:nvPr/>
        </p:nvPicPr>
        <p:blipFill>
          <a:blip r:embed="rId2"/>
          <a:srcRect t="10016" b="31056"/>
          <a:stretch>
            <a:fillRect/>
          </a:stretch>
        </p:blipFill>
        <p:spPr bwMode="auto">
          <a:xfrm>
            <a:off x="-9525" y="677863"/>
            <a:ext cx="9153525" cy="4046537"/>
          </a:xfrm>
          <a:prstGeom prst="rect">
            <a:avLst/>
          </a:prstGeom>
          <a:noFill/>
          <a:ln w="6350" cap="flat">
            <a:solidFill>
              <a:srgbClr val="000000"/>
            </a:solidFill>
            <a:prstDash val="solid"/>
            <a:miter lim="800000"/>
            <a:headEnd/>
            <a:tailEnd/>
          </a:ln>
          <a:effectLst>
            <a:outerShdw blurRad="88900" dist="50799" dir="4920061" algn="ctr" rotWithShape="0">
              <a:schemeClr val="bg2">
                <a:alpha val="39999"/>
              </a:schemeClr>
            </a:outerShdw>
          </a:effectLst>
        </p:spPr>
      </p:pic>
      <p:sp>
        <p:nvSpPr>
          <p:cNvPr id="24579" name="Rectangle 2"/>
          <p:cNvSpPr>
            <a:spLocks noGrp="1" noChangeArrowheads="1"/>
          </p:cNvSpPr>
          <p:nvPr>
            <p:ph type="title"/>
          </p:nvPr>
        </p:nvSpPr>
        <p:spPr>
          <a:xfrm>
            <a:off x="169863" y="4875213"/>
            <a:ext cx="3571875" cy="1098550"/>
          </a:xfrm>
        </p:spPr>
        <p:txBody>
          <a:bodyPr/>
          <a:lstStyle/>
          <a:p>
            <a:r>
              <a:rPr lang="en-US" sz="2300" b="1" dirty="0">
                <a:latin typeface="Helvetica" charset="0"/>
                <a:ea typeface="ＭＳ Ｐゴシック" charset="0"/>
                <a:cs typeface="Helvetica" charset="0"/>
                <a:sym typeface="Helvetica" charset="0"/>
              </a:rPr>
              <a:t>A Monster Dust Devil Stalks the Martian Landscape</a:t>
            </a:r>
            <a:endParaRPr lang="en-US" sz="2300" b="1" dirty="0">
              <a:latin typeface="Helvetica" charset="0"/>
              <a:ea typeface="ヒラギノ角ゴ ProN W6" charset="0"/>
              <a:cs typeface="ヒラギノ角ゴ ProN W6" charset="0"/>
              <a:sym typeface="Helvetica" charset="0"/>
            </a:endParaRPr>
          </a:p>
        </p:txBody>
      </p:sp>
      <p:sp>
        <p:nvSpPr>
          <p:cNvPr id="27651" name="Rectangle 3"/>
          <p:cNvSpPr>
            <a:spLocks noGrp="1" noChangeArrowheads="1"/>
          </p:cNvSpPr>
          <p:nvPr>
            <p:ph type="body" idx="1"/>
          </p:nvPr>
        </p:nvSpPr>
        <p:spPr>
          <a:xfrm>
            <a:off x="3840163" y="4875213"/>
            <a:ext cx="5160962" cy="1098550"/>
          </a:xfrm>
          <a:ln w="28575" cmpd="sng">
            <a:solidFill>
              <a:srgbClr val="660066"/>
            </a:solidFill>
          </a:ln>
        </p:spPr>
        <p:txBody>
          <a:bodyPr>
            <a:normAutofit/>
          </a:bodyPr>
          <a:lstStyle/>
          <a:p>
            <a:pPr marL="0" indent="0">
              <a:lnSpc>
                <a:spcPct val="90000"/>
              </a:lnSpc>
              <a:buNone/>
            </a:pPr>
            <a:r>
              <a:rPr lang="en-US" sz="1200" dirty="0">
                <a:latin typeface="Helvetica" charset="0"/>
                <a:ea typeface="ＭＳ Ｐゴシック" charset="0"/>
                <a:cs typeface="Helvetica" charset="0"/>
                <a:sym typeface="Helvetica" charset="0"/>
              </a:rPr>
              <a:t>A dust devil the size of a terrestrial tornado towers above the Martian surface in this late springtime afternoon image of </a:t>
            </a:r>
            <a:r>
              <a:rPr lang="en-US" sz="1200" dirty="0" err="1">
                <a:latin typeface="Helvetica" charset="0"/>
                <a:ea typeface="ＭＳ Ｐゴシック" charset="0"/>
                <a:cs typeface="Helvetica" charset="0"/>
                <a:sym typeface="Helvetica" charset="0"/>
              </a:rPr>
              <a:t>Amazonis</a:t>
            </a:r>
            <a:r>
              <a:rPr lang="en-US" sz="1200" dirty="0">
                <a:latin typeface="Helvetica" charset="0"/>
                <a:ea typeface="ＭＳ Ｐゴシック" charset="0"/>
                <a:cs typeface="Helvetica" charset="0"/>
                <a:sym typeface="Helvetica" charset="0"/>
              </a:rPr>
              <a:t> </a:t>
            </a:r>
            <a:r>
              <a:rPr lang="en-US" sz="1200" dirty="0" err="1">
                <a:latin typeface="Helvetica" charset="0"/>
                <a:ea typeface="ＭＳ Ｐゴシック" charset="0"/>
                <a:cs typeface="Helvetica" charset="0"/>
                <a:sym typeface="Helvetica" charset="0"/>
              </a:rPr>
              <a:t>Planitia</a:t>
            </a:r>
            <a:r>
              <a:rPr lang="en-US" sz="1200" dirty="0">
                <a:latin typeface="Helvetica" charset="0"/>
                <a:ea typeface="ＭＳ Ｐゴシック" charset="0"/>
                <a:cs typeface="Helvetica" charset="0"/>
                <a:sym typeface="Helvetica" charset="0"/>
              </a:rPr>
              <a:t>. The length of the shadow indicates that the dust plume reached a height of 20 kilometers above the surface! Despite its gargantuan height, the plume is only 70 meters in diameter, giving it a snake-like appearance.</a:t>
            </a:r>
            <a:endParaRPr lang="en-US" sz="1200" dirty="0">
              <a:latin typeface="Helvetica" charset="0"/>
              <a:ea typeface="ＭＳ Ｐゴシック" charset="0"/>
              <a:cs typeface="ＭＳ Ｐゴシック" charset="0"/>
              <a:sym typeface="Helvetica" charset="0"/>
            </a:endParaRPr>
          </a:p>
          <a:p>
            <a:pPr>
              <a:lnSpc>
                <a:spcPct val="90000"/>
              </a:lnSpc>
            </a:pPr>
            <a:endParaRPr lang="en-US" sz="1200" dirty="0">
              <a:latin typeface="Helvetica" charset="0"/>
              <a:ea typeface="ＭＳ Ｐゴシック" charset="0"/>
              <a:cs typeface="ＭＳ Ｐゴシック" charset="0"/>
              <a:sym typeface="Helvetica" charset="0"/>
            </a:endParaRPr>
          </a:p>
          <a:p>
            <a:pPr>
              <a:lnSpc>
                <a:spcPct val="90000"/>
              </a:lnSpc>
            </a:pPr>
            <a:endParaRPr lang="en-US" sz="1200" dirty="0">
              <a:latin typeface="Helvetica" charset="0"/>
              <a:ea typeface="ＭＳ Ｐゴシック" charset="0"/>
              <a:cs typeface="ＭＳ Ｐゴシック" charset="0"/>
              <a:sym typeface="Helvetica" charset="0"/>
            </a:endParaRPr>
          </a:p>
        </p:txBody>
      </p:sp>
      <p:sp>
        <p:nvSpPr>
          <p:cNvPr id="24581" name="Rectangle 4"/>
          <p:cNvSpPr>
            <a:spLocks/>
          </p:cNvSpPr>
          <p:nvPr/>
        </p:nvSpPr>
        <p:spPr bwMode="auto">
          <a:xfrm>
            <a:off x="317500" y="6335713"/>
            <a:ext cx="2363788" cy="200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0" tIns="0" rIns="0" bIns="0" anchor="b">
            <a:spAutoFit/>
          </a:bodyPr>
          <a:lstStyle/>
          <a:p>
            <a:r>
              <a:rPr lang="en-US" sz="1300">
                <a:latin typeface="Helvetica" charset="0"/>
                <a:cs typeface="Helvetica" charset="0"/>
                <a:sym typeface="Helvetica" charset="0"/>
              </a:rPr>
              <a:t>uahirise.org/ESP_026394_2160</a:t>
            </a:r>
          </a:p>
        </p:txBody>
      </p:sp>
      <p:sp>
        <p:nvSpPr>
          <p:cNvPr id="2" name="TextBox 1"/>
          <p:cNvSpPr txBox="1"/>
          <p:nvPr/>
        </p:nvSpPr>
        <p:spPr>
          <a:xfrm>
            <a:off x="3132667" y="6119336"/>
            <a:ext cx="5257800" cy="738664"/>
          </a:xfrm>
          <a:prstGeom prst="rect">
            <a:avLst/>
          </a:prstGeom>
          <a:solidFill>
            <a:schemeClr val="tx1"/>
          </a:solidFill>
        </p:spPr>
        <p:txBody>
          <a:bodyPr wrap="square" rtlCol="0">
            <a:spAutoFit/>
          </a:bodyPr>
          <a:lstStyle/>
          <a:p>
            <a:r>
              <a:rPr lang="en-US" sz="1400" dirty="0">
                <a:hlinkClick r:id="rId3"/>
              </a:rPr>
              <a:t>http://mars.nasa.gov/multimedia/videos/movies/mro20120404/mro20120404-640.mp4</a:t>
            </a:r>
            <a:endParaRPr lang="en-US" sz="1400" dirty="0"/>
          </a:p>
          <a:p>
            <a:endParaRPr lang="en-US" sz="1400" dirty="0"/>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95250" y="1481666"/>
            <a:ext cx="2589213" cy="2099733"/>
          </a:xfrm>
          <a:ln w="28575" cmpd="sng">
            <a:solidFill>
              <a:srgbClr val="660066"/>
            </a:solidFill>
          </a:ln>
        </p:spPr>
        <p:txBody>
          <a:bodyPr/>
          <a:lstStyle/>
          <a:p>
            <a:r>
              <a:rPr lang="en-US" sz="2800" dirty="0">
                <a:latin typeface="Times" charset="0"/>
                <a:ea typeface="ＭＳ Ｐゴシック" charset="0"/>
                <a:cs typeface="ＭＳ Ｐゴシック" charset="0"/>
              </a:rPr>
              <a:t>Mt. Everest (8.8 km) is short compared to this 20-km dust devil</a:t>
            </a:r>
          </a:p>
        </p:txBody>
      </p:sp>
      <p:pic>
        <p:nvPicPr>
          <p:cNvPr id="25603" name="Content Placeholder 3" descr="mons.jpg"/>
          <p:cNvPicPr>
            <a:picLocks noGrp="1" noChangeAspect="1"/>
          </p:cNvPicPr>
          <p:nvPr>
            <p:ph idx="1"/>
          </p:nvPr>
        </p:nvPicPr>
        <p:blipFill>
          <a:blip r:embed="rId2">
            <a:extLst>
              <a:ext uri="{28A0092B-C50C-407E-A947-70E740481C1C}">
                <a14:useLocalDpi xmlns:a14="http://schemas.microsoft.com/office/drawing/2010/main" val="0"/>
              </a:ext>
            </a:extLst>
          </a:blip>
          <a:srcRect l="-18214" r="-18214"/>
          <a:stretch>
            <a:fillRect/>
          </a:stretch>
        </p:blipFill>
        <p:spPr>
          <a:xfrm>
            <a:off x="1633538" y="850900"/>
            <a:ext cx="8551862" cy="6007100"/>
          </a:xfrm>
        </p:spPr>
      </p:pic>
      <p:pic>
        <p:nvPicPr>
          <p:cNvPr id="25604" name="Picture 4" descr="300px-Everest_North_Face_toward_Base_Camp_Tibet_Luca_Galuzzi_2006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4130675"/>
            <a:ext cx="4090988" cy="2727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41605AC-CED7-A44A-A1E4-C0E97D7C5C1B}"/>
              </a:ext>
            </a:extLst>
          </p:cNvPr>
          <p:cNvPicPr>
            <a:picLocks noChangeAspect="1"/>
          </p:cNvPicPr>
          <p:nvPr/>
        </p:nvPicPr>
        <p:blipFill>
          <a:blip r:embed="rId2"/>
          <a:stretch>
            <a:fillRect/>
          </a:stretch>
        </p:blipFill>
        <p:spPr>
          <a:xfrm>
            <a:off x="0" y="12700"/>
            <a:ext cx="9144000" cy="6685384"/>
          </a:xfrm>
          <a:prstGeom prst="rect">
            <a:avLst/>
          </a:prstGeom>
        </p:spPr>
      </p:pic>
      <p:sp>
        <p:nvSpPr>
          <p:cNvPr id="28674" name="Title 1"/>
          <p:cNvSpPr>
            <a:spLocks noGrp="1"/>
          </p:cNvSpPr>
          <p:nvPr>
            <p:ph type="ctrTitle"/>
          </p:nvPr>
        </p:nvSpPr>
        <p:spPr>
          <a:xfrm>
            <a:off x="3813976" y="12700"/>
            <a:ext cx="5253824" cy="419100"/>
          </a:xfrm>
        </p:spPr>
        <p:txBody>
          <a:bodyPr/>
          <a:lstStyle/>
          <a:p>
            <a:r>
              <a:rPr lang="en-US" dirty="0">
                <a:solidFill>
                  <a:srgbClr val="FFFF00"/>
                </a:solidFill>
                <a:latin typeface="Times" charset="0"/>
                <a:ea typeface="ＭＳ Ｐゴシック" charset="0"/>
                <a:cs typeface="ＭＳ Ｐゴシック" charset="0"/>
              </a:rPr>
              <a:t>Mars Sand Dunes on the Move</a:t>
            </a:r>
          </a:p>
        </p:txBody>
      </p:sp>
      <p:sp>
        <p:nvSpPr>
          <p:cNvPr id="28676" name="Subtitle 2"/>
          <p:cNvSpPr txBox="1">
            <a:spLocks/>
          </p:cNvSpPr>
          <p:nvPr/>
        </p:nvSpPr>
        <p:spPr bwMode="auto">
          <a:xfrm>
            <a:off x="241300" y="431799"/>
            <a:ext cx="5515444" cy="3551803"/>
          </a:xfrm>
          <a:prstGeom prst="rect">
            <a:avLst/>
          </a:prstGeom>
          <a:solidFill>
            <a:schemeClr val="bg1"/>
          </a:solidFill>
          <a:ln w="25400">
            <a:solidFill>
              <a:srgbClr val="660066"/>
            </a:solidFill>
            <a:miter lim="800000"/>
            <a:headEnd/>
            <a:tailEnd/>
          </a:ln>
        </p:spPr>
        <p:txBody>
          <a:bodyPr/>
          <a:lstStyle>
            <a:lvl1pPr defTabSz="457200">
              <a:defRPr sz="2400">
                <a:solidFill>
                  <a:schemeClr val="tx1"/>
                </a:solidFill>
                <a:latin typeface="Times" charset="0"/>
                <a:ea typeface="ＭＳ Ｐゴシック" charset="0"/>
                <a:cs typeface="ＭＳ Ｐゴシック" charset="0"/>
              </a:defRPr>
            </a:lvl1pPr>
            <a:lvl2pPr marL="37931725" indent="-37474525" defTabSz="457200">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pPr algn="l" eaLnBrk="1" hangingPunct="1">
              <a:spcBef>
                <a:spcPct val="20000"/>
              </a:spcBef>
              <a:buFont typeface="Arial" charset="0"/>
              <a:buNone/>
            </a:pPr>
            <a:r>
              <a:rPr lang="en-US" sz="1800" dirty="0"/>
              <a:t>Old View: Winds strong enough to blow sand occur in just a few locations</a:t>
            </a:r>
          </a:p>
          <a:p>
            <a:pPr algn="l" eaLnBrk="1" hangingPunct="1">
              <a:spcBef>
                <a:spcPct val="20000"/>
              </a:spcBef>
              <a:buFont typeface="Arial" charset="0"/>
              <a:buNone/>
            </a:pPr>
            <a:r>
              <a:rPr lang="en-US" sz="1800" dirty="0">
                <a:solidFill>
                  <a:srgbClr val="FF0000"/>
                </a:solidFill>
              </a:rPr>
              <a:t>New View: This happens in many places on the planet as shown by MRO/</a:t>
            </a:r>
            <a:r>
              <a:rPr lang="en-US" sz="1800" dirty="0" err="1">
                <a:solidFill>
                  <a:srgbClr val="FF0000"/>
                </a:solidFill>
              </a:rPr>
              <a:t>HiRISE</a:t>
            </a:r>
            <a:r>
              <a:rPr lang="en-US" sz="1800" dirty="0">
                <a:solidFill>
                  <a:srgbClr val="FF0000"/>
                </a:solidFill>
              </a:rPr>
              <a:t> 	</a:t>
            </a:r>
            <a:r>
              <a:rPr lang="en-US" sz="1600" dirty="0">
                <a:solidFill>
                  <a:srgbClr val="FF0000"/>
                </a:solidFill>
              </a:rPr>
              <a:t>(</a:t>
            </a:r>
            <a:r>
              <a:rPr lang="en-US" sz="1600" dirty="0" err="1">
                <a:solidFill>
                  <a:srgbClr val="FF0000"/>
                </a:solidFill>
              </a:rPr>
              <a:t>Chojnacki</a:t>
            </a:r>
            <a:r>
              <a:rPr lang="en-US" sz="1600" dirty="0">
                <a:solidFill>
                  <a:srgbClr val="FF0000"/>
                </a:solidFill>
              </a:rPr>
              <a:t> et al., 2011; </a:t>
            </a:r>
            <a:r>
              <a:rPr lang="en-US" sz="1600" dirty="0" err="1">
                <a:solidFill>
                  <a:srgbClr val="FF0000"/>
                </a:solidFill>
              </a:rPr>
              <a:t>Silvestro</a:t>
            </a:r>
            <a:r>
              <a:rPr lang="en-US" sz="1600" dirty="0">
                <a:solidFill>
                  <a:srgbClr val="FF0000"/>
                </a:solidFill>
              </a:rPr>
              <a:t> et al., 2011; Bridges et al., 2012)</a:t>
            </a:r>
          </a:p>
          <a:p>
            <a:pPr algn="l" eaLnBrk="1" hangingPunct="1">
              <a:spcBef>
                <a:spcPct val="20000"/>
              </a:spcBef>
              <a:buFont typeface="Arial" charset="0"/>
              <a:buNone/>
            </a:pPr>
            <a:r>
              <a:rPr lang="en-US" sz="1800" dirty="0">
                <a:solidFill>
                  <a:srgbClr val="000090"/>
                </a:solidFill>
              </a:rPr>
              <a:t>Why: Winds on Mars more gusty and carry more sand than previously thought</a:t>
            </a:r>
          </a:p>
          <a:p>
            <a:pPr algn="l" eaLnBrk="1" hangingPunct="1">
              <a:spcBef>
                <a:spcPct val="20000"/>
              </a:spcBef>
              <a:buFont typeface="Arial" charset="0"/>
              <a:buNone/>
            </a:pPr>
            <a:r>
              <a:rPr lang="en-US" sz="1800" dirty="0">
                <a:solidFill>
                  <a:srgbClr val="158819"/>
                </a:solidFill>
              </a:rPr>
              <a:t>Implication: Current Mars winds capable of moving many dunes. Immobile dunes, which are probably hardened or covered by large grains, are markers for a different climate in the past. This includes the Transverse Aeolian Ridges (TARs).</a:t>
            </a:r>
          </a:p>
          <a:p>
            <a:pPr eaLnBrk="1" hangingPunct="1">
              <a:spcBef>
                <a:spcPct val="20000"/>
              </a:spcBef>
              <a:buFont typeface="Arial" charset="0"/>
              <a:buNone/>
            </a:pPr>
            <a:endParaRPr lang="en-US" dirty="0">
              <a:solidFill>
                <a:srgbClr val="41BD16"/>
              </a:solidFill>
            </a:endParaRPr>
          </a:p>
          <a:p>
            <a:pPr eaLnBrk="1" hangingPunct="1">
              <a:spcBef>
                <a:spcPct val="20000"/>
              </a:spcBef>
              <a:buFont typeface="Arial" charset="0"/>
              <a:buNone/>
            </a:pPr>
            <a:endParaRPr lang="en-US" dirty="0">
              <a:solidFill>
                <a:srgbClr val="41BD16"/>
              </a:solidFill>
            </a:endParaRPr>
          </a:p>
          <a:p>
            <a:pPr eaLnBrk="1" hangingPunct="1">
              <a:spcBef>
                <a:spcPct val="20000"/>
              </a:spcBef>
              <a:buFont typeface="Arial" charset="0"/>
              <a:buNone/>
            </a:pPr>
            <a:endParaRPr lang="en-US" dirty="0">
              <a:solidFill>
                <a:srgbClr val="FF0000"/>
              </a:solidFill>
            </a:endParaRPr>
          </a:p>
        </p:txBody>
      </p:sp>
      <p:sp>
        <p:nvSpPr>
          <p:cNvPr id="4" name="TextBox 3">
            <a:extLst>
              <a:ext uri="{FF2B5EF4-FFF2-40B4-BE49-F238E27FC236}">
                <a16:creationId xmlns:a16="http://schemas.microsoft.com/office/drawing/2014/main" id="{64D3BA9B-6B2A-C34C-9004-708B1AF82149}"/>
              </a:ext>
            </a:extLst>
          </p:cNvPr>
          <p:cNvSpPr txBox="1"/>
          <p:nvPr/>
        </p:nvSpPr>
        <p:spPr>
          <a:xfrm>
            <a:off x="4945711" y="5796501"/>
            <a:ext cx="3927945" cy="830997"/>
          </a:xfrm>
          <a:prstGeom prst="rect">
            <a:avLst/>
          </a:prstGeom>
          <a:noFill/>
        </p:spPr>
        <p:txBody>
          <a:bodyPr wrap="square" rtlCol="0">
            <a:spAutoFit/>
          </a:bodyPr>
          <a:lstStyle/>
          <a:p>
            <a:r>
              <a:rPr lang="en-US" dirty="0">
                <a:solidFill>
                  <a:srgbClr val="FFFF00"/>
                </a:solidFill>
              </a:rPr>
              <a:t>more animations: https://</a:t>
            </a:r>
            <a:r>
              <a:rPr lang="en-US" dirty="0" err="1">
                <a:solidFill>
                  <a:srgbClr val="FFFF00"/>
                </a:solidFill>
              </a:rPr>
              <a:t>www.uahirise.org</a:t>
            </a:r>
            <a:r>
              <a:rPr lang="en-US" dirty="0">
                <a:solidFill>
                  <a:srgbClr val="FFFF00"/>
                </a:solidFill>
              </a:rPr>
              <a:t>/sim/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68500"/>
            <a:ext cx="4673600" cy="420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3795"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6300" y="1879600"/>
            <a:ext cx="4457700" cy="4457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3796" name="Title 5"/>
          <p:cNvSpPr>
            <a:spLocks noGrp="1"/>
          </p:cNvSpPr>
          <p:nvPr>
            <p:ph type="title"/>
          </p:nvPr>
        </p:nvSpPr>
        <p:spPr>
          <a:xfrm>
            <a:off x="809625" y="0"/>
            <a:ext cx="7585075" cy="1846263"/>
          </a:xfrm>
          <a:ln w="31750" cap="flat">
            <a:solidFill>
              <a:srgbClr val="800000"/>
            </a:solidFill>
            <a:miter lim="800000"/>
            <a:headEnd type="none" w="med" len="med"/>
            <a:tailEnd type="none" w="med" len="med"/>
          </a:ln>
        </p:spPr>
        <p:txBody>
          <a:bodyPr/>
          <a:lstStyle/>
          <a:p>
            <a:r>
              <a:rPr lang="en-US" dirty="0">
                <a:latin typeface="Times" charset="0"/>
                <a:ea typeface="ＭＳ Ｐゴシック" charset="0"/>
                <a:cs typeface="ＭＳ Ｐゴシック" charset="0"/>
              </a:rPr>
              <a:t>Sand flux is greatest near perihelion, when atmospheric pressure is highest.  </a:t>
            </a:r>
            <a:br>
              <a:rPr lang="en-US" dirty="0">
                <a:latin typeface="Times" charset="0"/>
                <a:ea typeface="ＭＳ Ｐゴシック" charset="0"/>
                <a:cs typeface="ＭＳ Ｐゴシック" charset="0"/>
              </a:rPr>
            </a:br>
            <a:r>
              <a:rPr lang="en-US" sz="1800" dirty="0" err="1">
                <a:latin typeface="Times" charset="0"/>
                <a:ea typeface="ＭＳ Ｐゴシック" charset="0"/>
                <a:cs typeface="ＭＳ Ｐゴシック" charset="0"/>
              </a:rPr>
              <a:t>Ayoub</a:t>
            </a:r>
            <a:r>
              <a:rPr lang="en-US" sz="1800" dirty="0">
                <a:latin typeface="Times" charset="0"/>
                <a:ea typeface="ＭＳ Ｐゴシック" charset="0"/>
                <a:cs typeface="ＭＳ Ｐゴシック" charset="0"/>
              </a:rPr>
              <a:t> et al. (2014)</a:t>
            </a:r>
            <a:br>
              <a:rPr lang="en-US" dirty="0">
                <a:latin typeface="Times" charset="0"/>
                <a:ea typeface="ＭＳ Ｐゴシック" charset="0"/>
                <a:cs typeface="ＭＳ Ｐゴシック" charset="0"/>
              </a:rPr>
            </a:br>
            <a:r>
              <a:rPr lang="en-US" sz="2000" dirty="0">
                <a:latin typeface="Times" charset="0"/>
                <a:ea typeface="ＭＳ Ｐゴシック" charset="0"/>
                <a:cs typeface="ＭＳ Ｐゴシック" charset="0"/>
              </a:rPr>
              <a:t>This enables prediction of sand fluxes (and associated abrasion) in past model climates.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4747" y="4337051"/>
            <a:ext cx="3784600" cy="2148416"/>
          </a:xfrm>
        </p:spPr>
        <p:txBody>
          <a:bodyPr/>
          <a:lstStyle/>
          <a:p>
            <a:r>
              <a:rPr lang="en-US" dirty="0"/>
              <a:t>What is a “ripple”?</a:t>
            </a:r>
            <a:br>
              <a:rPr lang="en-US" dirty="0"/>
            </a:br>
            <a:r>
              <a:rPr lang="en-US" sz="2000" dirty="0"/>
              <a:t>Few-meter scale </a:t>
            </a:r>
            <a:r>
              <a:rPr lang="en-US" sz="2000" dirty="0" err="1"/>
              <a:t>bedforms</a:t>
            </a:r>
            <a:r>
              <a:rPr lang="en-US" sz="2000" dirty="0"/>
              <a:t> seen all over Mars by HiRISE (left) are seen by MSL to be mini-dunes with much smaller ripples (same size as ripples on Earth)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7733"/>
            <a:ext cx="5024747" cy="685800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8000" y="0"/>
            <a:ext cx="7366000" cy="4064000"/>
          </a:xfrm>
          <a:prstGeom prst="rect">
            <a:avLst/>
          </a:prstGeom>
        </p:spPr>
      </p:pic>
    </p:spTree>
    <p:extLst>
      <p:ext uri="{BB962C8B-B14F-4D97-AF65-F5344CB8AC3E}">
        <p14:creationId xmlns:p14="http://schemas.microsoft.com/office/powerpoint/2010/main" val="424829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900">
                <a:latin typeface="Times" charset="0"/>
                <a:ea typeface="ＭＳ Ｐゴシック" charset="0"/>
                <a:cs typeface="ＭＳ Ｐゴシック" charset="0"/>
              </a:rPr>
              <a:t>Abrasion and Landscape Modification</a:t>
            </a:r>
            <a:br>
              <a:rPr lang="en-US" sz="2900">
                <a:latin typeface="Times" charset="0"/>
                <a:ea typeface="ＭＳ Ｐゴシック" charset="0"/>
                <a:cs typeface="ＭＳ Ｐゴシック" charset="0"/>
              </a:rPr>
            </a:br>
            <a:r>
              <a:rPr lang="en-US" sz="1800">
                <a:latin typeface="Times" charset="0"/>
                <a:ea typeface="ＭＳ Ｐゴシック" charset="0"/>
                <a:cs typeface="ＭＳ Ｐゴシック" charset="0"/>
              </a:rPr>
              <a:t>[</a:t>
            </a:r>
            <a:r>
              <a:rPr lang="en-US" sz="1800" i="1">
                <a:latin typeface="Times" charset="0"/>
                <a:ea typeface="ＭＳ Ｐゴシック" charset="0"/>
                <a:cs typeface="ＭＳ Ｐゴシック" charset="0"/>
              </a:rPr>
              <a:t>Bridges et al.</a:t>
            </a:r>
            <a:r>
              <a:rPr lang="en-US" sz="1800">
                <a:latin typeface="Times" charset="0"/>
                <a:ea typeface="ＭＳ Ｐゴシック" charset="0"/>
                <a:cs typeface="ＭＳ Ｐゴシック" charset="0"/>
              </a:rPr>
              <a:t>, 2012, </a:t>
            </a:r>
            <a:r>
              <a:rPr lang="en-US" sz="1800" i="1">
                <a:latin typeface="Times" charset="0"/>
                <a:ea typeface="ＭＳ Ｐゴシック" charset="0"/>
                <a:cs typeface="ＭＳ Ｐゴシック" charset="0"/>
              </a:rPr>
              <a:t>Nature</a:t>
            </a:r>
            <a:r>
              <a:rPr lang="en-US" sz="1800">
                <a:latin typeface="Times" charset="0"/>
                <a:ea typeface="ＭＳ Ｐゴシック" charset="0"/>
                <a:cs typeface="ＭＳ Ｐゴシック" charset="0"/>
              </a:rPr>
              <a:t>]</a:t>
            </a:r>
          </a:p>
        </p:txBody>
      </p:sp>
      <p:sp>
        <p:nvSpPr>
          <p:cNvPr id="34819" name="Content Placeholder 2"/>
          <p:cNvSpPr>
            <a:spLocks noGrp="1"/>
          </p:cNvSpPr>
          <p:nvPr>
            <p:ph idx="1"/>
          </p:nvPr>
        </p:nvSpPr>
        <p:spPr>
          <a:xfrm>
            <a:off x="541867" y="998537"/>
            <a:ext cx="8305800" cy="5258329"/>
          </a:xfrm>
          <a:ln w="38100" cmpd="sng">
            <a:solidFill>
              <a:srgbClr val="660066"/>
            </a:solidFill>
          </a:ln>
        </p:spPr>
        <p:txBody>
          <a:bodyPr/>
          <a:lstStyle/>
          <a:p>
            <a:r>
              <a:rPr lang="en-US" dirty="0">
                <a:latin typeface="Times" charset="0"/>
                <a:ea typeface="ＭＳ Ｐゴシック" charset="0"/>
                <a:cs typeface="ＭＳ Ｐゴシック" charset="0"/>
              </a:rPr>
              <a:t>At impact threshold conditions, the mass of basalt rock eroded vs. that colliding should be ~2x10</a:t>
            </a:r>
            <a:r>
              <a:rPr lang="en-US" baseline="30000" dirty="0">
                <a:latin typeface="Times" charset="0"/>
                <a:ea typeface="ＭＳ Ｐゴシック" charset="0"/>
                <a:cs typeface="ＭＳ Ｐゴシック" charset="0"/>
              </a:rPr>
              <a:t>-6</a:t>
            </a:r>
            <a:r>
              <a:rPr lang="en-US" dirty="0">
                <a:latin typeface="Times" charset="0"/>
                <a:ea typeface="ＭＳ Ｐゴシック" charset="0"/>
                <a:cs typeface="ＭＳ Ｐゴシック" charset="0"/>
              </a:rPr>
              <a:t> </a:t>
            </a:r>
            <a:r>
              <a:rPr lang="en-US" sz="1800" dirty="0">
                <a:latin typeface="Times" charset="0"/>
                <a:ea typeface="ＭＳ Ｐゴシック" charset="0"/>
                <a:cs typeface="ＭＳ Ｐゴシック" charset="0"/>
              </a:rPr>
              <a:t>[Greeley et al., 1982]</a:t>
            </a:r>
          </a:p>
          <a:p>
            <a:r>
              <a:rPr lang="en-US" dirty="0">
                <a:latin typeface="Times" charset="0"/>
                <a:ea typeface="ＭＳ Ｐゴシック" charset="0"/>
                <a:cs typeface="ＭＳ Ｐゴシック" charset="0"/>
              </a:rPr>
              <a:t>For flux of 2.3 m</a:t>
            </a:r>
            <a:r>
              <a:rPr lang="en-US" baseline="30000" dirty="0">
                <a:latin typeface="Times" charset="0"/>
                <a:ea typeface="ＭＳ Ｐゴシック" charset="0"/>
                <a:cs typeface="ＭＳ Ｐゴシック" charset="0"/>
              </a:rPr>
              <a:t>3</a:t>
            </a:r>
            <a:r>
              <a:rPr lang="en-US" dirty="0">
                <a:latin typeface="Times" charset="0"/>
                <a:ea typeface="ＭＳ Ｐゴシック" charset="0"/>
                <a:cs typeface="ＭＳ Ｐゴシック" charset="0"/>
              </a:rPr>
              <a:t> m</a:t>
            </a:r>
            <a:r>
              <a:rPr lang="en-US" baseline="30000" dirty="0">
                <a:latin typeface="Times" charset="0"/>
                <a:ea typeface="ＭＳ Ｐゴシック" charset="0"/>
                <a:cs typeface="ＭＳ Ｐゴシック" charset="0"/>
              </a:rPr>
              <a:t>-1</a:t>
            </a:r>
            <a:r>
              <a:rPr lang="en-US" dirty="0">
                <a:latin typeface="Times" charset="0"/>
                <a:ea typeface="ＭＳ Ｐゴシック" charset="0"/>
                <a:cs typeface="ＭＳ Ｐゴシック" charset="0"/>
              </a:rPr>
              <a:t> yr</a:t>
            </a:r>
            <a:r>
              <a:rPr lang="en-US" baseline="30000" dirty="0">
                <a:latin typeface="Times" charset="0"/>
                <a:ea typeface="ＭＳ Ｐゴシック" charset="0"/>
                <a:cs typeface="ＭＳ Ｐゴシック" charset="0"/>
              </a:rPr>
              <a:t>-1</a:t>
            </a:r>
            <a:r>
              <a:rPr lang="en-US" dirty="0">
                <a:latin typeface="Times" charset="0"/>
                <a:ea typeface="ＭＳ Ｐゴシック" charset="0"/>
                <a:cs typeface="ＭＳ Ｐゴシック" charset="0"/>
              </a:rPr>
              <a:t> and saltation height of 1-5 cm, this implies abrasion rate of 1-46 µm yr</a:t>
            </a:r>
            <a:r>
              <a:rPr lang="en-US" baseline="30000" dirty="0">
                <a:latin typeface="Times" charset="0"/>
                <a:ea typeface="ＭＳ Ｐゴシック" charset="0"/>
                <a:cs typeface="ＭＳ Ｐゴシック" charset="0"/>
              </a:rPr>
              <a:t>-1</a:t>
            </a:r>
            <a:r>
              <a:rPr lang="en-US" dirty="0">
                <a:latin typeface="Times" charset="0"/>
                <a:ea typeface="ＭＳ Ｐゴシック" charset="0"/>
                <a:cs typeface="ＭＳ Ｐゴシック" charset="0"/>
              </a:rPr>
              <a:t>, depending on rock orientation.</a:t>
            </a:r>
          </a:p>
          <a:p>
            <a:pPr lvl="1"/>
            <a:r>
              <a:rPr lang="en-US" dirty="0">
                <a:solidFill>
                  <a:srgbClr val="C00000"/>
                </a:solidFill>
                <a:latin typeface="Times" charset="0"/>
                <a:ea typeface="ＭＳ Ｐゴシック" charset="0"/>
                <a:cs typeface="ＭＳ Ｐゴシック" charset="0"/>
              </a:rPr>
              <a:t>How much abrasion in a million years?</a:t>
            </a:r>
          </a:p>
          <a:p>
            <a:r>
              <a:rPr lang="en-US" dirty="0">
                <a:latin typeface="Times" charset="0"/>
                <a:ea typeface="ＭＳ Ｐゴシック" charset="0"/>
                <a:cs typeface="ＭＳ Ｐゴシック" charset="0"/>
              </a:rPr>
              <a:t>In Victoria Valley, Antarctica, rates are ~30-50 µm/</a:t>
            </a:r>
            <a:r>
              <a:rPr lang="en-US" dirty="0" err="1">
                <a:latin typeface="Times" charset="0"/>
                <a:ea typeface="ＭＳ Ｐゴシック" charset="0"/>
                <a:cs typeface="ＭＳ Ｐゴシック" charset="0"/>
              </a:rPr>
              <a:t>yr</a:t>
            </a:r>
            <a:r>
              <a:rPr lang="en-US" baseline="30000" dirty="0">
                <a:latin typeface="Times" charset="0"/>
                <a:ea typeface="ＭＳ Ｐゴシック" charset="0"/>
                <a:cs typeface="ＭＳ Ｐゴシック" charset="0"/>
              </a:rPr>
              <a:t> </a:t>
            </a:r>
            <a:r>
              <a:rPr lang="en-US" dirty="0">
                <a:latin typeface="Times" charset="0"/>
                <a:ea typeface="ＭＳ Ｐゴシック" charset="0"/>
                <a:cs typeface="ＭＳ Ｐゴシック" charset="0"/>
              </a:rPr>
              <a:t> </a:t>
            </a:r>
            <a:r>
              <a:rPr lang="en-US" sz="1800" dirty="0">
                <a:latin typeface="Times" charset="0"/>
                <a:ea typeface="ＭＳ Ｐゴシック" charset="0"/>
                <a:cs typeface="ＭＳ Ｐゴシック" charset="0"/>
              </a:rPr>
              <a:t>[</a:t>
            </a:r>
            <a:r>
              <a:rPr lang="en-US" sz="1800" dirty="0" err="1">
                <a:latin typeface="Times" charset="0"/>
                <a:ea typeface="ＭＳ Ｐゴシック" charset="0"/>
                <a:cs typeface="ＭＳ Ｐゴシック" charset="0"/>
              </a:rPr>
              <a:t>Malin</a:t>
            </a:r>
            <a:r>
              <a:rPr lang="en-US" sz="1800" dirty="0">
                <a:latin typeface="Times" charset="0"/>
                <a:ea typeface="ＭＳ Ｐゴシック" charset="0"/>
                <a:cs typeface="ＭＳ Ｐゴシック" charset="0"/>
              </a:rPr>
              <a:t>, 1986]</a:t>
            </a:r>
            <a:endParaRPr lang="en-US" sz="1800" baseline="30000" dirty="0">
              <a:latin typeface="Times" charset="0"/>
              <a:ea typeface="ＭＳ Ｐゴシック" charset="0"/>
              <a:cs typeface="ＭＳ Ｐゴシック" charset="0"/>
            </a:endParaRPr>
          </a:p>
          <a:p>
            <a:r>
              <a:rPr lang="en-US" dirty="0">
                <a:latin typeface="Times" charset="0"/>
                <a:ea typeface="ＭＳ Ｐゴシック" charset="0"/>
                <a:cs typeface="ＭＳ Ｐゴシック" charset="0"/>
              </a:rPr>
              <a:t>Young exposure age data in Gale crater near eroding scarp </a:t>
            </a:r>
            <a:r>
              <a:rPr lang="en-US" sz="1800" dirty="0">
                <a:latin typeface="Times" charset="0"/>
                <a:ea typeface="ＭＳ Ｐゴシック" charset="0"/>
                <a:cs typeface="ＭＳ Ｐゴシック" charset="0"/>
              </a:rPr>
              <a:t>[Farley et al., 2014]</a:t>
            </a:r>
            <a:endParaRPr lang="en-US" sz="1800" baseline="30000" dirty="0">
              <a:latin typeface="Times" charset="0"/>
              <a:ea typeface="ＭＳ Ｐゴシック" charset="0"/>
              <a:cs typeface="ＭＳ Ｐゴシック" charset="0"/>
            </a:endParaRPr>
          </a:p>
          <a:p>
            <a:pPr lvl="1"/>
            <a:r>
              <a:rPr lang="en-US" dirty="0">
                <a:latin typeface="Times" charset="0"/>
                <a:ea typeface="ＭＳ Ｐゴシック" charset="0"/>
                <a:cs typeface="ＭＳ Ｐゴシック" charset="0"/>
              </a:rPr>
              <a:t>Fine-grained sediments erode much faster than basalt</a:t>
            </a:r>
          </a:p>
          <a:p>
            <a:pPr lvl="1"/>
            <a:r>
              <a:rPr lang="en-US" dirty="0">
                <a:latin typeface="Times" charset="0"/>
                <a:ea typeface="ＭＳ Ｐゴシック" charset="0"/>
                <a:cs typeface="ＭＳ Ｐゴシック" charset="0"/>
              </a:rPr>
              <a:t>Changed MSL (and 2020 rover) strategy for finding relatively well-preserved organics</a:t>
            </a:r>
          </a:p>
          <a:p>
            <a:pPr lvl="2"/>
            <a:r>
              <a:rPr lang="en-US" dirty="0">
                <a:latin typeface="Times" charset="0"/>
                <a:ea typeface="ＭＳ Ｐゴシック" charset="0"/>
                <a:cs typeface="ＭＳ Ｐゴシック" charset="0"/>
              </a:rPr>
              <a:t>Radiation exposure breaks organic bonds</a:t>
            </a:r>
          </a:p>
          <a:p>
            <a:pPr lvl="2"/>
            <a:endParaRPr lang="en-US" dirty="0">
              <a:latin typeface="Times" charset="0"/>
              <a:ea typeface="ＭＳ Ｐゴシック" charset="0"/>
              <a:cs typeface="ＭＳ Ｐゴシック" charset="0"/>
            </a:endParaRPr>
          </a:p>
          <a:p>
            <a:pPr lvl="2"/>
            <a:endParaRPr lang="en-US" dirty="0">
              <a:latin typeface="Times" charset="0"/>
              <a:ea typeface="ＭＳ Ｐゴシック" charset="0"/>
              <a:cs typeface="ＭＳ Ｐゴシック"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3333" y="0"/>
            <a:ext cx="8077200" cy="3522134"/>
          </a:xfrm>
          <a:ln w="38100" cmpd="sng">
            <a:solidFill>
              <a:srgbClr val="660066"/>
            </a:solidFill>
          </a:ln>
        </p:spPr>
        <p:txBody>
          <a:bodyPr/>
          <a:lstStyle/>
          <a:p>
            <a:pPr marL="0" indent="0" algn="ctr">
              <a:buNone/>
            </a:pPr>
            <a:r>
              <a:rPr lang="en-US" sz="2800" b="1" dirty="0">
                <a:latin typeface="Times" charset="0"/>
                <a:ea typeface="ＭＳ Ｐゴシック" charset="0"/>
                <a:cs typeface="ＭＳ Ｐゴシック" charset="0"/>
              </a:rPr>
              <a:t>Thousands of new slope streaks form every year on steep dust-mantled slopes</a:t>
            </a:r>
          </a:p>
          <a:p>
            <a:pPr>
              <a:spcBef>
                <a:spcPts val="0"/>
              </a:spcBef>
            </a:pPr>
            <a:r>
              <a:rPr lang="en-US" dirty="0">
                <a:latin typeface="Times" charset="0"/>
                <a:ea typeface="ＭＳ Ｐゴシック" charset="0"/>
                <a:cs typeface="ＭＳ Ｐゴシック" charset="0"/>
              </a:rPr>
              <a:t>All observations consistent with dust avalanches:</a:t>
            </a:r>
          </a:p>
          <a:p>
            <a:pPr lvl="1">
              <a:spcBef>
                <a:spcPts val="0"/>
              </a:spcBef>
            </a:pPr>
            <a:r>
              <a:rPr lang="en-US" dirty="0">
                <a:latin typeface="Times" charset="0"/>
                <a:ea typeface="ＭＳ Ｐゴシック" charset="0"/>
                <a:cs typeface="ＭＳ Ｐゴシック" charset="0"/>
              </a:rPr>
              <a:t>Where resolution and especially lighting angles are favorable, see that a thin layer has been removed.</a:t>
            </a:r>
          </a:p>
          <a:p>
            <a:pPr lvl="1">
              <a:spcBef>
                <a:spcPts val="0"/>
              </a:spcBef>
            </a:pPr>
            <a:r>
              <a:rPr lang="en-US" dirty="0">
                <a:latin typeface="Times" charset="0"/>
                <a:ea typeface="ＭＳ Ｐゴシック" charset="0"/>
                <a:cs typeface="ＭＳ Ｐゴシック" charset="0"/>
              </a:rPr>
              <a:t>Some streaks overtop obstacles and may run obliquely across slopes, so relatively high velocity.</a:t>
            </a:r>
          </a:p>
          <a:p>
            <a:pPr lvl="1">
              <a:spcBef>
                <a:spcPts val="0"/>
              </a:spcBef>
            </a:pPr>
            <a:r>
              <a:rPr lang="en-US" dirty="0">
                <a:latin typeface="Times" charset="0"/>
                <a:ea typeface="ＭＳ Ｐゴシック" charset="0"/>
                <a:cs typeface="ＭＳ Ｐゴシック" charset="0"/>
              </a:rPr>
              <a:t>No (or little) seasonality</a:t>
            </a:r>
          </a:p>
          <a:p>
            <a:pPr lvl="1">
              <a:spcBef>
                <a:spcPts val="0"/>
              </a:spcBef>
            </a:pPr>
            <a:r>
              <a:rPr lang="en-US" dirty="0">
                <a:latin typeface="Times" charset="0"/>
                <a:ea typeface="ＭＳ Ｐゴシック" charset="0"/>
                <a:cs typeface="ＭＳ Ｐゴシック" charset="0"/>
              </a:rPr>
              <a:t>Form at once, not gradual growth</a:t>
            </a:r>
          </a:p>
          <a:p>
            <a:pPr>
              <a:spcBef>
                <a:spcPts val="0"/>
              </a:spcBef>
            </a:pPr>
            <a:r>
              <a:rPr lang="en-US" dirty="0">
                <a:latin typeface="Times" charset="0"/>
                <a:ea typeface="ＭＳ Ｐゴシック" charset="0"/>
                <a:cs typeface="ＭＳ Ｐゴシック" charset="0"/>
              </a:rPr>
              <a:t>Nevertheless, wet theories persist</a:t>
            </a:r>
          </a:p>
        </p:txBody>
      </p:sp>
      <p:pic>
        <p:nvPicPr>
          <p:cNvPr id="4" name="Content Placeholder 3" descr="PSP_001656_2175_RGB.NOMAP-Acheron-slope-streaks.jpg"/>
          <p:cNvPicPr>
            <a:picLocks noChangeAspect="1"/>
          </p:cNvPicPr>
          <p:nvPr/>
        </p:nvPicPr>
        <p:blipFill>
          <a:blip r:embed="rId2">
            <a:extLst>
              <a:ext uri="{28A0092B-C50C-407E-A947-70E740481C1C}">
                <a14:useLocalDpi xmlns:a14="http://schemas.microsoft.com/office/drawing/2010/main" val="0"/>
              </a:ext>
            </a:extLst>
          </a:blip>
          <a:srcRect t="-28717" b="-28717"/>
          <a:stretch>
            <a:fillRect/>
          </a:stretch>
        </p:blipFill>
        <p:spPr bwMode="auto">
          <a:xfrm>
            <a:off x="0" y="2734733"/>
            <a:ext cx="9144000" cy="4924955"/>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5607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There are many slope streaks in Mars Class </a:t>
            </a:r>
            <a:r>
              <a:rPr lang="en-US" dirty="0" err="1"/>
              <a:t>HiRISE</a:t>
            </a:r>
            <a:r>
              <a:rPr lang="en-US" dirty="0"/>
              <a:t> images</a:t>
            </a:r>
          </a:p>
        </p:txBody>
      </p:sp>
      <p:sp>
        <p:nvSpPr>
          <p:cNvPr id="3" name="Content Placeholder 2"/>
          <p:cNvSpPr>
            <a:spLocks noGrp="1"/>
          </p:cNvSpPr>
          <p:nvPr>
            <p:ph idx="1"/>
          </p:nvPr>
        </p:nvSpPr>
        <p:spPr>
          <a:xfrm>
            <a:off x="465667" y="1009237"/>
            <a:ext cx="8077200" cy="2100262"/>
          </a:xfrm>
        </p:spPr>
        <p:txBody>
          <a:bodyPr/>
          <a:lstStyle/>
          <a:p>
            <a:r>
              <a:rPr lang="en-US" dirty="0"/>
              <a:t>How to distinguish from RSL?</a:t>
            </a:r>
          </a:p>
          <a:p>
            <a:pPr lvl="1"/>
            <a:r>
              <a:rPr lang="en-US" dirty="0"/>
              <a:t>Occur in dust-mantled regions (high albedo, low thermal inertia--especially cold at night and dark in THEMIS night-IR—noisy in processed base map)</a:t>
            </a:r>
          </a:p>
          <a:p>
            <a:pPr lvl="1"/>
            <a:r>
              <a:rPr lang="en-US" dirty="0"/>
              <a:t>Need repeat coverage to document incremental growth and seasonal recurrence</a:t>
            </a:r>
          </a:p>
        </p:txBody>
      </p:sp>
      <p:pic>
        <p:nvPicPr>
          <p:cNvPr id="4" name="Picture 3" descr="ESP_040637_1880_RED.NOMAP.thumb.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7001" y="2878667"/>
            <a:ext cx="3936999" cy="4015153"/>
          </a:xfrm>
          <a:prstGeom prst="rect">
            <a:avLst/>
          </a:prstGeom>
        </p:spPr>
      </p:pic>
      <p:sp>
        <p:nvSpPr>
          <p:cNvPr id="5" name="TextBox 4"/>
          <p:cNvSpPr txBox="1"/>
          <p:nvPr/>
        </p:nvSpPr>
        <p:spPr>
          <a:xfrm>
            <a:off x="5232400" y="2878667"/>
            <a:ext cx="2963333" cy="461665"/>
          </a:xfrm>
          <a:prstGeom prst="rect">
            <a:avLst/>
          </a:prstGeom>
          <a:noFill/>
        </p:spPr>
        <p:txBody>
          <a:bodyPr wrap="square" rtlCol="0">
            <a:spAutoFit/>
          </a:bodyPr>
          <a:lstStyle/>
          <a:p>
            <a:r>
              <a:rPr lang="en-US" dirty="0"/>
              <a:t>ESP_040637_1880</a:t>
            </a:r>
          </a:p>
        </p:txBody>
      </p:sp>
      <p:pic>
        <p:nvPicPr>
          <p:cNvPr id="6" name="Picture 5" descr="t.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021666"/>
            <a:ext cx="5238692" cy="2836333"/>
          </a:xfrm>
          <a:prstGeom prst="rect">
            <a:avLst/>
          </a:prstGeom>
        </p:spPr>
      </p:pic>
    </p:spTree>
    <p:extLst>
      <p:ext uri="{BB962C8B-B14F-4D97-AF65-F5344CB8AC3E}">
        <p14:creationId xmlns:p14="http://schemas.microsoft.com/office/powerpoint/2010/main" val="3016129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743200" y="5105400"/>
            <a:ext cx="6400800" cy="1752600"/>
          </a:xfrm>
        </p:spPr>
        <p:txBody>
          <a:bodyPr rtlCol="0">
            <a:normAutofit/>
          </a:bodyPr>
          <a:lstStyle/>
          <a:p>
            <a:pPr eaLnBrk="1" fontAlgn="auto" hangingPunct="1">
              <a:spcAft>
                <a:spcPts val="0"/>
              </a:spcAft>
              <a:buFont typeface="Arial"/>
              <a:buNone/>
              <a:defRPr/>
            </a:pPr>
            <a:endParaRPr lang="en-US" dirty="0">
              <a:ea typeface="+mn-ea"/>
              <a:cs typeface="+mn-cs"/>
            </a:endParaRPr>
          </a:p>
        </p:txBody>
      </p:sp>
      <p:pic>
        <p:nvPicPr>
          <p:cNvPr id="44035" name="Picture 5" descr="P13_006153_2133_XN_33N141W_07111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541838"/>
            <a:ext cx="2592388" cy="2316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4036" name="Picture 9" descr="ESP_017229_2110_COLOR.QLOOK-cropped.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33775" y="0"/>
            <a:ext cx="5610225"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2" name="Title 4"/>
          <p:cNvSpPr txBox="1">
            <a:spLocks/>
          </p:cNvSpPr>
          <p:nvPr/>
        </p:nvSpPr>
        <p:spPr>
          <a:xfrm>
            <a:off x="6202363" y="0"/>
            <a:ext cx="2941637" cy="1311275"/>
          </a:xfrm>
          <a:prstGeom prst="rect">
            <a:avLst/>
          </a:prstGeom>
        </p:spPr>
        <p:txBody>
          <a:bodyPr anchor="ctr">
            <a:normAutofit fontScale="90000" lnSpcReduction="10000"/>
          </a:bodyPr>
          <a:lstStyle/>
          <a:p>
            <a:pPr fontAlgn="auto">
              <a:spcAft>
                <a:spcPts val="0"/>
              </a:spcAft>
              <a:defRPr/>
            </a:pPr>
            <a:r>
              <a:rPr lang="en-US" sz="3200">
                <a:latin typeface="+mj-lt"/>
                <a:ea typeface="+mj-ea"/>
                <a:cs typeface="+mj-cs"/>
              </a:rPr>
              <a:t>Impact-triggered dust avalanche on Mars</a:t>
            </a:r>
            <a:endParaRPr lang="en-US" sz="3200" dirty="0">
              <a:latin typeface="+mj-lt"/>
              <a:ea typeface="+mj-ea"/>
              <a:cs typeface="+mj-cs"/>
            </a:endParaRPr>
          </a:p>
        </p:txBody>
      </p:sp>
      <p:pic>
        <p:nvPicPr>
          <p:cNvPr id="44038" name="Picture 12" descr="B18_016662_2087_XN_28N140W_100214.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592388" y="4541838"/>
            <a:ext cx="2568575" cy="2316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15" name="Straight Arrow Connector 14"/>
          <p:cNvCxnSpPr/>
          <p:nvPr/>
        </p:nvCxnSpPr>
        <p:spPr>
          <a:xfrm>
            <a:off x="5160963" y="1690688"/>
            <a:ext cx="274637" cy="4127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44040" name="TextBox 16"/>
          <p:cNvSpPr txBox="1">
            <a:spLocks noChangeArrowheads="1"/>
          </p:cNvSpPr>
          <p:nvPr/>
        </p:nvSpPr>
        <p:spPr bwMode="auto">
          <a:xfrm>
            <a:off x="3694113" y="7938"/>
            <a:ext cx="250825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a:latin typeface="Calibri" charset="0"/>
              </a:rPr>
              <a:t>ESP_017229_2110</a:t>
            </a:r>
          </a:p>
        </p:txBody>
      </p:sp>
      <p:sp>
        <p:nvSpPr>
          <p:cNvPr id="44041" name="TextBox 17"/>
          <p:cNvSpPr txBox="1">
            <a:spLocks noChangeArrowheads="1"/>
          </p:cNvSpPr>
          <p:nvPr/>
        </p:nvSpPr>
        <p:spPr bwMode="auto">
          <a:xfrm>
            <a:off x="0" y="6334125"/>
            <a:ext cx="2003425" cy="523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400">
                <a:latin typeface="Calibri" charset="0"/>
              </a:rPr>
              <a:t>P13_006153_2133_XN_ 33N141W_071118</a:t>
            </a:r>
          </a:p>
        </p:txBody>
      </p:sp>
      <p:sp>
        <p:nvSpPr>
          <p:cNvPr id="44042" name="TextBox 18"/>
          <p:cNvSpPr txBox="1">
            <a:spLocks noChangeArrowheads="1"/>
          </p:cNvSpPr>
          <p:nvPr/>
        </p:nvSpPr>
        <p:spPr bwMode="auto">
          <a:xfrm>
            <a:off x="2605088" y="6334125"/>
            <a:ext cx="2179637" cy="523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400">
                <a:latin typeface="Calibri" charset="0"/>
              </a:rPr>
              <a:t>B18_016662_2087_XN_ 28N140W_100214</a:t>
            </a:r>
          </a:p>
        </p:txBody>
      </p:sp>
      <p:sp>
        <p:nvSpPr>
          <p:cNvPr id="44043" name="TextBox 19"/>
          <p:cNvSpPr txBox="1">
            <a:spLocks noChangeArrowheads="1"/>
          </p:cNvSpPr>
          <p:nvPr/>
        </p:nvSpPr>
        <p:spPr bwMode="auto">
          <a:xfrm>
            <a:off x="0" y="7938"/>
            <a:ext cx="3694113" cy="4524375"/>
          </a:xfrm>
          <a:prstGeom prst="rect">
            <a:avLst/>
          </a:prstGeom>
          <a:solidFill>
            <a:schemeClr val="bg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600">
                <a:latin typeface="Calibri" charset="0"/>
              </a:rPr>
              <a:t>MRO</a:t>
            </a:r>
            <a:r>
              <a:rPr lang="ja-JP" altLang="en-US" sz="1600">
                <a:latin typeface="Calibri" charset="0"/>
              </a:rPr>
              <a:t>’</a:t>
            </a:r>
            <a:r>
              <a:rPr lang="en-US" sz="1600">
                <a:latin typeface="Calibri" charset="0"/>
              </a:rPr>
              <a:t>s Context camera (CTX) acquired the image at lower left on Nov 18, 2007 and the adjacent image on Feb 14, 2010, showing a large new slope streak in the aureole (giant landslide deposits) of Olympus Mons.  Slope streaks (dust avalanches) are common on Mars but this one is unusually wide and it began from an unusual extended/fuzzy source area.  HiRISE acquired the follow-up image (right) March 31, 2010, revealing a small, pristine impact crater (blue arrow) in the fuzzy source area, which resembles the airblast patterns seen at many other new (recent year) impact sites.  We conclude that an impact event occurred sometime between the dates of the CTX images and triggered a large dust avalanche.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6942138" y="222250"/>
            <a:ext cx="1965325" cy="6305550"/>
          </a:xfrm>
        </p:spPr>
        <p:txBody>
          <a:bodyPr/>
          <a:lstStyle/>
          <a:p>
            <a:r>
              <a:rPr lang="en-US" dirty="0">
                <a:solidFill>
                  <a:srgbClr val="000000"/>
                </a:solidFill>
                <a:latin typeface="Times" charset="0"/>
                <a:ea typeface="ＭＳ Ｐゴシック" charset="0"/>
                <a:cs typeface="ＭＳ Ｐゴシック" charset="0"/>
              </a:rPr>
              <a:t>New bright boulder track</a:t>
            </a:r>
            <a:br>
              <a:rPr lang="en-US" dirty="0">
                <a:solidFill>
                  <a:srgbClr val="000000"/>
                </a:solidFill>
                <a:latin typeface="Times" charset="0"/>
                <a:ea typeface="ＭＳ Ｐゴシック" charset="0"/>
                <a:cs typeface="ＭＳ Ｐゴシック" charset="0"/>
              </a:rPr>
            </a:br>
            <a:br>
              <a:rPr lang="en-US" dirty="0">
                <a:solidFill>
                  <a:srgbClr val="000000"/>
                </a:solidFill>
                <a:latin typeface="Times" charset="0"/>
                <a:ea typeface="ＭＳ Ｐゴシック" charset="0"/>
                <a:cs typeface="ＭＳ Ｐゴシック" charset="0"/>
              </a:rPr>
            </a:br>
            <a:r>
              <a:rPr lang="en-US" sz="2400" dirty="0">
                <a:solidFill>
                  <a:srgbClr val="000000"/>
                </a:solidFill>
                <a:latin typeface="Times" charset="0"/>
                <a:ea typeface="ＭＳ Ｐゴシック" charset="0"/>
                <a:cs typeface="ＭＳ Ｐゴシック" charset="0"/>
              </a:rPr>
              <a:t>Also see new boulder tracks on the Moon</a:t>
            </a:r>
          </a:p>
        </p:txBody>
      </p:sp>
      <p:pic>
        <p:nvPicPr>
          <p:cNvPr id="45059" name="Content Placeholder 3" descr="Bright-boulder-tumble.jpg"/>
          <p:cNvPicPr>
            <a:picLocks noGrp="1" noChangeAspect="1"/>
          </p:cNvPicPr>
          <p:nvPr>
            <p:ph idx="1"/>
          </p:nvPr>
        </p:nvPicPr>
        <p:blipFill>
          <a:blip r:embed="rId2">
            <a:extLst>
              <a:ext uri="{28A0092B-C50C-407E-A947-70E740481C1C}">
                <a14:useLocalDpi xmlns:a14="http://schemas.microsoft.com/office/drawing/2010/main" val="0"/>
              </a:ext>
            </a:extLst>
          </a:blip>
          <a:srcRect l="-72583" r="-72583"/>
          <a:stretch>
            <a:fillRect/>
          </a:stretch>
        </p:blipFill>
        <p:spPr>
          <a:xfrm>
            <a:off x="-2979738" y="0"/>
            <a:ext cx="9991726" cy="6858000"/>
          </a:xfrm>
        </p:spPr>
      </p:pic>
      <p:pic>
        <p:nvPicPr>
          <p:cNvPr id="45060" name="Picture 4" descr="t.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54488" y="-11113"/>
            <a:ext cx="2660650" cy="6869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Gullies: June 22, 2000 NASA Press Release</a:t>
            </a:r>
          </a:p>
        </p:txBody>
      </p:sp>
      <p:sp>
        <p:nvSpPr>
          <p:cNvPr id="3" name="Content Placeholder 2"/>
          <p:cNvSpPr>
            <a:spLocks noGrp="1"/>
          </p:cNvSpPr>
          <p:nvPr>
            <p:ph idx="1"/>
          </p:nvPr>
        </p:nvSpPr>
        <p:spPr>
          <a:xfrm>
            <a:off x="533400" y="905933"/>
            <a:ext cx="8077200" cy="5892799"/>
          </a:xfrm>
          <a:ln w="38100" cmpd="sng">
            <a:solidFill>
              <a:srgbClr val="660066"/>
            </a:solidFill>
          </a:ln>
        </p:spPr>
        <p:txBody>
          <a:bodyPr/>
          <a:lstStyle/>
          <a:p>
            <a:pPr marL="0" indent="0">
              <a:buNone/>
            </a:pPr>
            <a:r>
              <a:rPr lang="en-US" sz="2000" b="1" dirty="0"/>
              <a:t>New Images Suggest Present-Day Sources of Liquid Water on Mars</a:t>
            </a:r>
            <a:endParaRPr lang="fr-FR" sz="2000" b="1" dirty="0"/>
          </a:p>
          <a:p>
            <a:endParaRPr lang="fr-FR" sz="1800" dirty="0">
              <a:hlinkClick r:id="rId2"/>
            </a:endParaRPr>
          </a:p>
          <a:p>
            <a:r>
              <a:rPr lang="fr-FR" sz="1800" dirty="0"/>
              <a:t>In </a:t>
            </a:r>
            <a:r>
              <a:rPr lang="fr-FR" sz="1800" dirty="0" err="1"/>
              <a:t>what</a:t>
            </a:r>
            <a:r>
              <a:rPr lang="fr-FR" sz="1800" dirty="0"/>
              <a:t> </a:t>
            </a:r>
            <a:r>
              <a:rPr lang="fr-FR" sz="1800" dirty="0" err="1"/>
              <a:t>could</a:t>
            </a:r>
            <a:r>
              <a:rPr lang="fr-FR" sz="1800" dirty="0"/>
              <a:t> </a:t>
            </a:r>
            <a:r>
              <a:rPr lang="fr-FR" sz="1800" dirty="0" err="1"/>
              <a:t>turn</a:t>
            </a:r>
            <a:r>
              <a:rPr lang="fr-FR" sz="1800" dirty="0"/>
              <a:t> out to </a:t>
            </a:r>
            <a:r>
              <a:rPr lang="fr-FR" sz="1800" dirty="0" err="1"/>
              <a:t>be</a:t>
            </a:r>
            <a:r>
              <a:rPr lang="fr-FR" sz="1800" dirty="0"/>
              <a:t> a </a:t>
            </a:r>
            <a:r>
              <a:rPr lang="fr-FR" sz="1800" dirty="0" err="1"/>
              <a:t>landmark</a:t>
            </a:r>
            <a:r>
              <a:rPr lang="fr-FR" sz="1800" dirty="0"/>
              <a:t> </a:t>
            </a:r>
            <a:r>
              <a:rPr lang="fr-FR" sz="1800" dirty="0" err="1"/>
              <a:t>discovery</a:t>
            </a:r>
            <a:r>
              <a:rPr lang="fr-FR" sz="1800" dirty="0"/>
              <a:t> in the </a:t>
            </a:r>
            <a:r>
              <a:rPr lang="fr-FR" sz="1800" dirty="0" err="1"/>
              <a:t>history</a:t>
            </a:r>
            <a:r>
              <a:rPr lang="fr-FR" sz="1800" dirty="0"/>
              <a:t> of Mars exploration, </a:t>
            </a:r>
            <a:r>
              <a:rPr lang="fr-FR" sz="1800" dirty="0" err="1"/>
              <a:t>imaging</a:t>
            </a:r>
            <a:r>
              <a:rPr lang="fr-FR" sz="1800" dirty="0"/>
              <a:t> </a:t>
            </a:r>
            <a:r>
              <a:rPr lang="fr-FR" sz="1800" dirty="0" err="1"/>
              <a:t>scientists</a:t>
            </a:r>
            <a:r>
              <a:rPr lang="fr-FR" sz="1800" dirty="0"/>
              <a:t> </a:t>
            </a:r>
            <a:r>
              <a:rPr lang="fr-FR" sz="1800" dirty="0" err="1"/>
              <a:t>using</a:t>
            </a:r>
            <a:r>
              <a:rPr lang="fr-FR" sz="1800" dirty="0"/>
              <a:t> data </a:t>
            </a:r>
            <a:r>
              <a:rPr lang="fr-FR" sz="1800" dirty="0" err="1"/>
              <a:t>from</a:t>
            </a:r>
            <a:r>
              <a:rPr lang="fr-FR" sz="1800" dirty="0"/>
              <a:t> </a:t>
            </a:r>
            <a:r>
              <a:rPr lang="fr-FR" sz="1800" dirty="0" err="1"/>
              <a:t>NASA's</a:t>
            </a:r>
            <a:r>
              <a:rPr lang="fr-FR" sz="1800" dirty="0"/>
              <a:t> Mars Global </a:t>
            </a:r>
            <a:r>
              <a:rPr lang="fr-FR" sz="1800" dirty="0" err="1"/>
              <a:t>Surveyor</a:t>
            </a:r>
            <a:r>
              <a:rPr lang="fr-FR" sz="1800" dirty="0"/>
              <a:t> </a:t>
            </a:r>
            <a:r>
              <a:rPr lang="fr-FR" sz="1800" dirty="0" err="1"/>
              <a:t>spacecraft</a:t>
            </a:r>
            <a:r>
              <a:rPr lang="fr-FR" sz="1800" dirty="0"/>
              <a:t> have </a:t>
            </a:r>
            <a:r>
              <a:rPr lang="fr-FR" sz="1800" dirty="0" err="1"/>
              <a:t>recently</a:t>
            </a:r>
            <a:r>
              <a:rPr lang="fr-FR" sz="1800" dirty="0"/>
              <a:t> </a:t>
            </a:r>
            <a:r>
              <a:rPr lang="fr-FR" sz="1800" dirty="0" err="1"/>
              <a:t>observed</a:t>
            </a:r>
            <a:r>
              <a:rPr lang="fr-FR" sz="1800" dirty="0"/>
              <a:t> </a:t>
            </a:r>
            <a:r>
              <a:rPr lang="fr-FR" sz="1800" dirty="0" err="1"/>
              <a:t>features</a:t>
            </a:r>
            <a:r>
              <a:rPr lang="fr-FR" sz="1800" dirty="0"/>
              <a:t> </a:t>
            </a:r>
            <a:r>
              <a:rPr lang="fr-FR" sz="1800" dirty="0" err="1"/>
              <a:t>that</a:t>
            </a:r>
            <a:r>
              <a:rPr lang="fr-FR" sz="1800" dirty="0"/>
              <a:t> </a:t>
            </a:r>
            <a:r>
              <a:rPr lang="fr-FR" sz="1800" dirty="0" err="1"/>
              <a:t>suggest</a:t>
            </a:r>
            <a:r>
              <a:rPr lang="fr-FR" sz="1800" dirty="0"/>
              <a:t> </a:t>
            </a:r>
            <a:r>
              <a:rPr lang="fr-FR" sz="1800" b="1" dirty="0" err="1"/>
              <a:t>there</a:t>
            </a:r>
            <a:r>
              <a:rPr lang="fr-FR" sz="1800" b="1" dirty="0"/>
              <a:t> </a:t>
            </a:r>
            <a:r>
              <a:rPr lang="fr-FR" sz="1800" b="1" dirty="0" err="1"/>
              <a:t>may</a:t>
            </a:r>
            <a:r>
              <a:rPr lang="fr-FR" sz="1800" b="1" dirty="0"/>
              <a:t> </a:t>
            </a:r>
            <a:r>
              <a:rPr lang="fr-FR" sz="1800" b="1" dirty="0" err="1"/>
              <a:t>be</a:t>
            </a:r>
            <a:r>
              <a:rPr lang="fr-FR" sz="1800" b="1" dirty="0"/>
              <a:t> </a:t>
            </a:r>
            <a:r>
              <a:rPr lang="fr-FR" sz="1800" b="1" dirty="0" err="1"/>
              <a:t>current</a:t>
            </a:r>
            <a:r>
              <a:rPr lang="fr-FR" sz="1800" b="1" dirty="0"/>
              <a:t> sources of </a:t>
            </a:r>
            <a:r>
              <a:rPr lang="fr-FR" sz="1800" b="1" dirty="0" err="1"/>
              <a:t>liquid</a:t>
            </a:r>
            <a:r>
              <a:rPr lang="fr-FR" sz="1800" b="1" dirty="0"/>
              <a:t> water </a:t>
            </a:r>
            <a:r>
              <a:rPr lang="fr-FR" sz="1800" b="1" dirty="0" err="1"/>
              <a:t>at</a:t>
            </a:r>
            <a:r>
              <a:rPr lang="fr-FR" sz="1800" b="1" dirty="0"/>
              <a:t> or </a:t>
            </a:r>
            <a:r>
              <a:rPr lang="fr-FR" sz="1800" b="1" dirty="0" err="1"/>
              <a:t>near</a:t>
            </a:r>
            <a:r>
              <a:rPr lang="fr-FR" sz="1800" b="1" dirty="0"/>
              <a:t> the surface of the </a:t>
            </a:r>
            <a:r>
              <a:rPr lang="fr-FR" sz="1800" b="1" dirty="0" err="1"/>
              <a:t>red</a:t>
            </a:r>
            <a:r>
              <a:rPr lang="fr-FR" sz="1800" b="1" dirty="0"/>
              <a:t> </a:t>
            </a:r>
            <a:r>
              <a:rPr lang="fr-FR" sz="1800" b="1" dirty="0" err="1"/>
              <a:t>planet</a:t>
            </a:r>
            <a:r>
              <a:rPr lang="fr-FR" sz="1800" b="1" dirty="0"/>
              <a:t>.</a:t>
            </a:r>
          </a:p>
          <a:p>
            <a:r>
              <a:rPr lang="fr-FR" sz="1800" dirty="0"/>
              <a:t>"</a:t>
            </a:r>
            <a:r>
              <a:rPr lang="fr-FR" sz="1800" dirty="0" err="1"/>
              <a:t>We</a:t>
            </a:r>
            <a:r>
              <a:rPr lang="fr-FR" sz="1800" dirty="0"/>
              <a:t> </a:t>
            </a:r>
            <a:r>
              <a:rPr lang="fr-FR" sz="1800" dirty="0" err="1"/>
              <a:t>see</a:t>
            </a:r>
            <a:r>
              <a:rPr lang="fr-FR" sz="1800" dirty="0"/>
              <a:t> </a:t>
            </a:r>
            <a:r>
              <a:rPr lang="fr-FR" sz="1800" dirty="0" err="1"/>
              <a:t>features</a:t>
            </a:r>
            <a:r>
              <a:rPr lang="fr-FR" sz="1800" dirty="0"/>
              <a:t> </a:t>
            </a:r>
            <a:r>
              <a:rPr lang="fr-FR" sz="1800" dirty="0" err="1"/>
              <a:t>that</a:t>
            </a:r>
            <a:r>
              <a:rPr lang="fr-FR" sz="1800" dirty="0"/>
              <a:t> look </a:t>
            </a:r>
            <a:r>
              <a:rPr lang="fr-FR" sz="1800" dirty="0" err="1"/>
              <a:t>like</a:t>
            </a:r>
            <a:r>
              <a:rPr lang="fr-FR" sz="1800" dirty="0"/>
              <a:t> </a:t>
            </a:r>
            <a:r>
              <a:rPr lang="fr-FR" sz="1800" dirty="0" err="1"/>
              <a:t>gullies</a:t>
            </a:r>
            <a:r>
              <a:rPr lang="fr-FR" sz="1800" dirty="0"/>
              <a:t> </a:t>
            </a:r>
            <a:r>
              <a:rPr lang="fr-FR" sz="1800" dirty="0" err="1"/>
              <a:t>formed</a:t>
            </a:r>
            <a:r>
              <a:rPr lang="fr-FR" sz="1800" dirty="0"/>
              <a:t> by </a:t>
            </a:r>
            <a:r>
              <a:rPr lang="fr-FR" sz="1800" dirty="0" err="1"/>
              <a:t>flowing</a:t>
            </a:r>
            <a:r>
              <a:rPr lang="fr-FR" sz="1800" dirty="0"/>
              <a:t> water and the </a:t>
            </a:r>
            <a:r>
              <a:rPr lang="fr-FR" sz="1800" dirty="0" err="1"/>
              <a:t>deposits</a:t>
            </a:r>
            <a:r>
              <a:rPr lang="fr-FR" sz="1800" dirty="0"/>
              <a:t> of </a:t>
            </a:r>
            <a:r>
              <a:rPr lang="fr-FR" sz="1800" dirty="0" err="1"/>
              <a:t>soil</a:t>
            </a:r>
            <a:r>
              <a:rPr lang="fr-FR" sz="1800" dirty="0"/>
              <a:t> and rocks </a:t>
            </a:r>
            <a:r>
              <a:rPr lang="fr-FR" sz="1800" dirty="0" err="1"/>
              <a:t>transported</a:t>
            </a:r>
            <a:r>
              <a:rPr lang="fr-FR" sz="1800" dirty="0"/>
              <a:t> by </a:t>
            </a:r>
            <a:r>
              <a:rPr lang="fr-FR" sz="1800" dirty="0" err="1"/>
              <a:t>these</a:t>
            </a:r>
            <a:r>
              <a:rPr lang="fr-FR" sz="1800" dirty="0"/>
              <a:t> </a:t>
            </a:r>
            <a:r>
              <a:rPr lang="fr-FR" sz="1800" dirty="0" err="1"/>
              <a:t>flows</a:t>
            </a:r>
            <a:r>
              <a:rPr lang="fr-FR" sz="1800" dirty="0"/>
              <a:t>. The </a:t>
            </a:r>
            <a:r>
              <a:rPr lang="fr-FR" sz="1800" dirty="0" err="1"/>
              <a:t>features</a:t>
            </a:r>
            <a:r>
              <a:rPr lang="fr-FR" sz="1800" dirty="0"/>
              <a:t> </a:t>
            </a:r>
            <a:r>
              <a:rPr lang="fr-FR" sz="1800" dirty="0" err="1"/>
              <a:t>appear</a:t>
            </a:r>
            <a:r>
              <a:rPr lang="fr-FR" sz="1800" dirty="0"/>
              <a:t> to </a:t>
            </a:r>
            <a:r>
              <a:rPr lang="fr-FR" sz="1800" dirty="0" err="1"/>
              <a:t>be</a:t>
            </a:r>
            <a:r>
              <a:rPr lang="fr-FR" sz="1800" dirty="0"/>
              <a:t> </a:t>
            </a:r>
            <a:r>
              <a:rPr lang="fr-FR" sz="1800" dirty="0" err="1"/>
              <a:t>so</a:t>
            </a:r>
            <a:r>
              <a:rPr lang="fr-FR" sz="1800" dirty="0"/>
              <a:t> </a:t>
            </a:r>
            <a:r>
              <a:rPr lang="fr-FR" sz="1800" dirty="0" err="1"/>
              <a:t>young</a:t>
            </a:r>
            <a:r>
              <a:rPr lang="fr-FR" sz="1800" dirty="0"/>
              <a:t> </a:t>
            </a:r>
            <a:r>
              <a:rPr lang="fr-FR" sz="1800" dirty="0" err="1"/>
              <a:t>that</a:t>
            </a:r>
            <a:r>
              <a:rPr lang="fr-FR" sz="1800" dirty="0"/>
              <a:t> </a:t>
            </a:r>
            <a:r>
              <a:rPr lang="fr-FR" sz="1800" dirty="0" err="1"/>
              <a:t>they</a:t>
            </a:r>
            <a:r>
              <a:rPr lang="fr-FR" sz="1800" dirty="0"/>
              <a:t> </a:t>
            </a:r>
            <a:r>
              <a:rPr lang="fr-FR" sz="1800" dirty="0" err="1"/>
              <a:t>might</a:t>
            </a:r>
            <a:r>
              <a:rPr lang="fr-FR" sz="1800" dirty="0"/>
              <a:t> </a:t>
            </a:r>
            <a:r>
              <a:rPr lang="fr-FR" sz="1800" dirty="0" err="1"/>
              <a:t>be</a:t>
            </a:r>
            <a:r>
              <a:rPr lang="fr-FR" sz="1800" dirty="0"/>
              <a:t> </a:t>
            </a:r>
            <a:r>
              <a:rPr lang="fr-FR" sz="1800" dirty="0" err="1"/>
              <a:t>forming</a:t>
            </a:r>
            <a:r>
              <a:rPr lang="fr-FR" sz="1800" dirty="0"/>
              <a:t> </a:t>
            </a:r>
            <a:r>
              <a:rPr lang="fr-FR" sz="1800" dirty="0" err="1"/>
              <a:t>today</a:t>
            </a:r>
            <a:r>
              <a:rPr lang="fr-FR" sz="1800" dirty="0"/>
              <a:t>. </a:t>
            </a:r>
            <a:r>
              <a:rPr lang="fr-FR" sz="1800" b="1" dirty="0" err="1"/>
              <a:t>We</a:t>
            </a:r>
            <a:r>
              <a:rPr lang="fr-FR" sz="1800" b="1" dirty="0"/>
              <a:t> </a:t>
            </a:r>
            <a:r>
              <a:rPr lang="fr-FR" sz="1800" b="1" dirty="0" err="1"/>
              <a:t>think</a:t>
            </a:r>
            <a:r>
              <a:rPr lang="fr-FR" sz="1800" b="1" dirty="0"/>
              <a:t> </a:t>
            </a:r>
            <a:r>
              <a:rPr lang="fr-FR" sz="1800" b="1" dirty="0" err="1"/>
              <a:t>we</a:t>
            </a:r>
            <a:r>
              <a:rPr lang="fr-FR" sz="1800" b="1" dirty="0"/>
              <a:t> are </a:t>
            </a:r>
            <a:r>
              <a:rPr lang="fr-FR" sz="1800" b="1" dirty="0" err="1"/>
              <a:t>seeing</a:t>
            </a:r>
            <a:r>
              <a:rPr lang="fr-FR" sz="1800" b="1" dirty="0"/>
              <a:t> </a:t>
            </a:r>
            <a:r>
              <a:rPr lang="fr-FR" sz="1800" b="1" dirty="0" err="1"/>
              <a:t>evidence</a:t>
            </a:r>
            <a:r>
              <a:rPr lang="fr-FR" sz="1800" b="1" dirty="0"/>
              <a:t> of a </a:t>
            </a:r>
            <a:r>
              <a:rPr lang="fr-FR" sz="1800" b="1" dirty="0" err="1"/>
              <a:t>ground</a:t>
            </a:r>
            <a:r>
              <a:rPr lang="fr-FR" sz="1800" b="1" dirty="0"/>
              <a:t> water </a:t>
            </a:r>
            <a:r>
              <a:rPr lang="fr-FR" sz="1800" b="1" dirty="0" err="1"/>
              <a:t>supply</a:t>
            </a:r>
            <a:r>
              <a:rPr lang="fr-FR" sz="1800" b="1" dirty="0"/>
              <a:t>, </a:t>
            </a:r>
            <a:r>
              <a:rPr lang="fr-FR" sz="1800" b="1" dirty="0" err="1"/>
              <a:t>similar</a:t>
            </a:r>
            <a:r>
              <a:rPr lang="fr-FR" sz="1800" b="1" dirty="0"/>
              <a:t> to an </a:t>
            </a:r>
            <a:r>
              <a:rPr lang="fr-FR" sz="1800" b="1" dirty="0" err="1"/>
              <a:t>aquifer</a:t>
            </a:r>
            <a:r>
              <a:rPr lang="fr-FR" sz="1800" b="1" dirty="0"/>
              <a:t>," </a:t>
            </a:r>
            <a:r>
              <a:rPr lang="fr-FR" sz="1800" dirty="0" err="1"/>
              <a:t>said</a:t>
            </a:r>
            <a:r>
              <a:rPr lang="fr-FR" sz="1800" dirty="0"/>
              <a:t> Dr. Michael Malin, principal </a:t>
            </a:r>
            <a:r>
              <a:rPr lang="fr-FR" sz="1800" dirty="0" err="1"/>
              <a:t>investigator</a:t>
            </a:r>
            <a:r>
              <a:rPr lang="fr-FR" sz="1800" dirty="0"/>
              <a:t> for the Mars Orbiter Camera on the Mars Global </a:t>
            </a:r>
            <a:r>
              <a:rPr lang="fr-FR" sz="1800" dirty="0" err="1"/>
              <a:t>Surveyor</a:t>
            </a:r>
            <a:r>
              <a:rPr lang="fr-FR" sz="1800" dirty="0"/>
              <a:t> </a:t>
            </a:r>
            <a:r>
              <a:rPr lang="fr-FR" sz="1800" dirty="0" err="1"/>
              <a:t>spacecraft</a:t>
            </a:r>
            <a:r>
              <a:rPr lang="fr-FR" sz="1800" dirty="0"/>
              <a:t> </a:t>
            </a:r>
            <a:r>
              <a:rPr lang="fr-FR" sz="1800" dirty="0" err="1"/>
              <a:t>at</a:t>
            </a:r>
            <a:r>
              <a:rPr lang="fr-FR" sz="1800" dirty="0"/>
              <a:t> Malin </a:t>
            </a:r>
            <a:r>
              <a:rPr lang="fr-FR" sz="1800" dirty="0" err="1"/>
              <a:t>Space</a:t>
            </a:r>
            <a:r>
              <a:rPr lang="fr-FR" sz="1800" dirty="0"/>
              <a:t> Science </a:t>
            </a:r>
            <a:r>
              <a:rPr lang="fr-FR" sz="1800" dirty="0" err="1"/>
              <a:t>Systems</a:t>
            </a:r>
            <a:r>
              <a:rPr lang="fr-FR" sz="1800" dirty="0"/>
              <a:t> (MSSS), San Diego, CA. </a:t>
            </a:r>
          </a:p>
          <a:p>
            <a:r>
              <a:rPr lang="en-US" sz="1800" dirty="0"/>
              <a:t>"For two decades scientists have debated whether liquid water might have existed on the surface of Mars just a few billion years ago," said Dr. Ed </a:t>
            </a:r>
            <a:r>
              <a:rPr lang="en-US" sz="1800" dirty="0" err="1"/>
              <a:t>Weiler</a:t>
            </a:r>
            <a:r>
              <a:rPr lang="en-US" sz="1800" dirty="0"/>
              <a:t>, Associate Administrator for Space Science, NASA Headquarters. "With today's discovery, we're no longer talking about a distant time. The debate has moved to present-day Mars. </a:t>
            </a:r>
            <a:r>
              <a:rPr lang="en-US" sz="1800" b="1" i="1" dirty="0"/>
              <a:t>The presence of liquid water on Mars has profound implications for the question of life not only in the past, but perhaps even today.</a:t>
            </a:r>
            <a:r>
              <a:rPr lang="en-US" sz="1800" dirty="0"/>
              <a:t> If life ever did develop there, and if it survives to the present time, then these landforms would be great places to look."</a:t>
            </a:r>
          </a:p>
        </p:txBody>
      </p:sp>
    </p:spTree>
    <p:extLst>
      <p:ext uri="{BB962C8B-B14F-4D97-AF65-F5344CB8AC3E}">
        <p14:creationId xmlns:p14="http://schemas.microsoft.com/office/powerpoint/2010/main" val="33075863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20661_1440_mirb_cu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6083" name="Rectangle 5"/>
          <p:cNvSpPr>
            <a:spLocks noGrp="1" noChangeArrowheads="1"/>
          </p:cNvSpPr>
          <p:nvPr>
            <p:ph type="title"/>
          </p:nvPr>
        </p:nvSpPr>
        <p:spPr>
          <a:xfrm>
            <a:off x="1104900" y="152400"/>
            <a:ext cx="6667500" cy="1143000"/>
          </a:xfrm>
        </p:spPr>
        <p:txBody>
          <a:bodyPr/>
          <a:lstStyle/>
          <a:p>
            <a:pPr eaLnBrk="1" hangingPunct="1"/>
            <a:r>
              <a:rPr lang="en-US">
                <a:solidFill>
                  <a:schemeClr val="bg1"/>
                </a:solidFill>
                <a:latin typeface="Times" charset="0"/>
                <a:ea typeface="ＭＳ Ｐゴシック" charset="0"/>
                <a:cs typeface="ＭＳ Ｐゴシック" charset="0"/>
              </a:rPr>
              <a:t>Present Day Gully Formation</a:t>
            </a:r>
            <a:endParaRPr lang="en-US">
              <a:latin typeface="Times" charset="0"/>
              <a:ea typeface="ＭＳ Ｐゴシック" charset="0"/>
              <a:cs typeface="ＭＳ Ｐゴシック" charset="0"/>
            </a:endParaRPr>
          </a:p>
        </p:txBody>
      </p:sp>
      <p:sp>
        <p:nvSpPr>
          <p:cNvPr id="38916" name="Rectangle 6"/>
          <p:cNvSpPr>
            <a:spLocks noGrp="1" noChangeArrowheads="1"/>
          </p:cNvSpPr>
          <p:nvPr>
            <p:ph type="body" idx="1"/>
          </p:nvPr>
        </p:nvSpPr>
        <p:spPr>
          <a:xfrm>
            <a:off x="1117600" y="1346201"/>
            <a:ext cx="6680200" cy="3708400"/>
          </a:xfrm>
          <a:solidFill>
            <a:schemeClr val="tx1">
              <a:lumMod val="75000"/>
              <a:lumOff val="25000"/>
              <a:alpha val="38000"/>
            </a:schemeClr>
          </a:solidFill>
          <a:ln w="22225" cap="flat" algn="ctr">
            <a:solidFill>
              <a:srgbClr val="660066"/>
            </a:solidFill>
            <a:headEnd type="none" w="med" len="med"/>
            <a:tailEnd type="none" w="med" len="med"/>
          </a:ln>
        </p:spPr>
        <p:txBody>
          <a:bodyPr/>
          <a:lstStyle/>
          <a:p>
            <a:pPr eaLnBrk="1" hangingPunct="1"/>
            <a:r>
              <a:rPr lang="en-US" dirty="0">
                <a:solidFill>
                  <a:schemeClr val="bg1"/>
                </a:solidFill>
                <a:latin typeface="Times" charset="0"/>
                <a:ea typeface="ＭＳ Ｐゴシック" charset="0"/>
                <a:cs typeface="ＭＳ Ｐゴシック" charset="0"/>
              </a:rPr>
              <a:t>Subsequent to MOC discovery, many workers concluded that the gullies formed in a different, recent climate. </a:t>
            </a:r>
          </a:p>
          <a:p>
            <a:pPr eaLnBrk="1" hangingPunct="1"/>
            <a:r>
              <a:rPr lang="en-US" dirty="0" err="1">
                <a:solidFill>
                  <a:schemeClr val="bg1"/>
                </a:solidFill>
                <a:latin typeface="Times" charset="0"/>
                <a:ea typeface="ＭＳ Ｐゴシック" charset="0"/>
                <a:cs typeface="ＭＳ Ｐゴシック" charset="0"/>
              </a:rPr>
              <a:t>HiRISE</a:t>
            </a:r>
            <a:r>
              <a:rPr lang="en-US" dirty="0">
                <a:solidFill>
                  <a:schemeClr val="bg1"/>
                </a:solidFill>
                <a:latin typeface="Times" charset="0"/>
                <a:ea typeface="ＭＳ Ｐゴシック" charset="0"/>
                <a:cs typeface="ＭＳ Ｐゴシック" charset="0"/>
              </a:rPr>
              <a:t> has monitored active gully sites to look for changes and seasonal activity.</a:t>
            </a:r>
          </a:p>
          <a:p>
            <a:pPr eaLnBrk="1" hangingPunct="1"/>
            <a:r>
              <a:rPr lang="en-US" dirty="0">
                <a:solidFill>
                  <a:schemeClr val="bg1"/>
                </a:solidFill>
                <a:latin typeface="Times" charset="0"/>
                <a:ea typeface="ＭＳ Ｐゴシック" charset="0"/>
                <a:cs typeface="ＭＳ Ｐゴシック" charset="0"/>
              </a:rPr>
              <a:t>Substantial ongoing gully activity including channel incision--gullies are forming today.</a:t>
            </a:r>
          </a:p>
          <a:p>
            <a:pPr eaLnBrk="1" hangingPunct="1"/>
            <a:r>
              <a:rPr lang="en-US" dirty="0">
                <a:solidFill>
                  <a:schemeClr val="bg1"/>
                </a:solidFill>
                <a:latin typeface="Times" charset="0"/>
                <a:ea typeface="ＭＳ Ｐゴシック" charset="0"/>
                <a:cs typeface="ＭＳ Ｐゴシック" charset="0"/>
              </a:rPr>
              <a:t>Distinct seasonality--most activity correlates with seasonal frost.</a:t>
            </a:r>
          </a:p>
          <a:p>
            <a:pPr eaLnBrk="1" hangingPunct="1"/>
            <a:endParaRPr lang="en-US" dirty="0">
              <a:solidFill>
                <a:schemeClr val="bg1"/>
              </a:solidFill>
              <a:latin typeface="Times" charset="0"/>
              <a:ea typeface="ＭＳ Ｐゴシック" charset="0"/>
              <a:cs typeface="ＭＳ Ｐゴシック" charset="0"/>
            </a:endParaRPr>
          </a:p>
        </p:txBody>
      </p:sp>
      <p:sp>
        <p:nvSpPr>
          <p:cNvPr id="46085" name="Text Box 9"/>
          <p:cNvSpPr txBox="1">
            <a:spLocks noChangeArrowheads="1"/>
          </p:cNvSpPr>
          <p:nvPr/>
        </p:nvSpPr>
        <p:spPr bwMode="auto">
          <a:xfrm>
            <a:off x="1533525" y="6400800"/>
            <a:ext cx="6445250" cy="40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2000">
                <a:solidFill>
                  <a:schemeClr val="bg1"/>
                </a:solidFill>
              </a:rPr>
              <a:t>Dundas et al., 2010; Diniega et al., 2010; Dundas et al., 2012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endParaRPr lang="en-US">
              <a:latin typeface="Times" charset="0"/>
              <a:ea typeface="ＭＳ Ｐゴシック" charset="0"/>
              <a:cs typeface="ＭＳ Ｐゴシック" charset="0"/>
            </a:endParaRPr>
          </a:p>
        </p:txBody>
      </p:sp>
      <p:pic>
        <p:nvPicPr>
          <p:cNvPr id="48131" name="Content Placeholder 3" descr="ESP_020661_1440_RGB.NOMAP-Gasa.jpg"/>
          <p:cNvPicPr>
            <a:picLocks noGrp="1" noChangeAspect="1"/>
          </p:cNvPicPr>
          <p:nvPr>
            <p:ph idx="1"/>
          </p:nvPr>
        </p:nvPicPr>
        <p:blipFill>
          <a:blip r:embed="rId3">
            <a:extLst>
              <a:ext uri="{28A0092B-C50C-407E-A947-70E740481C1C}">
                <a14:useLocalDpi xmlns:a14="http://schemas.microsoft.com/office/drawing/2010/main" val="0"/>
              </a:ext>
            </a:extLst>
          </a:blip>
          <a:srcRect l="-64857" r="-64857"/>
          <a:stretch>
            <a:fillRect/>
          </a:stretch>
        </p:blipFill>
        <p:spPr>
          <a:xfrm>
            <a:off x="-2905125" y="0"/>
            <a:ext cx="9991725" cy="6858000"/>
          </a:xfrm>
        </p:spPr>
      </p:pic>
      <p:pic>
        <p:nvPicPr>
          <p:cNvPr id="48132"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33900" y="0"/>
            <a:ext cx="42037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8134" name="TextBox 5"/>
          <p:cNvSpPr txBox="1">
            <a:spLocks noChangeArrowheads="1"/>
          </p:cNvSpPr>
          <p:nvPr/>
        </p:nvSpPr>
        <p:spPr bwMode="auto">
          <a:xfrm>
            <a:off x="2159000" y="6488113"/>
            <a:ext cx="22352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800">
                <a:solidFill>
                  <a:srgbClr val="FFFFFF"/>
                </a:solidFill>
              </a:rPr>
              <a:t>Image width ~1 km</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descr="12024_1440-Gasa.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22513" y="0"/>
            <a:ext cx="476885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9155" name="TextBox 3"/>
          <p:cNvSpPr txBox="1">
            <a:spLocks noChangeArrowheads="1"/>
          </p:cNvSpPr>
          <p:nvPr/>
        </p:nvSpPr>
        <p:spPr bwMode="auto">
          <a:xfrm>
            <a:off x="203200" y="1854200"/>
            <a:ext cx="1803400" cy="2308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a:t>New debris lobes on a gully fan in Gasa crater</a:t>
            </a:r>
          </a:p>
          <a:p>
            <a:endParaRPr lang="en-US"/>
          </a:p>
          <a:p>
            <a:r>
              <a:rPr lang="en-US"/>
              <a:t>Step-1</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1" descr="20661_1400-Gasa.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14575" y="0"/>
            <a:ext cx="476885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0179" name="TextBox 2"/>
          <p:cNvSpPr txBox="1">
            <a:spLocks noChangeArrowheads="1"/>
          </p:cNvSpPr>
          <p:nvPr/>
        </p:nvSpPr>
        <p:spPr bwMode="auto">
          <a:xfrm>
            <a:off x="203200" y="1854200"/>
            <a:ext cx="1803400" cy="3046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a:t>New debris lobes on a gully fan in Gasa crater</a:t>
            </a:r>
          </a:p>
          <a:p>
            <a:endParaRPr lang="en-US"/>
          </a:p>
          <a:p>
            <a:r>
              <a:rPr lang="en-US"/>
              <a:t>Step-2</a:t>
            </a:r>
          </a:p>
          <a:p>
            <a:r>
              <a:rPr lang="en-US"/>
              <a:t>(1 Mars year later)</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1" descr="largeflow_polarpit.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2125663"/>
            <a:ext cx="9144000" cy="304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1203" name="TextBox 2"/>
          <p:cNvSpPr txBox="1">
            <a:spLocks noChangeArrowheads="1"/>
          </p:cNvSpPr>
          <p:nvPr/>
        </p:nvSpPr>
        <p:spPr bwMode="auto">
          <a:xfrm>
            <a:off x="1701800" y="541338"/>
            <a:ext cx="6469063" cy="831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a:t>Dark material flowing down channel in springtime.  Bright areas covered by CO</a:t>
            </a:r>
            <a:r>
              <a:rPr lang="en-US" baseline="-25000"/>
              <a:t>2 </a:t>
            </a:r>
            <a:r>
              <a:rPr lang="en-US"/>
              <a:t>frost.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Picture 2" descr="ESP_032011_1425.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2600325"/>
            <a:ext cx="3632200" cy="36306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1746" name="Picture 3" descr="Animation01_channel.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57600" y="0"/>
            <a:ext cx="54864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itle 1"/>
          <p:cNvSpPr txBox="1">
            <a:spLocks/>
          </p:cNvSpPr>
          <p:nvPr/>
        </p:nvSpPr>
        <p:spPr bwMode="auto">
          <a:xfrm>
            <a:off x="110066" y="249767"/>
            <a:ext cx="3479800" cy="2233533"/>
          </a:xfrm>
          <a:prstGeom prst="rect">
            <a:avLst/>
          </a:prstGeom>
          <a:noFill/>
          <a:ln w="38100" cmpd="sng">
            <a:solidFill>
              <a:srgbClr val="660066"/>
            </a:solidFill>
            <a:miter lim="800000"/>
            <a:headEnd/>
            <a:tailEnd/>
          </a:ln>
          <a:extLst>
            <a:ext uri="{FAA26D3D-D897-4be2-8F04-BA451C77F1D7}">
              <ma14:placeholderFlag xmlns="" xmlns:ma14="http://schemas.microsoft.com/office/mac/drawingml/2011/main" val="1"/>
            </a:ext>
          </a:extLst>
        </p:spPr>
        <p:txBody>
          <a:bodyPr wrap="square" lIns="78331" tIns="39166" rIns="78331" bIns="39166">
            <a:spAutoFit/>
          </a:bodyPr>
          <a:lstStyle>
            <a:lvl1pPr algn="ctr" rtl="0" eaLnBrk="0" fontAlgn="base" hangingPunct="0">
              <a:spcBef>
                <a:spcPct val="0"/>
              </a:spcBef>
              <a:spcAft>
                <a:spcPct val="0"/>
              </a:spcAft>
              <a:defRPr sz="3200" kern="1200">
                <a:solidFill>
                  <a:schemeClr val="accent1"/>
                </a:solidFill>
                <a:latin typeface="+mj-lt"/>
                <a:ea typeface="ＭＳ Ｐゴシック" charset="-128"/>
                <a:cs typeface="ＭＳ Ｐゴシック" charset="-128"/>
              </a:defRPr>
            </a:lvl1pPr>
            <a:lvl2pPr algn="ctr" rtl="0" eaLnBrk="0" fontAlgn="base" hangingPunct="0">
              <a:spcBef>
                <a:spcPct val="0"/>
              </a:spcBef>
              <a:spcAft>
                <a:spcPct val="0"/>
              </a:spcAft>
              <a:defRPr sz="3200">
                <a:solidFill>
                  <a:schemeClr val="accent1"/>
                </a:solidFill>
                <a:latin typeface="Century Gothic" charset="0"/>
                <a:ea typeface="ＭＳ Ｐゴシック" charset="-128"/>
                <a:cs typeface="ＭＳ Ｐゴシック" charset="-128"/>
              </a:defRPr>
            </a:lvl2pPr>
            <a:lvl3pPr algn="ctr" rtl="0" eaLnBrk="0" fontAlgn="base" hangingPunct="0">
              <a:spcBef>
                <a:spcPct val="0"/>
              </a:spcBef>
              <a:spcAft>
                <a:spcPct val="0"/>
              </a:spcAft>
              <a:defRPr sz="3200">
                <a:solidFill>
                  <a:schemeClr val="accent1"/>
                </a:solidFill>
                <a:latin typeface="Century Gothic" charset="0"/>
                <a:ea typeface="ＭＳ Ｐゴシック" charset="-128"/>
                <a:cs typeface="ＭＳ Ｐゴシック" charset="-128"/>
              </a:defRPr>
            </a:lvl3pPr>
            <a:lvl4pPr algn="ctr" rtl="0" eaLnBrk="0" fontAlgn="base" hangingPunct="0">
              <a:spcBef>
                <a:spcPct val="0"/>
              </a:spcBef>
              <a:spcAft>
                <a:spcPct val="0"/>
              </a:spcAft>
              <a:defRPr sz="3200">
                <a:solidFill>
                  <a:schemeClr val="accent1"/>
                </a:solidFill>
                <a:latin typeface="Century Gothic" charset="0"/>
                <a:ea typeface="ＭＳ Ｐゴシック" charset="-128"/>
                <a:cs typeface="ＭＳ Ｐゴシック" charset="-128"/>
              </a:defRPr>
            </a:lvl4pPr>
            <a:lvl5pPr algn="ctr" rtl="0" eaLnBrk="0" fontAlgn="base" hangingPunct="0">
              <a:spcBef>
                <a:spcPct val="0"/>
              </a:spcBef>
              <a:spcAft>
                <a:spcPct val="0"/>
              </a:spcAft>
              <a:defRPr sz="3200">
                <a:solidFill>
                  <a:schemeClr val="accent1"/>
                </a:solidFill>
                <a:latin typeface="Century Gothic" charset="0"/>
                <a:ea typeface="ＭＳ Ｐゴシック" charset="-128"/>
                <a:cs typeface="ＭＳ Ｐゴシック" charset="-128"/>
              </a:defRPr>
            </a:lvl5pPr>
            <a:lvl6pPr marL="457200" algn="ctr" rtl="0" fontAlgn="base">
              <a:spcBef>
                <a:spcPct val="0"/>
              </a:spcBef>
              <a:spcAft>
                <a:spcPct val="0"/>
              </a:spcAft>
              <a:defRPr sz="3200">
                <a:solidFill>
                  <a:schemeClr val="accent1"/>
                </a:solidFill>
                <a:latin typeface="Century Gothic" charset="0"/>
                <a:ea typeface="ＭＳ Ｐゴシック" charset="-128"/>
                <a:cs typeface="ＭＳ Ｐゴシック" charset="-128"/>
              </a:defRPr>
            </a:lvl6pPr>
            <a:lvl7pPr marL="914400" algn="ctr" rtl="0" fontAlgn="base">
              <a:spcBef>
                <a:spcPct val="0"/>
              </a:spcBef>
              <a:spcAft>
                <a:spcPct val="0"/>
              </a:spcAft>
              <a:defRPr sz="3200">
                <a:solidFill>
                  <a:schemeClr val="accent1"/>
                </a:solidFill>
                <a:latin typeface="Century Gothic" charset="0"/>
                <a:ea typeface="ＭＳ Ｐゴシック" charset="-128"/>
                <a:cs typeface="ＭＳ Ｐゴシック" charset="-128"/>
              </a:defRPr>
            </a:lvl7pPr>
            <a:lvl8pPr marL="1371600" algn="ctr" rtl="0" fontAlgn="base">
              <a:spcBef>
                <a:spcPct val="0"/>
              </a:spcBef>
              <a:spcAft>
                <a:spcPct val="0"/>
              </a:spcAft>
              <a:defRPr sz="3200">
                <a:solidFill>
                  <a:schemeClr val="accent1"/>
                </a:solidFill>
                <a:latin typeface="Century Gothic" charset="0"/>
                <a:ea typeface="ＭＳ Ｐゴシック" charset="-128"/>
                <a:cs typeface="ＭＳ Ｐゴシック" charset="-128"/>
              </a:defRPr>
            </a:lvl8pPr>
            <a:lvl9pPr marL="1828800" algn="ctr" rtl="0" fontAlgn="base">
              <a:spcBef>
                <a:spcPct val="0"/>
              </a:spcBef>
              <a:spcAft>
                <a:spcPct val="0"/>
              </a:spcAft>
              <a:defRPr sz="3200">
                <a:solidFill>
                  <a:schemeClr val="accent1"/>
                </a:solidFill>
                <a:latin typeface="Century Gothic" charset="0"/>
                <a:ea typeface="ＭＳ Ｐゴシック" charset="-128"/>
                <a:cs typeface="ＭＳ Ｐゴシック" charset="-128"/>
              </a:defRPr>
            </a:lvl9pPr>
          </a:lstStyle>
          <a:p>
            <a:pPr>
              <a:defRPr/>
            </a:pPr>
            <a:r>
              <a:rPr lang="en-US" sz="2800" dirty="0">
                <a:solidFill>
                  <a:srgbClr val="000000"/>
                </a:solidFill>
                <a:latin typeface="Century Gothic" charset="0"/>
                <a:ea typeface="ＭＳ Ｐゴシック" charset="0"/>
                <a:cs typeface="ＭＳ Ｐゴシック" charset="0"/>
              </a:rPr>
              <a:t>New channel incision; “meandering” doesn’t require liquid</a:t>
            </a:r>
          </a:p>
        </p:txBody>
      </p:sp>
    </p:spTree>
    <p:extLst>
      <p:ext uri="{BB962C8B-B14F-4D97-AF65-F5344CB8AC3E}">
        <p14:creationId xmlns:p14="http://schemas.microsoft.com/office/powerpoint/2010/main" val="29385455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a:xfrm>
            <a:off x="1803400" y="0"/>
            <a:ext cx="5181600" cy="447675"/>
          </a:xfrm>
        </p:spPr>
        <p:txBody>
          <a:bodyPr/>
          <a:lstStyle/>
          <a:p>
            <a:r>
              <a:rPr lang="en-US" sz="2400">
                <a:solidFill>
                  <a:srgbClr val="FFFFFF"/>
                </a:solidFill>
                <a:latin typeface="Century Gothic" charset="0"/>
                <a:ea typeface="ＭＳ Ｐゴシック" charset="0"/>
                <a:cs typeface="ＭＳ Ｐゴシック" charset="0"/>
              </a:rPr>
              <a:t>Timing of Gully Activity</a:t>
            </a:r>
          </a:p>
        </p:txBody>
      </p:sp>
      <p:pic>
        <p:nvPicPr>
          <p:cNvPr id="3277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5800" y="628650"/>
            <a:ext cx="6070600" cy="45529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2771" name="TextBox 2"/>
          <p:cNvSpPr txBox="1">
            <a:spLocks noChangeArrowheads="1"/>
          </p:cNvSpPr>
          <p:nvPr/>
        </p:nvSpPr>
        <p:spPr bwMode="auto">
          <a:xfrm>
            <a:off x="317500" y="5194300"/>
            <a:ext cx="6743700"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pPr eaLnBrk="1" hangingPunct="1"/>
            <a:r>
              <a:rPr lang="en-US" sz="1800" b="1" dirty="0" err="1">
                <a:solidFill>
                  <a:srgbClr val="000000"/>
                </a:solidFill>
                <a:latin typeface="Calibri" charset="0"/>
              </a:rPr>
              <a:t>Gasa</a:t>
            </a:r>
            <a:r>
              <a:rPr lang="en-US" sz="1800" b="1" dirty="0">
                <a:solidFill>
                  <a:srgbClr val="000000"/>
                </a:solidFill>
                <a:latin typeface="Calibri" charset="0"/>
              </a:rPr>
              <a:t> crater: new deposit between L</a:t>
            </a:r>
            <a:r>
              <a:rPr lang="en-US" sz="1800" b="1" baseline="-25000" dirty="0">
                <a:solidFill>
                  <a:srgbClr val="000000"/>
                </a:solidFill>
                <a:latin typeface="Calibri" charset="0"/>
              </a:rPr>
              <a:t>S</a:t>
            </a:r>
            <a:r>
              <a:rPr lang="en-US" sz="1800" b="1" dirty="0">
                <a:solidFill>
                  <a:srgbClr val="000000"/>
                </a:solidFill>
                <a:latin typeface="Calibri" charset="0"/>
              </a:rPr>
              <a:t> 128-141. </a:t>
            </a:r>
          </a:p>
        </p:txBody>
      </p:sp>
      <p:sp>
        <p:nvSpPr>
          <p:cNvPr id="32772" name="TextBox 6"/>
          <p:cNvSpPr txBox="1">
            <a:spLocks noChangeArrowheads="1"/>
          </p:cNvSpPr>
          <p:nvPr/>
        </p:nvSpPr>
        <p:spPr bwMode="auto">
          <a:xfrm>
            <a:off x="6934588" y="3656013"/>
            <a:ext cx="1723248" cy="338554"/>
          </a:xfrm>
          <a:prstGeom prst="rect">
            <a:avLst/>
          </a:prstGeom>
          <a:noFill/>
          <a:ln>
            <a:solidFill>
              <a:srgbClr val="660066"/>
            </a:solidFill>
          </a:ln>
        </p:spPr>
        <p:txBody>
          <a:bodyPr wrap="none">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sz="1600" dirty="0" err="1">
                <a:solidFill>
                  <a:srgbClr val="000000"/>
                </a:solidFill>
              </a:rPr>
              <a:t>Dundas</a:t>
            </a:r>
            <a:r>
              <a:rPr lang="en-US" sz="1600" dirty="0">
                <a:solidFill>
                  <a:srgbClr val="000000"/>
                </a:solidFill>
              </a:rPr>
              <a:t> et al. 2015</a:t>
            </a:r>
          </a:p>
        </p:txBody>
      </p:sp>
      <p:sp>
        <p:nvSpPr>
          <p:cNvPr id="32773" name="Content Placeholder 2"/>
          <p:cNvSpPr txBox="1">
            <a:spLocks/>
          </p:cNvSpPr>
          <p:nvPr/>
        </p:nvSpPr>
        <p:spPr bwMode="auto">
          <a:xfrm>
            <a:off x="533400" y="5711297"/>
            <a:ext cx="8068733" cy="820737"/>
          </a:xfrm>
          <a:prstGeom prst="rect">
            <a:avLst/>
          </a:prstGeom>
          <a:noFill/>
          <a:ln w="28575" cmpd="sng">
            <a:solidFill>
              <a:srgbClr val="660066"/>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marL="231775" indent="-231775" defTabSz="777875">
              <a:defRPr sz="2400">
                <a:solidFill>
                  <a:schemeClr val="tx1"/>
                </a:solidFill>
                <a:latin typeface="Times" charset="0"/>
                <a:ea typeface="ＭＳ Ｐゴシック" charset="0"/>
                <a:cs typeface="ＭＳ Ｐゴシック" charset="0"/>
              </a:defRPr>
            </a:lvl1pPr>
            <a:lvl2pPr marL="742950" indent="-285750" defTabSz="777875">
              <a:defRPr sz="2400">
                <a:solidFill>
                  <a:schemeClr val="tx1"/>
                </a:solidFill>
                <a:latin typeface="Times" charset="0"/>
                <a:ea typeface="ＭＳ Ｐゴシック" charset="0"/>
              </a:defRPr>
            </a:lvl2pPr>
            <a:lvl3pPr marL="1143000" indent="-228600" defTabSz="777875">
              <a:defRPr sz="2400">
                <a:solidFill>
                  <a:schemeClr val="tx1"/>
                </a:solidFill>
                <a:latin typeface="Times" charset="0"/>
                <a:ea typeface="ＭＳ Ｐゴシック" charset="0"/>
              </a:defRPr>
            </a:lvl3pPr>
            <a:lvl4pPr marL="1600200" indent="-228600" defTabSz="777875">
              <a:defRPr sz="2400">
                <a:solidFill>
                  <a:schemeClr val="tx1"/>
                </a:solidFill>
                <a:latin typeface="Times" charset="0"/>
                <a:ea typeface="ＭＳ Ｐゴシック" charset="0"/>
              </a:defRPr>
            </a:lvl4pPr>
            <a:lvl5pPr marL="2057400" indent="-228600" defTabSz="777875">
              <a:defRPr sz="2400">
                <a:solidFill>
                  <a:schemeClr val="tx1"/>
                </a:solidFill>
                <a:latin typeface="Times" charset="0"/>
                <a:ea typeface="ＭＳ Ｐゴシック" charset="0"/>
              </a:defRPr>
            </a:lvl5pPr>
            <a:lvl6pPr marL="2514600" indent="-228600" algn="ctr" defTabSz="777875"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defTabSz="777875"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defTabSz="777875"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defTabSz="777875" eaLnBrk="0" fontAlgn="base" hangingPunct="0">
              <a:spcBef>
                <a:spcPct val="0"/>
              </a:spcBef>
              <a:spcAft>
                <a:spcPct val="0"/>
              </a:spcAft>
              <a:defRPr sz="2400">
                <a:solidFill>
                  <a:schemeClr val="tx1"/>
                </a:solidFill>
                <a:latin typeface="Times" charset="0"/>
                <a:ea typeface="ＭＳ Ｐゴシック" charset="0"/>
              </a:defRPr>
            </a:lvl9pPr>
          </a:lstStyle>
          <a:p>
            <a:pPr marL="0" indent="0" algn="l">
              <a:spcBef>
                <a:spcPct val="40000"/>
              </a:spcBef>
              <a:buClr>
                <a:srgbClr val="FF0000"/>
              </a:buClr>
              <a:buSzPct val="60000"/>
            </a:pPr>
            <a:r>
              <a:rPr lang="en-US" sz="2000" dirty="0">
                <a:solidFill>
                  <a:srgbClr val="000000"/>
                </a:solidFill>
                <a:latin typeface="Arial" charset="0"/>
              </a:rPr>
              <a:t>Gully activity periods (before/after images) always include times and places with frost present.  </a:t>
            </a:r>
          </a:p>
        </p:txBody>
      </p:sp>
    </p:spTree>
    <p:extLst>
      <p:ext uri="{BB962C8B-B14F-4D97-AF65-F5344CB8AC3E}">
        <p14:creationId xmlns:p14="http://schemas.microsoft.com/office/powerpoint/2010/main" val="1767585328"/>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465138" y="139700"/>
            <a:ext cx="8229600" cy="360363"/>
          </a:xfrm>
        </p:spPr>
        <p:txBody>
          <a:bodyPr/>
          <a:lstStyle/>
          <a:p>
            <a:r>
              <a:rPr lang="en-US">
                <a:latin typeface="Times" charset="0"/>
                <a:ea typeface="ＭＳ Ｐゴシック" charset="0"/>
                <a:cs typeface="ＭＳ Ｐゴシック" charset="0"/>
              </a:rPr>
              <a:t>Gully Activity</a:t>
            </a:r>
            <a:endParaRPr lang="en-US" sz="2000">
              <a:latin typeface="Times" charset="0"/>
              <a:ea typeface="ＭＳ Ｐゴシック" charset="0"/>
              <a:cs typeface="ＭＳ Ｐゴシック" charset="0"/>
            </a:endParaRPr>
          </a:p>
        </p:txBody>
      </p:sp>
      <p:sp>
        <p:nvSpPr>
          <p:cNvPr id="52227" name="Content Placeholder 2"/>
          <p:cNvSpPr>
            <a:spLocks noGrp="1"/>
          </p:cNvSpPr>
          <p:nvPr>
            <p:ph sz="half" idx="1"/>
          </p:nvPr>
        </p:nvSpPr>
        <p:spPr>
          <a:xfrm>
            <a:off x="279400" y="558800"/>
            <a:ext cx="4233863" cy="1329267"/>
          </a:xfrm>
          <a:ln w="28575" cmpd="sng">
            <a:solidFill>
              <a:srgbClr val="660066"/>
            </a:solidFill>
          </a:ln>
        </p:spPr>
        <p:txBody>
          <a:bodyPr/>
          <a:lstStyle/>
          <a:p>
            <a:pPr marL="0" indent="0">
              <a:buNone/>
            </a:pPr>
            <a:r>
              <a:rPr lang="en-US" sz="2000" dirty="0">
                <a:latin typeface="Times" charset="0"/>
                <a:ea typeface="ＭＳ Ｐゴシック" charset="0"/>
                <a:cs typeface="ＭＳ Ｐゴシック" charset="0"/>
              </a:rPr>
              <a:t>Intensively monitored sites show strong correlation between gully activity and presence of seasonal frost (</a:t>
            </a:r>
            <a:r>
              <a:rPr lang="en-US" sz="2000" dirty="0" err="1">
                <a:latin typeface="Times" charset="0"/>
                <a:ea typeface="ＭＳ Ｐゴシック" charset="0"/>
                <a:cs typeface="ＭＳ Ｐゴシック" charset="0"/>
              </a:rPr>
              <a:t>Dundas</a:t>
            </a:r>
            <a:r>
              <a:rPr lang="en-US" sz="2000" dirty="0">
                <a:latin typeface="Times" charset="0"/>
                <a:ea typeface="ＭＳ Ｐゴシック" charset="0"/>
                <a:cs typeface="ＭＳ Ｐゴシック" charset="0"/>
              </a:rPr>
              <a:t> et al., 2012, 2015)</a:t>
            </a:r>
          </a:p>
        </p:txBody>
      </p:sp>
      <p:pic>
        <p:nvPicPr>
          <p:cNvPr id="52228" name="Picture 6" descr="Figure5.t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56150" y="1968500"/>
            <a:ext cx="4387850" cy="4157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2229" name="TextBox 5"/>
          <p:cNvSpPr txBox="1">
            <a:spLocks noChangeArrowheads="1"/>
          </p:cNvSpPr>
          <p:nvPr/>
        </p:nvSpPr>
        <p:spPr bwMode="auto">
          <a:xfrm>
            <a:off x="4885266" y="762000"/>
            <a:ext cx="4030133" cy="1015663"/>
          </a:xfrm>
          <a:prstGeom prst="rect">
            <a:avLst/>
          </a:prstGeom>
          <a:noFill/>
          <a:ln w="28575" cmpd="sng">
            <a:solidFill>
              <a:srgbClr val="660066"/>
            </a:solidFill>
            <a:miter lim="800000"/>
            <a:headEnd/>
            <a:tailEnd/>
          </a:ln>
          <a:extLst>
            <a:ext uri="{909E8E84-426E-40dd-AFC4-6F175D3DCCD1}">
              <a14:hiddenFill xmlns="" xmlns:a14="http://schemas.microsoft.com/office/drawing/2010/main">
                <a:solidFill>
                  <a:srgbClr val="FFFFFF"/>
                </a:solidFill>
              </a14:hiddenFill>
            </a:ext>
          </a:extLst>
        </p:spPr>
        <p:txBody>
          <a:bodyPr wrap="square">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pPr algn="l"/>
            <a:r>
              <a:rPr lang="en-US" sz="2000" dirty="0"/>
              <a:t>Bright ice blocks in linear gullies suggest new model for these features (</a:t>
            </a:r>
            <a:r>
              <a:rPr lang="en-US" sz="2000" dirty="0" err="1"/>
              <a:t>Diniega</a:t>
            </a:r>
            <a:r>
              <a:rPr lang="en-US" sz="2000" dirty="0"/>
              <a:t> et al., 2014)</a:t>
            </a:r>
          </a:p>
        </p:txBody>
      </p:sp>
      <p:sp>
        <p:nvSpPr>
          <p:cNvPr id="52230" name="TextBox 6"/>
          <p:cNvSpPr txBox="1">
            <a:spLocks noChangeArrowheads="1"/>
          </p:cNvSpPr>
          <p:nvPr/>
        </p:nvSpPr>
        <p:spPr bwMode="auto">
          <a:xfrm>
            <a:off x="0" y="6211888"/>
            <a:ext cx="4914900" cy="6461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pPr algn="l"/>
            <a:r>
              <a:rPr lang="en-US" sz="1800"/>
              <a:t>Most of active sites are in S hemisphere—this may switch hemispheres with argument of perihelion.</a:t>
            </a:r>
          </a:p>
        </p:txBody>
      </p:sp>
      <p:pic>
        <p:nvPicPr>
          <p:cNvPr id="52231" name="Picture 7" descr="Fig15_revised.eps"/>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1549400"/>
            <a:ext cx="4826000" cy="4826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758825" y="0"/>
            <a:ext cx="7877175" cy="520700"/>
          </a:xfrm>
        </p:spPr>
        <p:txBody>
          <a:bodyPr/>
          <a:lstStyle/>
          <a:p>
            <a:r>
              <a:rPr lang="en-US" sz="2800">
                <a:latin typeface="Times" charset="0"/>
                <a:ea typeface="ＭＳ Ｐゴシック" charset="0"/>
                <a:cs typeface="ＭＳ Ｐゴシック" charset="0"/>
              </a:rPr>
              <a:t>How far back in time have the gullies been forming?</a:t>
            </a:r>
          </a:p>
        </p:txBody>
      </p:sp>
      <p:sp>
        <p:nvSpPr>
          <p:cNvPr id="55299" name="Content Placeholder 6"/>
          <p:cNvSpPr>
            <a:spLocks noGrp="1"/>
          </p:cNvSpPr>
          <p:nvPr>
            <p:ph sz="half" idx="2"/>
          </p:nvPr>
        </p:nvSpPr>
        <p:spPr>
          <a:xfrm>
            <a:off x="228600" y="533400"/>
            <a:ext cx="8407400" cy="2201333"/>
          </a:xfrm>
          <a:ln w="25400" cap="flat">
            <a:solidFill>
              <a:srgbClr val="660066"/>
            </a:solidFill>
            <a:miter lim="800000"/>
            <a:headEnd type="none" w="med" len="med"/>
            <a:tailEnd type="none" w="med" len="med"/>
          </a:ln>
        </p:spPr>
        <p:txBody>
          <a:bodyPr/>
          <a:lstStyle/>
          <a:p>
            <a:pPr>
              <a:spcBef>
                <a:spcPts val="0"/>
              </a:spcBef>
            </a:pPr>
            <a:r>
              <a:rPr lang="en-US" sz="1800" dirty="0" err="1">
                <a:latin typeface="Times" charset="0"/>
                <a:ea typeface="ＭＳ Ｐゴシック" charset="0"/>
                <a:cs typeface="ＭＳ Ｐゴシック" charset="0"/>
              </a:rPr>
              <a:t>Gasa</a:t>
            </a:r>
            <a:r>
              <a:rPr lang="en-US" sz="1800" dirty="0">
                <a:latin typeface="Times" charset="0"/>
                <a:ea typeface="ＭＳ Ｐゴシック" charset="0"/>
                <a:cs typeface="ＭＳ Ｐゴシック" charset="0"/>
              </a:rPr>
              <a:t> crater (with extensive secondary craters) dated at ~1 Ma (</a:t>
            </a:r>
            <a:r>
              <a:rPr lang="en-US" sz="1800" dirty="0" err="1">
                <a:latin typeface="Times" charset="0"/>
                <a:ea typeface="ＭＳ Ｐゴシック" charset="0"/>
                <a:cs typeface="ＭＳ Ｐゴシック" charset="0"/>
              </a:rPr>
              <a:t>Schon</a:t>
            </a:r>
            <a:r>
              <a:rPr lang="en-US" sz="1800" dirty="0">
                <a:latin typeface="Times" charset="0"/>
                <a:ea typeface="ＭＳ Ｐゴシック" charset="0"/>
                <a:cs typeface="ＭＳ Ｐゴシック" charset="0"/>
              </a:rPr>
              <a:t> et al., 2009)</a:t>
            </a:r>
          </a:p>
          <a:p>
            <a:pPr>
              <a:spcBef>
                <a:spcPts val="0"/>
              </a:spcBef>
            </a:pPr>
            <a:r>
              <a:rPr lang="en-US" sz="1800" dirty="0">
                <a:latin typeface="Times" charset="0"/>
                <a:ea typeface="ＭＳ Ｐゴシック" charset="0"/>
                <a:cs typeface="ＭＳ Ｐゴシック" charset="0"/>
              </a:rPr>
              <a:t>All sharp gullies in surrounding region post-date </a:t>
            </a:r>
            <a:r>
              <a:rPr lang="en-US" sz="1800" dirty="0" err="1">
                <a:latin typeface="Times" charset="0"/>
                <a:ea typeface="ＭＳ Ｐゴシック" charset="0"/>
                <a:cs typeface="ＭＳ Ｐゴシック" charset="0"/>
              </a:rPr>
              <a:t>Gasa</a:t>
            </a:r>
            <a:endParaRPr lang="en-US" sz="1800" dirty="0">
              <a:latin typeface="Times" charset="0"/>
              <a:ea typeface="ＭＳ Ｐゴシック" charset="0"/>
              <a:cs typeface="ＭＳ Ｐゴシック" charset="0"/>
            </a:endParaRPr>
          </a:p>
          <a:p>
            <a:pPr lvl="1">
              <a:spcBef>
                <a:spcPts val="0"/>
              </a:spcBef>
            </a:pPr>
            <a:r>
              <a:rPr lang="en-US" sz="1600" dirty="0">
                <a:latin typeface="Times" charset="0"/>
                <a:ea typeface="ＭＳ Ｐゴシック" charset="0"/>
              </a:rPr>
              <a:t>There are </a:t>
            </a:r>
            <a:r>
              <a:rPr lang="en-US" sz="1600" dirty="0" err="1">
                <a:latin typeface="Times" charset="0"/>
                <a:ea typeface="ＭＳ Ｐゴシック" charset="0"/>
              </a:rPr>
              <a:t>secondaries</a:t>
            </a:r>
            <a:r>
              <a:rPr lang="en-US" sz="1600" dirty="0">
                <a:latin typeface="Times" charset="0"/>
                <a:ea typeface="ＭＳ Ｐゴシック" charset="0"/>
              </a:rPr>
              <a:t> over much larger and muted erosional forms (lower right), covered by mid-latitude debris mantle</a:t>
            </a:r>
          </a:p>
          <a:p>
            <a:pPr>
              <a:spcBef>
                <a:spcPts val="0"/>
              </a:spcBef>
            </a:pPr>
            <a:r>
              <a:rPr lang="en-US" sz="1800" dirty="0">
                <a:latin typeface="Times" charset="0"/>
                <a:ea typeface="ＭＳ Ｐゴシック" charset="0"/>
                <a:cs typeface="ＭＳ Ｐゴシック" charset="0"/>
              </a:rPr>
              <a:t>Gully activity is ongoing today and as much as the past ~1 Ma, but older gullies have been mantled.</a:t>
            </a:r>
          </a:p>
          <a:p>
            <a:pPr>
              <a:spcBef>
                <a:spcPts val="0"/>
              </a:spcBef>
            </a:pPr>
            <a:r>
              <a:rPr lang="en-US" sz="1800" dirty="0">
                <a:latin typeface="Times" charset="0"/>
                <a:ea typeface="ＭＳ Ｐゴシック" charset="0"/>
                <a:cs typeface="ＭＳ Ｐゴシック" charset="0"/>
              </a:rPr>
              <a:t>Rate of gully formation probably sufficient to explain all recent gullies forming by CO</a:t>
            </a:r>
            <a:r>
              <a:rPr lang="en-US" sz="1800" baseline="-25000" dirty="0">
                <a:latin typeface="Times" charset="0"/>
                <a:ea typeface="ＭＳ Ｐゴシック" charset="0"/>
                <a:cs typeface="ＭＳ Ｐゴシック" charset="0"/>
              </a:rPr>
              <a:t>2</a:t>
            </a:r>
            <a:r>
              <a:rPr lang="en-US" sz="1800" dirty="0">
                <a:latin typeface="Times" charset="0"/>
                <a:ea typeface="ＭＳ Ｐゴシック" charset="0"/>
                <a:cs typeface="ＭＳ Ｐゴシック" charset="0"/>
              </a:rPr>
              <a:t>-driven process</a:t>
            </a:r>
          </a:p>
        </p:txBody>
      </p:sp>
      <p:pic>
        <p:nvPicPr>
          <p:cNvPr id="55300" name="Picture 8" descr="GASA-secondary-coverage.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2967038"/>
            <a:ext cx="6467475" cy="3421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5301" name="Picture 9" descr="ESP_019250_1450_RED.thumb.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56363" y="2946400"/>
            <a:ext cx="2687637" cy="4102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5302" name="TextBox 10"/>
          <p:cNvSpPr txBox="1">
            <a:spLocks noChangeArrowheads="1"/>
          </p:cNvSpPr>
          <p:nvPr/>
        </p:nvSpPr>
        <p:spPr bwMode="auto">
          <a:xfrm>
            <a:off x="3632200" y="4381500"/>
            <a:ext cx="1282700" cy="3381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600">
                <a:solidFill>
                  <a:schemeClr val="bg1"/>
                </a:solidFill>
              </a:rPr>
              <a:t>Gasa crater</a:t>
            </a:r>
          </a:p>
        </p:txBody>
      </p:sp>
      <p:cxnSp>
        <p:nvCxnSpPr>
          <p:cNvPr id="55303" name="Straight Arrow Connector 12"/>
          <p:cNvCxnSpPr>
            <a:cxnSpLocks noChangeShapeType="1"/>
          </p:cNvCxnSpPr>
          <p:nvPr/>
        </p:nvCxnSpPr>
        <p:spPr bwMode="auto">
          <a:xfrm rot="10800000">
            <a:off x="3314700" y="4584700"/>
            <a:ext cx="381000" cy="25400"/>
          </a:xfrm>
          <a:prstGeom prst="straightConnector1">
            <a:avLst/>
          </a:prstGeom>
          <a:noFill/>
          <a:ln w="34925">
            <a:solidFill>
              <a:schemeClr val="bg1"/>
            </a:solidFill>
            <a:round/>
            <a:headEnd/>
            <a:tailEnd type="arrow" w="med" len="med"/>
          </a:ln>
          <a:extLst>
            <a:ext uri="{909E8E84-426E-40dd-AFC4-6F175D3DCCD1}">
              <a14:hiddenFill xmlns="" xmlns:a14="http://schemas.microsoft.com/office/drawing/2010/main">
                <a:noFill/>
              </a14:hiddenFill>
            </a:ext>
          </a:extLst>
        </p:spPr>
      </p:cxnSp>
      <p:sp>
        <p:nvSpPr>
          <p:cNvPr id="55304" name="TextBox 13"/>
          <p:cNvSpPr txBox="1">
            <a:spLocks noChangeArrowheads="1"/>
          </p:cNvSpPr>
          <p:nvPr/>
        </p:nvSpPr>
        <p:spPr bwMode="auto">
          <a:xfrm>
            <a:off x="7073900" y="2946400"/>
            <a:ext cx="2070100" cy="3381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600">
                <a:solidFill>
                  <a:srgbClr val="FFFFFF"/>
                </a:solidFill>
              </a:rPr>
              <a:t>ESP_019250_1450</a:t>
            </a:r>
          </a:p>
        </p:txBody>
      </p:sp>
      <p:sp>
        <p:nvSpPr>
          <p:cNvPr id="55305" name="TextBox 8"/>
          <p:cNvSpPr txBox="1">
            <a:spLocks noChangeArrowheads="1"/>
          </p:cNvSpPr>
          <p:nvPr/>
        </p:nvSpPr>
        <p:spPr bwMode="auto">
          <a:xfrm>
            <a:off x="0" y="6311900"/>
            <a:ext cx="6324600"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800"/>
              <a:t>Plot of HiRISE coverage surrounding Gasa crater</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idx="4294967295"/>
          </p:nvPr>
        </p:nvSpPr>
        <p:spPr>
          <a:xfrm>
            <a:off x="0" y="393700"/>
            <a:ext cx="4648200" cy="1371600"/>
          </a:xfrm>
        </p:spPr>
        <p:txBody>
          <a:bodyPr>
            <a:normAutofit fontScale="90000"/>
          </a:bodyPr>
          <a:lstStyle/>
          <a:p>
            <a:pPr>
              <a:defRPr/>
            </a:pPr>
            <a:r>
              <a:rPr lang="en-US" sz="3600" dirty="0">
                <a:solidFill>
                  <a:schemeClr val="tx1"/>
                </a:solidFill>
              </a:rPr>
              <a:t>The</a:t>
            </a:r>
            <a:r>
              <a:rPr lang="en-US" sz="3600" dirty="0">
                <a:solidFill>
                  <a:srgbClr val="800080"/>
                </a:solidFill>
              </a:rPr>
              <a:t> Seasonal Connection </a:t>
            </a:r>
            <a:r>
              <a:rPr lang="en-US" sz="3600" dirty="0">
                <a:solidFill>
                  <a:schemeClr val="tx1"/>
                </a:solidFill>
              </a:rPr>
              <a:t>to</a:t>
            </a:r>
            <a:r>
              <a:rPr lang="en-US" sz="3600" dirty="0">
                <a:solidFill>
                  <a:srgbClr val="800080"/>
                </a:solidFill>
              </a:rPr>
              <a:t> Dune Erosion </a:t>
            </a:r>
            <a:r>
              <a:rPr lang="en-US" sz="3600" dirty="0">
                <a:solidFill>
                  <a:schemeClr val="tx1"/>
                </a:solidFill>
              </a:rPr>
              <a:t>in the </a:t>
            </a:r>
            <a:r>
              <a:rPr lang="en-US" sz="3600" dirty="0">
                <a:solidFill>
                  <a:srgbClr val="000000"/>
                </a:solidFill>
              </a:rPr>
              <a:t>Northern Hemisphere</a:t>
            </a:r>
          </a:p>
        </p:txBody>
      </p:sp>
      <p:sp>
        <p:nvSpPr>
          <p:cNvPr id="56323" name="Content Placeholder 2"/>
          <p:cNvSpPr>
            <a:spLocks noGrp="1"/>
          </p:cNvSpPr>
          <p:nvPr>
            <p:ph idx="4294967295"/>
          </p:nvPr>
        </p:nvSpPr>
        <p:spPr>
          <a:xfrm>
            <a:off x="165100" y="1968500"/>
            <a:ext cx="4343400" cy="4724400"/>
          </a:xfrm>
          <a:ln w="28575" cap="flat">
            <a:solidFill>
              <a:srgbClr val="660066"/>
            </a:solidFill>
            <a:miter lim="800000"/>
            <a:headEnd type="none" w="med" len="med"/>
            <a:tailEnd type="none" w="med" len="med"/>
          </a:ln>
        </p:spPr>
        <p:txBody>
          <a:bodyPr/>
          <a:lstStyle/>
          <a:p>
            <a:pPr>
              <a:buFontTx/>
              <a:buNone/>
            </a:pPr>
            <a:r>
              <a:rPr lang="en-US" sz="2000" i="1" dirty="0">
                <a:latin typeface="Times" charset="0"/>
                <a:ea typeface="ＭＳ Ｐゴシック" charset="0"/>
                <a:cs typeface="ＭＳ Ｐゴシック" charset="0"/>
              </a:rPr>
              <a:t>Major findings</a:t>
            </a:r>
            <a:r>
              <a:rPr lang="en-US" sz="2000" dirty="0">
                <a:latin typeface="Times" charset="0"/>
                <a:ea typeface="ＭＳ Ｐゴシック" charset="0"/>
                <a:cs typeface="ＭＳ Ｐゴシック" charset="0"/>
              </a:rPr>
              <a:t>:</a:t>
            </a:r>
          </a:p>
          <a:p>
            <a:r>
              <a:rPr lang="en-US" sz="2000" dirty="0">
                <a:latin typeface="Times" charset="0"/>
                <a:ea typeface="ＭＳ Ｐゴシック" charset="0"/>
                <a:cs typeface="ＭＳ Ｐゴシック" charset="0"/>
              </a:rPr>
              <a:t>Substantial changes each Mars year – new alcoves, gullies, new debris aprons</a:t>
            </a:r>
          </a:p>
          <a:p>
            <a:r>
              <a:rPr lang="en-US" sz="2000" dirty="0">
                <a:latin typeface="Times" charset="0"/>
                <a:ea typeface="ＭＳ Ｐゴシック" charset="0"/>
                <a:cs typeface="ＭＳ Ｐゴシック" charset="0"/>
              </a:rPr>
              <a:t>Changes correlate to seasonal defrosting activity</a:t>
            </a:r>
          </a:p>
          <a:p>
            <a:r>
              <a:rPr lang="en-US" sz="2000" dirty="0">
                <a:latin typeface="Times" charset="0"/>
                <a:ea typeface="ＭＳ Ｐゴシック" charset="0"/>
                <a:cs typeface="ＭＳ Ｐゴシック" charset="0"/>
              </a:rPr>
              <a:t>New ripples form each summer and partially erase the gullies</a:t>
            </a:r>
          </a:p>
          <a:p>
            <a:r>
              <a:rPr lang="en-US" sz="2000" dirty="0">
                <a:latin typeface="Times" charset="0"/>
                <a:ea typeface="ＭＳ Ｐゴシック" charset="0"/>
                <a:cs typeface="ＭＳ Ｐゴシック" charset="0"/>
              </a:rPr>
              <a:t>Gullies do not form in the summer on dunes anywhere on Mars</a:t>
            </a:r>
            <a:endParaRPr lang="en-US" sz="1800" dirty="0">
              <a:latin typeface="Times" charset="0"/>
              <a:ea typeface="ＭＳ Ｐゴシック" charset="0"/>
              <a:cs typeface="ＭＳ Ｐゴシック" charset="0"/>
            </a:endParaRPr>
          </a:p>
          <a:p>
            <a:pPr>
              <a:buFontTx/>
              <a:buNone/>
            </a:pPr>
            <a:endParaRPr lang="en-US" sz="1800" dirty="0">
              <a:latin typeface="Times" charset="0"/>
              <a:ea typeface="ＭＳ Ｐゴシック" charset="0"/>
              <a:cs typeface="ＭＳ Ｐゴシック" charset="0"/>
            </a:endParaRPr>
          </a:p>
          <a:p>
            <a:pPr>
              <a:buFontTx/>
              <a:buNone/>
            </a:pPr>
            <a:r>
              <a:rPr lang="en-US" sz="1800" dirty="0">
                <a:latin typeface="Times" charset="0"/>
                <a:ea typeface="ＭＳ Ｐゴシック" charset="0"/>
                <a:cs typeface="ＭＳ Ｐゴシック" charset="0"/>
              </a:rPr>
              <a:t>Seasonal Erosion and Restoration of Mars</a:t>
            </a:r>
            <a:r>
              <a:rPr lang="ja-JP" altLang="en-US" sz="1800" dirty="0">
                <a:latin typeface="Times" charset="0"/>
                <a:ea typeface="ＭＳ Ｐゴシック" charset="0"/>
                <a:cs typeface="ＭＳ Ｐゴシック" charset="0"/>
              </a:rPr>
              <a:t>’</a:t>
            </a:r>
            <a:r>
              <a:rPr lang="en-US" sz="1800" dirty="0">
                <a:latin typeface="Times" charset="0"/>
                <a:ea typeface="ＭＳ Ｐゴシック" charset="0"/>
                <a:cs typeface="ＭＳ Ｐゴシック" charset="0"/>
              </a:rPr>
              <a:t> Northern Polar Dunes, Hansen </a:t>
            </a:r>
            <a:r>
              <a:rPr lang="en-US" sz="1800" i="1" dirty="0">
                <a:latin typeface="Times" charset="0"/>
                <a:ea typeface="ＭＳ Ｐゴシック" charset="0"/>
                <a:cs typeface="ＭＳ Ｐゴシック" charset="0"/>
              </a:rPr>
              <a:t>et al</a:t>
            </a:r>
            <a:r>
              <a:rPr lang="en-US" sz="1800" dirty="0">
                <a:latin typeface="Times" charset="0"/>
                <a:ea typeface="ＭＳ Ｐゴシック" charset="0"/>
                <a:cs typeface="ＭＳ Ｐゴシック" charset="0"/>
              </a:rPr>
              <a:t>, Science 331, February 2011</a:t>
            </a:r>
          </a:p>
        </p:txBody>
      </p:sp>
      <p:pic>
        <p:nvPicPr>
          <p:cNvPr id="56324" name="Picture 3" descr="Hansen-pr_fig_annot.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06925" y="0"/>
            <a:ext cx="4537075"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6325" name="TextBox 4"/>
          <p:cNvSpPr txBox="1">
            <a:spLocks noChangeArrowheads="1"/>
          </p:cNvSpPr>
          <p:nvPr/>
        </p:nvSpPr>
        <p:spPr bwMode="auto">
          <a:xfrm>
            <a:off x="8342313" y="1905000"/>
            <a:ext cx="793750" cy="3365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600" b="1"/>
              <a:t>Year 1</a:t>
            </a:r>
          </a:p>
        </p:txBody>
      </p:sp>
      <p:sp>
        <p:nvSpPr>
          <p:cNvPr id="56326" name="TextBox 5"/>
          <p:cNvSpPr txBox="1">
            <a:spLocks noChangeArrowheads="1"/>
          </p:cNvSpPr>
          <p:nvPr/>
        </p:nvSpPr>
        <p:spPr bwMode="auto">
          <a:xfrm>
            <a:off x="8342313" y="6519863"/>
            <a:ext cx="793750" cy="3365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600" b="1"/>
              <a:t>Year 2</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ctrTitle" idx="4294967295"/>
          </p:nvPr>
        </p:nvSpPr>
        <p:spPr>
          <a:xfrm>
            <a:off x="3055938" y="0"/>
            <a:ext cx="5638800" cy="609600"/>
          </a:xfrm>
          <a:ln w="28575">
            <a:solidFill>
              <a:srgbClr val="660066"/>
            </a:solidFill>
            <a:miter lim="800000"/>
            <a:headEnd/>
            <a:tailEnd/>
          </a:ln>
        </p:spPr>
        <p:txBody>
          <a:bodyPr/>
          <a:lstStyle/>
          <a:p>
            <a:pPr indent="39688" eaLnBrk="1" hangingPunct="1"/>
            <a:r>
              <a:rPr lang="en-US" sz="2400" b="1">
                <a:solidFill>
                  <a:schemeClr val="tx1"/>
                </a:solidFill>
                <a:latin typeface="Times New Roman Bold" charset="0"/>
                <a:ea typeface="ヒラギノ角ゴ Pro W3" charset="0"/>
                <a:cs typeface="ヒラギノ角ゴ Pro W3" charset="0"/>
              </a:rPr>
              <a:t>Seasonal Flows on Warm Martian Slopes</a:t>
            </a:r>
            <a:br>
              <a:rPr lang="en-US" sz="3600">
                <a:solidFill>
                  <a:schemeClr val="tx1"/>
                </a:solidFill>
                <a:latin typeface="Times New Roman Bold" charset="0"/>
                <a:ea typeface="ヒラギノ角ゴ Pro W3" charset="0"/>
                <a:cs typeface="ヒラギノ角ゴ Pro W3" charset="0"/>
              </a:rPr>
            </a:br>
            <a:r>
              <a:rPr lang="en-US" sz="1600">
                <a:solidFill>
                  <a:schemeClr val="tx1"/>
                </a:solidFill>
                <a:latin typeface="Times New Roman Bold" charset="0"/>
                <a:ea typeface="ヒラギノ角ゴ Pro W3" charset="0"/>
                <a:cs typeface="ヒラギノ角ゴ Pro W3" charset="0"/>
              </a:rPr>
              <a:t>(McEwen et al., Science, 5 Aug 2011)</a:t>
            </a:r>
            <a:endParaRPr lang="en-US" sz="1600">
              <a:latin typeface="Century Gothic" charset="0"/>
              <a:ea typeface="ＭＳ Ｐゴシック" charset="0"/>
              <a:cs typeface="ＭＳ Ｐゴシック" charset="0"/>
            </a:endParaRPr>
          </a:p>
        </p:txBody>
      </p:sp>
      <p:sp>
        <p:nvSpPr>
          <p:cNvPr id="33794" name="Rectangle 3"/>
          <p:cNvSpPr txBox="1">
            <a:spLocks noChangeArrowheads="1"/>
          </p:cNvSpPr>
          <p:nvPr/>
        </p:nvSpPr>
        <p:spPr bwMode="auto">
          <a:xfrm>
            <a:off x="0" y="444500"/>
            <a:ext cx="3065463" cy="6413500"/>
          </a:xfrm>
          <a:prstGeom prst="rect">
            <a:avLst/>
          </a:prstGeom>
          <a:noFill/>
          <a:ln w="25400">
            <a:solidFill>
              <a:srgbClr val="660066"/>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marL="163513" indent="-342900">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pPr algn="l">
              <a:lnSpc>
                <a:spcPct val="90000"/>
              </a:lnSpc>
              <a:spcBef>
                <a:spcPts val="438"/>
              </a:spcBef>
              <a:buClr>
                <a:srgbClr val="54638C"/>
              </a:buClr>
              <a:buSzPct val="89000"/>
            </a:pPr>
            <a:r>
              <a:rPr lang="en-US" sz="2000" b="1" dirty="0">
                <a:solidFill>
                  <a:srgbClr val="000000"/>
                </a:solidFill>
                <a:latin typeface="Times New Roman" charset="0"/>
                <a:ea typeface="ヒラギノ角ゴ Pro W3" charset="0"/>
                <a:cs typeface="ヒラギノ角ゴ Pro W3" charset="0"/>
                <a:sym typeface="Century Gothic" charset="0"/>
              </a:rPr>
              <a:t>What we knew in 2011:</a:t>
            </a:r>
          </a:p>
          <a:p>
            <a:pPr algn="l">
              <a:lnSpc>
                <a:spcPct val="90000"/>
              </a:lnSpc>
              <a:spcBef>
                <a:spcPts val="438"/>
              </a:spcBef>
              <a:buClr>
                <a:srgbClr val="54638C"/>
              </a:buClr>
              <a:buSzPct val="89000"/>
              <a:buFont typeface="Wingdings 2" charset="0"/>
              <a:buChar char="Ü"/>
            </a:pPr>
            <a:r>
              <a:rPr lang="en-US" sz="1700" dirty="0">
                <a:latin typeface="Times New Roman" charset="0"/>
                <a:ea typeface="ヒラギノ角ゴ Pro W3" charset="0"/>
                <a:cs typeface="ヒラギノ角ゴ Pro W3" charset="0"/>
                <a:sym typeface="Century Gothic" charset="0"/>
              </a:rPr>
              <a:t>Recurring Slope </a:t>
            </a:r>
            <a:r>
              <a:rPr lang="en-US" sz="1700" dirty="0" err="1">
                <a:latin typeface="Times New Roman" charset="0"/>
                <a:ea typeface="ヒラギノ角ゴ Pro W3" charset="0"/>
                <a:cs typeface="ヒラギノ角ゴ Pro W3" charset="0"/>
                <a:sym typeface="Century Gothic" charset="0"/>
              </a:rPr>
              <a:t>Lineae</a:t>
            </a:r>
            <a:r>
              <a:rPr lang="en-US" sz="1700" dirty="0">
                <a:latin typeface="Times New Roman" charset="0"/>
                <a:ea typeface="ヒラギノ角ゴ Pro W3" charset="0"/>
                <a:cs typeface="ヒラギノ角ゴ Pro W3" charset="0"/>
                <a:sym typeface="Century Gothic" charset="0"/>
              </a:rPr>
              <a:t> (RSL) are narrow (0.5-5 m), dark markings on steep slopes (&gt;25°)</a:t>
            </a:r>
          </a:p>
          <a:p>
            <a:pPr algn="l">
              <a:lnSpc>
                <a:spcPct val="90000"/>
              </a:lnSpc>
              <a:spcBef>
                <a:spcPts val="438"/>
              </a:spcBef>
              <a:buClr>
                <a:srgbClr val="54638C"/>
              </a:buClr>
              <a:buSzPct val="89000"/>
              <a:buFont typeface="Wingdings 2" charset="0"/>
              <a:buChar char="Ü"/>
            </a:pPr>
            <a:r>
              <a:rPr lang="en-US" sz="1700" dirty="0">
                <a:latin typeface="Times New Roman" charset="0"/>
                <a:ea typeface="ヒラギノ角ゴ Pro W3" charset="0"/>
                <a:cs typeface="ヒラギノ角ゴ Pro W3" charset="0"/>
                <a:sym typeface="Century Gothic" charset="0"/>
              </a:rPr>
              <a:t>Concentrated in southern hemisphere (32°S to 48°S), favoring equator-facing slopes. </a:t>
            </a:r>
          </a:p>
          <a:p>
            <a:pPr algn="l">
              <a:lnSpc>
                <a:spcPct val="90000"/>
              </a:lnSpc>
              <a:spcBef>
                <a:spcPts val="438"/>
              </a:spcBef>
              <a:buClr>
                <a:srgbClr val="54638C"/>
              </a:buClr>
              <a:buSzPct val="89000"/>
              <a:buFont typeface="Wingdings 2" charset="0"/>
              <a:buChar char="Ü"/>
            </a:pPr>
            <a:r>
              <a:rPr lang="en-US" sz="1700" dirty="0">
                <a:latin typeface="Times New Roman" charset="0"/>
                <a:ea typeface="ヒラギノ角ゴ Pro W3" charset="0"/>
                <a:cs typeface="ヒラギノ角ゴ Pro W3" charset="0"/>
                <a:sym typeface="Century Gothic" charset="0"/>
              </a:rPr>
              <a:t>Form and incrementally grow in late spring to summer, then fade or disappear in late summer to fall.</a:t>
            </a:r>
          </a:p>
          <a:p>
            <a:pPr algn="l">
              <a:lnSpc>
                <a:spcPct val="90000"/>
              </a:lnSpc>
              <a:spcBef>
                <a:spcPts val="438"/>
              </a:spcBef>
              <a:buClr>
                <a:srgbClr val="54638C"/>
              </a:buClr>
              <a:buSzPct val="89000"/>
              <a:buFont typeface="Wingdings 2" charset="0"/>
              <a:buChar char="Ü"/>
            </a:pPr>
            <a:r>
              <a:rPr lang="en-US" sz="1700" dirty="0">
                <a:latin typeface="Times New Roman" charset="0"/>
                <a:ea typeface="ヒラギノ角ゴ Pro W3" charset="0"/>
                <a:cs typeface="ヒラギノ角ゴ Pro W3" charset="0"/>
                <a:sym typeface="Century Gothic" charset="0"/>
              </a:rPr>
              <a:t>Reform at nearly same locations in multiple Mars years.</a:t>
            </a:r>
          </a:p>
          <a:p>
            <a:pPr algn="l">
              <a:lnSpc>
                <a:spcPct val="90000"/>
              </a:lnSpc>
              <a:spcBef>
                <a:spcPts val="438"/>
              </a:spcBef>
              <a:buClr>
                <a:srgbClr val="54638C"/>
              </a:buClr>
              <a:buSzPct val="89000"/>
              <a:buFont typeface="Wingdings 2" charset="0"/>
              <a:buChar char="Ü"/>
            </a:pPr>
            <a:r>
              <a:rPr lang="en-US" sz="1700" dirty="0">
                <a:latin typeface="Times New Roman" charset="0"/>
                <a:ea typeface="ヒラギノ角ゴ Pro W3" charset="0"/>
                <a:cs typeface="ヒラギノ角ゴ Pro W3" charset="0"/>
                <a:sym typeface="Century Gothic" charset="0"/>
              </a:rPr>
              <a:t>Extend downslope from bedrock outcrops or rocky areas; often associated with small gullies.  </a:t>
            </a:r>
          </a:p>
          <a:p>
            <a:pPr algn="l">
              <a:lnSpc>
                <a:spcPct val="90000"/>
              </a:lnSpc>
              <a:spcBef>
                <a:spcPts val="438"/>
              </a:spcBef>
              <a:buClr>
                <a:srgbClr val="54638C"/>
              </a:buClr>
              <a:buSzPct val="89000"/>
              <a:buFont typeface="Wingdings 2" charset="0"/>
              <a:buChar char="Ü"/>
            </a:pPr>
            <a:r>
              <a:rPr lang="en-US" sz="1700" dirty="0">
                <a:latin typeface="Times New Roman" charset="0"/>
                <a:ea typeface="ヒラギノ角ゴ Pro W3" charset="0"/>
                <a:cs typeface="ヒラギノ角ゴ Pro W3" charset="0"/>
                <a:sym typeface="Century Gothic" charset="0"/>
              </a:rPr>
              <a:t>RSL active in </a:t>
            </a:r>
            <a:r>
              <a:rPr lang="en-US" sz="1700" i="1" dirty="0">
                <a:latin typeface="Times New Roman" charset="0"/>
                <a:ea typeface="ヒラギノ角ゴ Pro W3" charset="0"/>
                <a:cs typeface="ヒラギノ角ゴ Pro W3" charset="0"/>
                <a:sym typeface="Century Gothic" charset="0"/>
              </a:rPr>
              <a:t>seasons</a:t>
            </a:r>
            <a:r>
              <a:rPr lang="en-US" sz="1700" dirty="0">
                <a:latin typeface="Times New Roman" charset="0"/>
                <a:ea typeface="ヒラギノ角ゴ Pro W3" charset="0"/>
                <a:cs typeface="ヒラギノ角ゴ Pro W3" charset="0"/>
                <a:sym typeface="Century Gothic" charset="0"/>
              </a:rPr>
              <a:t> when peak temperatures &gt; 250 K.</a:t>
            </a:r>
          </a:p>
          <a:p>
            <a:pPr algn="l">
              <a:lnSpc>
                <a:spcPct val="90000"/>
              </a:lnSpc>
              <a:spcBef>
                <a:spcPts val="438"/>
              </a:spcBef>
              <a:buClr>
                <a:srgbClr val="54638C"/>
              </a:buClr>
              <a:buSzPct val="89000"/>
              <a:buFont typeface="Wingdings 2" charset="0"/>
              <a:buChar char="Ü"/>
            </a:pPr>
            <a:r>
              <a:rPr lang="en-US" sz="1700" dirty="0">
                <a:latin typeface="Times New Roman" charset="0"/>
                <a:ea typeface="ヒラギノ角ゴ Pro W3" charset="0"/>
                <a:cs typeface="ヒラギノ角ゴ Pro W3" charset="0"/>
                <a:sym typeface="Century Gothic" charset="0"/>
              </a:rPr>
              <a:t>Exact mechanism not understood, but seepage of brines fits the observations.</a:t>
            </a:r>
          </a:p>
        </p:txBody>
      </p:sp>
      <p:pic>
        <p:nvPicPr>
          <p:cNvPr id="33795" name="Picture 4" descr="23045-22834-22689-22267-21555-11428_1380_IRB_A.ORth-enh-crop1-small.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24200" y="685800"/>
            <a:ext cx="5930900" cy="6019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204817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3"/>
          <p:cNvSpPr txBox="1">
            <a:spLocks noChangeArrowheads="1"/>
          </p:cNvSpPr>
          <p:nvPr/>
        </p:nvSpPr>
        <p:spPr bwMode="auto">
          <a:xfrm>
            <a:off x="0" y="515938"/>
            <a:ext cx="3575050" cy="6342062"/>
          </a:xfrm>
          <a:prstGeom prst="rect">
            <a:avLst/>
          </a:prstGeom>
          <a:noFill/>
          <a:ln w="34925">
            <a:solidFill>
              <a:srgbClr val="660066"/>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marL="163513" indent="-342900">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pPr algn="l">
              <a:lnSpc>
                <a:spcPct val="90000"/>
              </a:lnSpc>
              <a:spcBef>
                <a:spcPts val="438"/>
              </a:spcBef>
              <a:buClr>
                <a:srgbClr val="54638C"/>
              </a:buClr>
              <a:buSzPct val="89000"/>
            </a:pPr>
            <a:r>
              <a:rPr lang="en-US" b="1" dirty="0">
                <a:latin typeface="Times New Roman" charset="0"/>
                <a:ea typeface="ヒラギノ角ゴ Pro W3" charset="0"/>
                <a:cs typeface="ヒラギノ角ゴ Pro W3" charset="0"/>
                <a:sym typeface="Century Gothic" charset="0"/>
              </a:rPr>
              <a:t>What we knew in 2014:</a:t>
            </a:r>
          </a:p>
          <a:p>
            <a:pPr algn="l">
              <a:lnSpc>
                <a:spcPct val="90000"/>
              </a:lnSpc>
              <a:spcBef>
                <a:spcPts val="438"/>
              </a:spcBef>
              <a:buClr>
                <a:srgbClr val="54638C"/>
              </a:buClr>
              <a:buSzPct val="89000"/>
              <a:buFont typeface="Wingdings 2" charset="0"/>
              <a:buChar char="Ü"/>
            </a:pPr>
            <a:r>
              <a:rPr lang="en-US" sz="1800" dirty="0">
                <a:latin typeface="Times New Roman" charset="0"/>
                <a:ea typeface="ヒラギノ角ゴ Pro W3" charset="0"/>
                <a:cs typeface="ヒラギノ角ゴ Pro W3" charset="0"/>
                <a:sym typeface="Century Gothic" charset="0"/>
              </a:rPr>
              <a:t>RSL also concentrated in </a:t>
            </a:r>
            <a:r>
              <a:rPr lang="en-US" sz="1800" dirty="0" err="1">
                <a:latin typeface="Times New Roman" charset="0"/>
                <a:ea typeface="ヒラギノ角ゴ Pro W3" charset="0"/>
                <a:cs typeface="ヒラギノ角ゴ Pro W3" charset="0"/>
                <a:sym typeface="Century Gothic" charset="0"/>
              </a:rPr>
              <a:t>Valles</a:t>
            </a:r>
            <a:r>
              <a:rPr lang="en-US" sz="1800" dirty="0">
                <a:latin typeface="Times New Roman" charset="0"/>
                <a:ea typeface="ヒラギノ角ゴ Pro W3" charset="0"/>
                <a:cs typeface="ヒラギノ角ゴ Pro W3" charset="0"/>
                <a:sym typeface="Century Gothic" charset="0"/>
              </a:rPr>
              <a:t> </a:t>
            </a:r>
            <a:r>
              <a:rPr lang="en-US" sz="1800" dirty="0" err="1">
                <a:latin typeface="Times New Roman" charset="0"/>
                <a:ea typeface="ヒラギノ角ゴ Pro W3" charset="0"/>
                <a:cs typeface="ヒラギノ角ゴ Pro W3" charset="0"/>
                <a:sym typeface="Century Gothic" charset="0"/>
              </a:rPr>
              <a:t>Marineris</a:t>
            </a:r>
            <a:r>
              <a:rPr lang="en-US" sz="1800" dirty="0">
                <a:latin typeface="Times New Roman" charset="0"/>
                <a:ea typeface="ヒラギノ角ゴ Pro W3" charset="0"/>
                <a:cs typeface="ヒラギノ角ゴ Pro W3" charset="0"/>
                <a:sym typeface="Century Gothic" charset="0"/>
              </a:rPr>
              <a:t> (VM) on all slope aspects, plus in a few other equatorial and N hem. regions</a:t>
            </a:r>
          </a:p>
          <a:p>
            <a:pPr algn="l">
              <a:lnSpc>
                <a:spcPct val="90000"/>
              </a:lnSpc>
              <a:spcBef>
                <a:spcPts val="438"/>
              </a:spcBef>
              <a:buClr>
                <a:srgbClr val="54638C"/>
              </a:buClr>
              <a:buSzPct val="89000"/>
              <a:buFont typeface="Wingdings 2" charset="0"/>
              <a:buChar char="Ü"/>
            </a:pPr>
            <a:r>
              <a:rPr lang="en-US" sz="1800" dirty="0">
                <a:latin typeface="Times New Roman" charset="0"/>
                <a:ea typeface="ヒラギノ角ゴ Pro W3" charset="0"/>
                <a:cs typeface="ヒラギノ角ゴ Pro W3" charset="0"/>
                <a:sym typeface="Century Gothic" charset="0"/>
              </a:rPr>
              <a:t>In VM they form and grow in N spring/summer on N-facing slopes, S spring/summer on S-facing slopes, then fade or disappear when inactive (not necessarily colder season)</a:t>
            </a:r>
          </a:p>
          <a:p>
            <a:pPr algn="l">
              <a:lnSpc>
                <a:spcPct val="90000"/>
              </a:lnSpc>
              <a:spcBef>
                <a:spcPts val="438"/>
              </a:spcBef>
              <a:buClr>
                <a:srgbClr val="54638C"/>
              </a:buClr>
              <a:buSzPct val="89000"/>
              <a:buFont typeface="Wingdings 2" charset="0"/>
              <a:buChar char="Ü"/>
            </a:pPr>
            <a:r>
              <a:rPr lang="en-US" sz="1800" dirty="0">
                <a:latin typeface="Times New Roman" charset="0"/>
                <a:ea typeface="ヒラギノ角ゴ Pro W3" charset="0"/>
                <a:cs typeface="ヒラギノ角ゴ Pro W3" charset="0"/>
                <a:sym typeface="Century Gothic" charset="0"/>
              </a:rPr>
              <a:t>May be active most of year on E- and W-facing slopes</a:t>
            </a:r>
          </a:p>
          <a:p>
            <a:pPr algn="l">
              <a:lnSpc>
                <a:spcPct val="90000"/>
              </a:lnSpc>
              <a:spcBef>
                <a:spcPts val="438"/>
              </a:spcBef>
              <a:buClr>
                <a:srgbClr val="54638C"/>
              </a:buClr>
              <a:buSzPct val="89000"/>
              <a:buFont typeface="Wingdings 2" charset="0"/>
              <a:buChar char="Ü"/>
            </a:pPr>
            <a:r>
              <a:rPr lang="en-US" sz="1800" dirty="0">
                <a:latin typeface="Times New Roman" charset="0"/>
                <a:ea typeface="ヒラギノ角ゴ Pro W3" charset="0"/>
                <a:cs typeface="ヒラギノ角ゴ Pro W3" charset="0"/>
                <a:sym typeface="Century Gothic" charset="0"/>
              </a:rPr>
              <a:t>Recur in multiple Mars years.</a:t>
            </a:r>
          </a:p>
          <a:p>
            <a:pPr algn="l">
              <a:lnSpc>
                <a:spcPct val="90000"/>
              </a:lnSpc>
              <a:spcBef>
                <a:spcPts val="438"/>
              </a:spcBef>
              <a:buClr>
                <a:srgbClr val="54638C"/>
              </a:buClr>
              <a:buSzPct val="89000"/>
              <a:buFont typeface="Wingdings 2" charset="0"/>
              <a:buChar char="Ü"/>
            </a:pPr>
            <a:r>
              <a:rPr lang="en-US" sz="1800" dirty="0">
                <a:latin typeface="Times New Roman" charset="0"/>
                <a:ea typeface="ヒラギノ角ゴ Pro W3" charset="0"/>
                <a:cs typeface="ヒラギノ角ゴ Pro W3" charset="0"/>
                <a:sym typeface="Century Gothic" charset="0"/>
              </a:rPr>
              <a:t>Extend downslope from bedrock outcrops or rocky areas; often associated with </a:t>
            </a:r>
            <a:r>
              <a:rPr lang="ja-JP" altLang="en-US" sz="1800" dirty="0">
                <a:latin typeface="Times New Roman" charset="0"/>
                <a:ea typeface="ヒラギノ角ゴ Pro W3" charset="0"/>
                <a:cs typeface="ヒラギノ角ゴ Pro W3" charset="0"/>
                <a:sym typeface="Century Gothic" charset="0"/>
              </a:rPr>
              <a:t>“</a:t>
            </a:r>
            <a:r>
              <a:rPr lang="en-US" altLang="ja-JP" sz="1800" dirty="0">
                <a:latin typeface="Times New Roman" charset="0"/>
                <a:ea typeface="ヒラギノ角ゴ Pro W3" charset="0"/>
                <a:cs typeface="ヒラギノ角ゴ Pro W3" charset="0"/>
                <a:sym typeface="Century Gothic" charset="0"/>
              </a:rPr>
              <a:t>small</a:t>
            </a:r>
            <a:r>
              <a:rPr lang="ja-JP" altLang="en-US" sz="1800" dirty="0">
                <a:latin typeface="Times New Roman" charset="0"/>
                <a:ea typeface="ヒラギノ角ゴ Pro W3" charset="0"/>
                <a:cs typeface="ヒラギノ角ゴ Pro W3" charset="0"/>
                <a:sym typeface="Century Gothic" charset="0"/>
              </a:rPr>
              <a:t>”</a:t>
            </a:r>
            <a:r>
              <a:rPr lang="en-US" altLang="ja-JP" sz="1800" dirty="0">
                <a:latin typeface="Times New Roman" charset="0"/>
                <a:ea typeface="ヒラギノ角ゴ Pro W3" charset="0"/>
                <a:cs typeface="ヒラギノ角ゴ Pro W3" charset="0"/>
                <a:sym typeface="Century Gothic" charset="0"/>
              </a:rPr>
              <a:t> gullies.</a:t>
            </a:r>
          </a:p>
          <a:p>
            <a:pPr algn="l">
              <a:lnSpc>
                <a:spcPct val="90000"/>
              </a:lnSpc>
              <a:spcBef>
                <a:spcPts val="438"/>
              </a:spcBef>
              <a:buClr>
                <a:srgbClr val="54638C"/>
              </a:buClr>
              <a:buSzPct val="89000"/>
              <a:buFont typeface="Wingdings 2" charset="0"/>
              <a:buChar char="Ü"/>
            </a:pPr>
            <a:r>
              <a:rPr lang="en-US" sz="1800" dirty="0">
                <a:latin typeface="Times New Roman" charset="0"/>
                <a:ea typeface="ヒラギノ角ゴ Pro W3" charset="0"/>
                <a:cs typeface="ヒラギノ角ゴ Pro W3" charset="0"/>
                <a:sym typeface="Century Gothic" charset="0"/>
              </a:rPr>
              <a:t>Associated with fans that have Fe</a:t>
            </a:r>
            <a:r>
              <a:rPr lang="en-US" sz="1800" baseline="30000" dirty="0">
                <a:latin typeface="Times New Roman" charset="0"/>
                <a:ea typeface="ヒラギノ角ゴ Pro W3" charset="0"/>
                <a:cs typeface="ヒラギノ角ゴ Pro W3" charset="0"/>
                <a:sym typeface="Century Gothic" charset="0"/>
              </a:rPr>
              <a:t>2+ </a:t>
            </a:r>
            <a:r>
              <a:rPr lang="en-US" sz="1800" dirty="0">
                <a:latin typeface="Times New Roman" charset="0"/>
                <a:ea typeface="ヒラギノ角ゴ Pro W3" charset="0"/>
                <a:cs typeface="ヒラギノ角ゴ Pro W3" charset="0"/>
                <a:sym typeface="Century Gothic" charset="0"/>
              </a:rPr>
              <a:t>and Fe</a:t>
            </a:r>
            <a:r>
              <a:rPr lang="en-US" sz="1800" baseline="30000" dirty="0">
                <a:latin typeface="Times New Roman" charset="0"/>
                <a:ea typeface="ヒラギノ角ゴ Pro W3" charset="0"/>
                <a:cs typeface="ヒラギノ角ゴ Pro W3" charset="0"/>
                <a:sym typeface="Century Gothic" charset="0"/>
              </a:rPr>
              <a:t>3+ </a:t>
            </a:r>
            <a:r>
              <a:rPr lang="en-US" sz="1800" dirty="0">
                <a:latin typeface="Times New Roman" charset="0"/>
                <a:ea typeface="ヒラギノ角ゴ Pro W3" charset="0"/>
                <a:cs typeface="ヒラギノ角ゴ Pro W3" charset="0"/>
                <a:sym typeface="Century Gothic" charset="0"/>
              </a:rPr>
              <a:t>absorptions (</a:t>
            </a:r>
            <a:r>
              <a:rPr lang="en-US" sz="1800" dirty="0" err="1">
                <a:latin typeface="Times New Roman" charset="0"/>
                <a:ea typeface="ヒラギノ角ゴ Pro W3" charset="0"/>
                <a:cs typeface="ヒラギノ角ゴ Pro W3" charset="0"/>
                <a:sym typeface="Century Gothic" charset="0"/>
              </a:rPr>
              <a:t>Ojha</a:t>
            </a:r>
            <a:r>
              <a:rPr lang="en-US" sz="1800" dirty="0">
                <a:latin typeface="Times New Roman" charset="0"/>
                <a:ea typeface="ヒラギノ角ゴ Pro W3" charset="0"/>
                <a:cs typeface="ヒラギノ角ゴ Pro W3" charset="0"/>
                <a:sym typeface="Century Gothic" charset="0"/>
              </a:rPr>
              <a:t> et al., 2013)</a:t>
            </a:r>
          </a:p>
          <a:p>
            <a:pPr algn="l">
              <a:lnSpc>
                <a:spcPct val="90000"/>
              </a:lnSpc>
              <a:spcBef>
                <a:spcPts val="438"/>
              </a:spcBef>
              <a:buClr>
                <a:srgbClr val="54638C"/>
              </a:buClr>
              <a:buSzPct val="89000"/>
              <a:buFont typeface="Wingdings 2" charset="0"/>
              <a:buChar char="Ü"/>
            </a:pPr>
            <a:r>
              <a:rPr lang="en-US" sz="1800" dirty="0">
                <a:latin typeface="Times New Roman" charset="0"/>
                <a:ea typeface="ヒラギノ角ゴ Pro W3" charset="0"/>
                <a:cs typeface="ヒラギノ角ゴ Pro W3" charset="0"/>
                <a:sym typeface="Century Gothic" charset="0"/>
              </a:rPr>
              <a:t>Longer RSL in VM, &gt;1 km</a:t>
            </a:r>
          </a:p>
        </p:txBody>
      </p:sp>
      <p:pic>
        <p:nvPicPr>
          <p:cNvPr id="35842" name="Picture 3" descr="ESP_031059-29780-S-facing-IRB-crop.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03625" y="0"/>
            <a:ext cx="5540375"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156258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2"/>
          <p:cNvSpPr>
            <a:spLocks noGrp="1"/>
          </p:cNvSpPr>
          <p:nvPr>
            <p:ph type="title"/>
          </p:nvPr>
        </p:nvSpPr>
        <p:spPr>
          <a:xfrm>
            <a:off x="609600" y="0"/>
            <a:ext cx="3817938" cy="1092200"/>
          </a:xfrm>
        </p:spPr>
        <p:txBody>
          <a:bodyPr/>
          <a:lstStyle/>
          <a:p>
            <a:r>
              <a:rPr lang="en-US">
                <a:latin typeface="Times" charset="0"/>
                <a:ea typeface="ＭＳ Ｐゴシック" charset="0"/>
                <a:cs typeface="ＭＳ Ｐゴシック" charset="0"/>
              </a:rPr>
              <a:t>Corozal Crater</a:t>
            </a:r>
            <a:br>
              <a:rPr lang="en-US">
                <a:latin typeface="Times" charset="0"/>
                <a:ea typeface="ＭＳ Ｐゴシック" charset="0"/>
                <a:cs typeface="ＭＳ Ｐゴシック" charset="0"/>
              </a:rPr>
            </a:br>
            <a:r>
              <a:rPr lang="en-US" sz="2000">
                <a:latin typeface="Times" charset="0"/>
                <a:ea typeface="ＭＳ Ｐゴシック" charset="0"/>
                <a:cs typeface="ＭＳ Ｐゴシック" charset="0"/>
              </a:rPr>
              <a:t>38.8 S, 159.4 E</a:t>
            </a:r>
          </a:p>
        </p:txBody>
      </p:sp>
      <p:sp>
        <p:nvSpPr>
          <p:cNvPr id="65539" name="Slide Number Placeholder 1"/>
          <p:cNvSpPr>
            <a:spLocks noGrp="1"/>
          </p:cNvSpPr>
          <p:nvPr>
            <p:ph type="sldNum" sz="quarter" idx="4294967295"/>
          </p:nvPr>
        </p:nvSpPr>
        <p:spPr bwMode="auto">
          <a:xfrm>
            <a:off x="457200" y="6275388"/>
            <a:ext cx="1600200" cy="365125"/>
          </a:xfrm>
          <a:prstGeom prst="rect">
            <a:avLst/>
          </a:prstGeo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pPr algn="l"/>
            <a:fld id="{35A5CA24-62B9-2E46-9435-F806FA4051B2}" type="slidenum">
              <a:rPr lang="en-US" sz="1100">
                <a:cs typeface="Times" charset="0"/>
                <a:sym typeface="Times" charset="0"/>
              </a:rPr>
              <a:pPr algn="l"/>
              <a:t>37</a:t>
            </a:fld>
            <a:endParaRPr lang="en-US" sz="1100">
              <a:cs typeface="Times" charset="0"/>
              <a:sym typeface="Times" charset="0"/>
            </a:endParaRPr>
          </a:p>
        </p:txBody>
      </p:sp>
      <p:pic>
        <p:nvPicPr>
          <p:cNvPr id="65540" name="Picture 3" descr="ESP_023218_1410_MIRB.abrowse-reduced.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0"/>
            <a:ext cx="4003675"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5541" name="Picture 4" descr="ESP_023218_1410_MIRB.abrowse-crop.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890588"/>
            <a:ext cx="4572000" cy="59674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Number Placeholder 1"/>
          <p:cNvSpPr>
            <a:spLocks noGrp="1"/>
          </p:cNvSpPr>
          <p:nvPr>
            <p:ph type="sldNum" sz="quarter" idx="4294967295"/>
          </p:nvPr>
        </p:nvSpPr>
        <p:spPr bwMode="auto">
          <a:xfrm>
            <a:off x="457200" y="6275388"/>
            <a:ext cx="1600200" cy="365125"/>
          </a:xfrm>
          <a:prstGeom prst="rect">
            <a:avLst/>
          </a:prstGeo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pPr algn="l"/>
            <a:fld id="{E3E2C9FC-8D49-304A-B51A-0648F73CD5BC}" type="slidenum">
              <a:rPr lang="en-US" sz="1100">
                <a:cs typeface="Times" charset="0"/>
                <a:sym typeface="Times" charset="0"/>
              </a:rPr>
              <a:pPr algn="l"/>
              <a:t>38</a:t>
            </a:fld>
            <a:endParaRPr lang="en-US" sz="1100">
              <a:cs typeface="Times" charset="0"/>
              <a:sym typeface="Times" charset="0"/>
            </a:endParaRPr>
          </a:p>
        </p:txBody>
      </p:sp>
      <p:pic>
        <p:nvPicPr>
          <p:cNvPr id="67587" name="Picture 2" descr="21662-21873-22440-22651-23007_1410-RED-crop1B2-fast.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3188" y="0"/>
            <a:ext cx="9247188"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3" name="Picture 5" descr="JuventaeESP_030373-32074_1755_RED_A_01_ORTHO-2x-SEslope-crop.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41488" y="203200"/>
            <a:ext cx="7402512" cy="6500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8914" name="TextBox 2"/>
          <p:cNvSpPr txBox="1">
            <a:spLocks noChangeArrowheads="1"/>
          </p:cNvSpPr>
          <p:nvPr/>
        </p:nvSpPr>
        <p:spPr bwMode="auto">
          <a:xfrm>
            <a:off x="0" y="1409700"/>
            <a:ext cx="1562100" cy="19383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dirty="0"/>
              <a:t>RSL are often associated with small gullies</a:t>
            </a:r>
          </a:p>
        </p:txBody>
      </p:sp>
      <p:sp>
        <p:nvSpPr>
          <p:cNvPr id="38915" name="TextBox 3"/>
          <p:cNvSpPr txBox="1">
            <a:spLocks noChangeArrowheads="1"/>
          </p:cNvSpPr>
          <p:nvPr/>
        </p:nvSpPr>
        <p:spPr bwMode="auto">
          <a:xfrm>
            <a:off x="317500" y="5245100"/>
            <a:ext cx="1422400" cy="830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a:t>Juventae Chasm</a:t>
            </a:r>
          </a:p>
        </p:txBody>
      </p:sp>
    </p:spTree>
    <p:extLst>
      <p:ext uri="{BB962C8B-B14F-4D97-AF65-F5344CB8AC3E}">
        <p14:creationId xmlns:p14="http://schemas.microsoft.com/office/powerpoint/2010/main" val="35211463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228600" y="0"/>
            <a:ext cx="8915400" cy="546100"/>
          </a:xfrm>
        </p:spPr>
        <p:txBody>
          <a:bodyPr/>
          <a:lstStyle/>
          <a:p>
            <a:endParaRPr lang="en-US">
              <a:latin typeface="Century Gothic" charset="0"/>
              <a:ea typeface="ＭＳ Ｐゴシック" charset="0"/>
              <a:cs typeface="ＭＳ Ｐゴシック" charset="0"/>
            </a:endParaRPr>
          </a:p>
        </p:txBody>
      </p:sp>
      <p:sp>
        <p:nvSpPr>
          <p:cNvPr id="39938" name="TextBox 5"/>
          <p:cNvSpPr txBox="1">
            <a:spLocks noChangeArrowheads="1"/>
          </p:cNvSpPr>
          <p:nvPr/>
        </p:nvSpPr>
        <p:spPr bwMode="auto">
          <a:xfrm>
            <a:off x="6781800" y="355600"/>
            <a:ext cx="2362200" cy="6001643"/>
          </a:xfrm>
          <a:prstGeom prst="rect">
            <a:avLst/>
          </a:prstGeom>
          <a:noFill/>
          <a:ln w="28575" cmpd="sng">
            <a:solidFill>
              <a:srgbClr val="660066"/>
            </a:solidFill>
            <a:miter lim="800000"/>
            <a:headEnd/>
            <a:tailEnd/>
          </a:ln>
          <a:extLst>
            <a:ext uri="{909E8E84-426E-40dd-AFC4-6F175D3DCCD1}">
              <a14:hiddenFill xmlns="" xmlns:a14="http://schemas.microsoft.com/office/drawing/2010/main">
                <a:solidFill>
                  <a:srgbClr val="FFFFFF"/>
                </a:solidFill>
              </a14:hiddenFill>
            </a:ext>
          </a:extLst>
        </p:spPr>
        <p:txBody>
          <a:bodyPr>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b="1" dirty="0"/>
              <a:t>Garni Crater in Melas Chasm: RSL follow the sun</a:t>
            </a:r>
          </a:p>
          <a:p>
            <a:endParaRPr lang="en-US" dirty="0"/>
          </a:p>
          <a:p>
            <a:r>
              <a:rPr lang="en-US" dirty="0"/>
              <a:t>RSL on N-facing slope active from </a:t>
            </a:r>
            <a:r>
              <a:rPr lang="en-US" dirty="0" err="1"/>
              <a:t>Ls</a:t>
            </a:r>
            <a:r>
              <a:rPr lang="en-US" dirty="0"/>
              <a:t> ~335 to 180.  </a:t>
            </a:r>
          </a:p>
          <a:p>
            <a:r>
              <a:rPr lang="en-US" dirty="0"/>
              <a:t>RSL on S-facing slopes active from </a:t>
            </a:r>
            <a:r>
              <a:rPr lang="en-US" dirty="0" err="1"/>
              <a:t>Ls</a:t>
            </a:r>
            <a:r>
              <a:rPr lang="en-US" dirty="0"/>
              <a:t> ~180 to 335.   </a:t>
            </a:r>
          </a:p>
          <a:p>
            <a:endParaRPr lang="en-US" dirty="0"/>
          </a:p>
          <a:p>
            <a:r>
              <a:rPr lang="en-US" dirty="0"/>
              <a:t>More animated gifs:</a:t>
            </a:r>
          </a:p>
          <a:p>
            <a:r>
              <a:rPr lang="en-US" dirty="0" err="1"/>
              <a:t>uahirise.org</a:t>
            </a:r>
            <a:r>
              <a:rPr lang="en-US" dirty="0"/>
              <a:t>/</a:t>
            </a:r>
            <a:r>
              <a:rPr lang="en-US" dirty="0" err="1"/>
              <a:t>sim</a:t>
            </a:r>
            <a:endParaRPr lang="en-US" dirty="0"/>
          </a:p>
        </p:txBody>
      </p:sp>
      <p:pic>
        <p:nvPicPr>
          <p:cNvPr id="39939" name="Picture 5" descr="2903-115_C_01_ORTHO_reduced.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72465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39005107"/>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a:xfrm>
            <a:off x="787400" y="0"/>
            <a:ext cx="7789863" cy="931333"/>
          </a:xfrm>
          <a:ln w="28575" cmpd="sng">
            <a:solidFill>
              <a:srgbClr val="660066"/>
            </a:solidFill>
          </a:ln>
        </p:spPr>
        <p:txBody>
          <a:bodyPr/>
          <a:lstStyle/>
          <a:p>
            <a:r>
              <a:rPr lang="en-US" sz="2000" dirty="0">
                <a:latin typeface="Century Gothic" charset="0"/>
                <a:ea typeface="ＭＳ Ｐゴシック" charset="0"/>
                <a:cs typeface="ＭＳ Ｐゴシック" charset="0"/>
              </a:rPr>
              <a:t>Slumping associated with RSL first seen in Garni Crater on the floor of Melas Chasm (34672_1685 and 35028_1685)</a:t>
            </a:r>
          </a:p>
        </p:txBody>
      </p:sp>
      <p:pic>
        <p:nvPicPr>
          <p:cNvPr id="40962" name="Content Placeholder 3" descr="33672-35028-RGB-RSL-slump-figure.jpg"/>
          <p:cNvPicPr>
            <a:picLocks noGrp="1" noChangeAspect="1"/>
          </p:cNvPicPr>
          <p:nvPr>
            <p:ph idx="1"/>
          </p:nvPr>
        </p:nvPicPr>
        <p:blipFill>
          <a:blip r:embed="rId2">
            <a:extLst>
              <a:ext uri="{28A0092B-C50C-407E-A947-70E740481C1C}">
                <a14:useLocalDpi xmlns:a14="http://schemas.microsoft.com/office/drawing/2010/main" val="0"/>
              </a:ext>
            </a:extLst>
          </a:blip>
          <a:srcRect l="-27130" r="-27130"/>
          <a:stretch>
            <a:fillRect/>
          </a:stretch>
        </p:blipFill>
        <p:spPr>
          <a:xfrm>
            <a:off x="-746125" y="990600"/>
            <a:ext cx="8351838" cy="5867400"/>
          </a:xfrm>
        </p:spPr>
      </p:pic>
      <p:pic>
        <p:nvPicPr>
          <p:cNvPr id="40963" name="Picture 4" descr="2903-115_SlumpStreak__035028_034672_1685.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27825" y="1277938"/>
            <a:ext cx="1847850" cy="5359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292515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ig_Location_of_Slump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3172" y="1719262"/>
            <a:ext cx="6818814" cy="5138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18533" y="67733"/>
            <a:ext cx="8737600" cy="1569660"/>
          </a:xfrm>
          <a:prstGeom prst="rect">
            <a:avLst/>
          </a:prstGeom>
          <a:noFill/>
        </p:spPr>
        <p:txBody>
          <a:bodyPr wrap="square" rtlCol="0">
            <a:spAutoFit/>
          </a:bodyPr>
          <a:lstStyle/>
          <a:p>
            <a:r>
              <a:rPr lang="en-US" dirty="0"/>
              <a:t>We have now seen 9 more slumps, 8 around one hill in </a:t>
            </a:r>
            <a:r>
              <a:rPr lang="en-US" dirty="0" err="1"/>
              <a:t>Juventae</a:t>
            </a:r>
            <a:r>
              <a:rPr lang="en-US" dirty="0"/>
              <a:t> Chasm (below).   All 10 slumps in Valles </a:t>
            </a:r>
            <a:r>
              <a:rPr lang="en-US" dirty="0" err="1"/>
              <a:t>Marineris</a:t>
            </a:r>
            <a:r>
              <a:rPr lang="en-US" dirty="0"/>
              <a:t> and occurred between Ls 0-100, Northern spring to early summer.  That is the coldest time of year!</a:t>
            </a:r>
          </a:p>
        </p:txBody>
      </p:sp>
      <p:sp>
        <p:nvSpPr>
          <p:cNvPr id="3" name="TextBox 2"/>
          <p:cNvSpPr txBox="1"/>
          <p:nvPr/>
        </p:nvSpPr>
        <p:spPr>
          <a:xfrm>
            <a:off x="118533" y="1794933"/>
            <a:ext cx="1693334" cy="3785652"/>
          </a:xfrm>
          <a:prstGeom prst="rect">
            <a:avLst/>
          </a:prstGeom>
          <a:noFill/>
        </p:spPr>
        <p:txBody>
          <a:bodyPr wrap="square" rtlCol="0">
            <a:spAutoFit/>
          </a:bodyPr>
          <a:lstStyle/>
          <a:p>
            <a:r>
              <a:rPr lang="en-US" dirty="0"/>
              <a:t>New slumps are dark, then fade over a few weeks like RSL, but RSL are active in the warmest season. </a:t>
            </a:r>
          </a:p>
        </p:txBody>
      </p:sp>
    </p:spTree>
    <p:extLst>
      <p:ext uri="{BB962C8B-B14F-4D97-AF65-F5344CB8AC3E}">
        <p14:creationId xmlns:p14="http://schemas.microsoft.com/office/powerpoint/2010/main" val="7609804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Box 5"/>
          <p:cNvSpPr txBox="1">
            <a:spLocks noChangeArrowheads="1"/>
          </p:cNvSpPr>
          <p:nvPr/>
        </p:nvSpPr>
        <p:spPr bwMode="auto">
          <a:xfrm>
            <a:off x="804863" y="0"/>
            <a:ext cx="7747000" cy="538163"/>
          </a:xfrm>
          <a:prstGeom prst="rect">
            <a:avLst/>
          </a:prstGeom>
          <a:solidFill>
            <a:schemeClr val="tx2">
              <a:lumMod val="75000"/>
              <a:alpha val="0"/>
            </a:schemeClr>
          </a:solidFill>
          <a:ln w="9525">
            <a:noFill/>
            <a:miter lim="800000"/>
            <a:headEnd/>
            <a:tailEnd/>
          </a:ln>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pPr>
              <a:lnSpc>
                <a:spcPts val="1700"/>
              </a:lnSpc>
              <a:defRPr/>
            </a:pPr>
            <a:r>
              <a:rPr lang="en-US" sz="2000" dirty="0"/>
              <a:t>Map of fully confirmed RSL sites in 2013 </a:t>
            </a:r>
            <a:r>
              <a:rPr lang="en-US" sz="1800" dirty="0"/>
              <a:t>(observed incremental growth, fading, and recurrence of many (&gt;10) flows on a slope)</a:t>
            </a:r>
          </a:p>
        </p:txBody>
      </p:sp>
      <p:sp>
        <p:nvSpPr>
          <p:cNvPr id="37890" name="TextBox 3"/>
          <p:cNvSpPr txBox="1">
            <a:spLocks noChangeArrowheads="1"/>
          </p:cNvSpPr>
          <p:nvPr/>
        </p:nvSpPr>
        <p:spPr bwMode="auto">
          <a:xfrm>
            <a:off x="1447800" y="698500"/>
            <a:ext cx="3098800"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sz="1800">
                <a:solidFill>
                  <a:schemeClr val="bg1"/>
                </a:solidFill>
              </a:rPr>
              <a:t>MOLA elevations</a:t>
            </a:r>
          </a:p>
        </p:txBody>
      </p:sp>
      <p:sp>
        <p:nvSpPr>
          <p:cNvPr id="37891" name="TextBox 4"/>
          <p:cNvSpPr txBox="1">
            <a:spLocks noChangeArrowheads="1"/>
          </p:cNvSpPr>
          <p:nvPr/>
        </p:nvSpPr>
        <p:spPr bwMode="auto">
          <a:xfrm>
            <a:off x="1798638" y="3810000"/>
            <a:ext cx="2578100"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sz="1800">
                <a:solidFill>
                  <a:srgbClr val="FFFFFF"/>
                </a:solidFill>
              </a:rPr>
              <a:t>TES albedo</a:t>
            </a:r>
          </a:p>
        </p:txBody>
      </p:sp>
      <p:pic>
        <p:nvPicPr>
          <p:cNvPr id="37892" name="Picture 3" descr="Fig1-McEwen-170mm.t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875" y="523875"/>
            <a:ext cx="9128125" cy="6334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7893" name="TextBox 7"/>
          <p:cNvSpPr txBox="1">
            <a:spLocks noChangeArrowheads="1"/>
          </p:cNvSpPr>
          <p:nvPr/>
        </p:nvSpPr>
        <p:spPr bwMode="auto">
          <a:xfrm>
            <a:off x="246063" y="3916363"/>
            <a:ext cx="1925637"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sz="1800">
                <a:solidFill>
                  <a:srgbClr val="FFFF00"/>
                </a:solidFill>
              </a:rPr>
              <a:t>TES albedo</a:t>
            </a:r>
          </a:p>
        </p:txBody>
      </p:sp>
    </p:spTree>
    <p:extLst>
      <p:ext uri="{BB962C8B-B14F-4D97-AF65-F5344CB8AC3E}">
        <p14:creationId xmlns:p14="http://schemas.microsoft.com/office/powerpoint/2010/main" val="7310901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67253"/>
            <a:ext cx="9144000" cy="3778751"/>
          </a:xfrm>
          <a:prstGeom prst="rect">
            <a:avLst/>
          </a:prstGeom>
        </p:spPr>
      </p:pic>
      <p:sp>
        <p:nvSpPr>
          <p:cNvPr id="3" name="TextBox 2"/>
          <p:cNvSpPr txBox="1"/>
          <p:nvPr/>
        </p:nvSpPr>
        <p:spPr>
          <a:xfrm>
            <a:off x="516467" y="0"/>
            <a:ext cx="7806266" cy="461665"/>
          </a:xfrm>
          <a:prstGeom prst="rect">
            <a:avLst/>
          </a:prstGeom>
          <a:noFill/>
        </p:spPr>
        <p:txBody>
          <a:bodyPr wrap="square" rtlCol="0">
            <a:spAutoFit/>
          </a:bodyPr>
          <a:lstStyle/>
          <a:p>
            <a:r>
              <a:rPr lang="en-US" dirty="0"/>
              <a:t>2017 global compilation of RSL sites and candidate sites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1199" y="4051591"/>
            <a:ext cx="6714067" cy="2806409"/>
          </a:xfrm>
          <a:prstGeom prst="rect">
            <a:avLst/>
          </a:prstGeom>
        </p:spPr>
      </p:pic>
    </p:spTree>
    <p:extLst>
      <p:ext uri="{BB962C8B-B14F-4D97-AF65-F5344CB8AC3E}">
        <p14:creationId xmlns:p14="http://schemas.microsoft.com/office/powerpoint/2010/main" val="8762105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p:txBody>
          <a:bodyPr/>
          <a:lstStyle/>
          <a:p>
            <a:endParaRPr lang="en-US">
              <a:latin typeface="Times" charset="0"/>
              <a:ea typeface="ＭＳ Ｐゴシック" charset="0"/>
              <a:cs typeface="ＭＳ Ｐゴシック" charset="0"/>
            </a:endParaRPr>
          </a:p>
        </p:txBody>
      </p:sp>
      <p:pic>
        <p:nvPicPr>
          <p:cNvPr id="71683" name="Content Placeholder 4" descr="ESP_027815_1670_IRB.NOMAP-bigcrop-annotated-slidecrop.jpg"/>
          <p:cNvPicPr>
            <a:picLocks noGrp="1" noChangeAspect="1"/>
          </p:cNvPicPr>
          <p:nvPr>
            <p:ph idx="1"/>
          </p:nvPr>
        </p:nvPicPr>
        <p:blipFill>
          <a:blip r:embed="rId2">
            <a:extLst>
              <a:ext uri="{28A0092B-C50C-407E-A947-70E740481C1C}">
                <a14:useLocalDpi xmlns:a14="http://schemas.microsoft.com/office/drawing/2010/main" val="0"/>
              </a:ext>
            </a:extLst>
          </a:blip>
          <a:srcRect l="-1582" r="-1582"/>
          <a:stretch>
            <a:fillRect/>
          </a:stretch>
        </p:blipFill>
        <p:spPr>
          <a:xfrm>
            <a:off x="-255588" y="0"/>
            <a:ext cx="9545638" cy="6858000"/>
          </a:xfrm>
        </p:spPr>
      </p:pic>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a:xfrm>
            <a:off x="160867" y="222250"/>
            <a:ext cx="8652933" cy="520700"/>
          </a:xfrm>
        </p:spPr>
        <p:txBody>
          <a:bodyPr/>
          <a:lstStyle/>
          <a:p>
            <a:r>
              <a:rPr lang="en-US" dirty="0">
                <a:latin typeface="Century Gothic" charset="0"/>
                <a:ea typeface="ＭＳ Ｐゴシック" charset="0"/>
                <a:cs typeface="ＭＳ Ｐゴシック" charset="0"/>
              </a:rPr>
              <a:t>Transient darkening of RSL fans in Valles </a:t>
            </a:r>
            <a:r>
              <a:rPr lang="en-US" dirty="0" err="1">
                <a:latin typeface="Century Gothic" charset="0"/>
                <a:ea typeface="ＭＳ Ｐゴシック" charset="0"/>
                <a:cs typeface="ＭＳ Ｐゴシック" charset="0"/>
              </a:rPr>
              <a:t>Marineris</a:t>
            </a:r>
            <a:r>
              <a:rPr lang="en-US" dirty="0">
                <a:latin typeface="Century Gothic" charset="0"/>
                <a:ea typeface="ＭＳ Ｐゴシック" charset="0"/>
                <a:cs typeface="ＭＳ Ｐゴシック" charset="0"/>
              </a:rPr>
              <a:t> during or just after dusty period</a:t>
            </a:r>
          </a:p>
        </p:txBody>
      </p:sp>
      <p:pic>
        <p:nvPicPr>
          <p:cNvPr id="4198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054100"/>
            <a:ext cx="9144000" cy="53657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84343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5759" y="0"/>
            <a:ext cx="7585075" cy="520700"/>
          </a:xfrm>
        </p:spPr>
        <p:txBody>
          <a:bodyPr/>
          <a:lstStyle/>
          <a:p>
            <a:r>
              <a:rPr lang="en-US" dirty="0"/>
              <a:t>CRISM Results for RSL</a:t>
            </a:r>
          </a:p>
        </p:txBody>
      </p:sp>
      <p:sp>
        <p:nvSpPr>
          <p:cNvPr id="3" name="Content Placeholder 2"/>
          <p:cNvSpPr>
            <a:spLocks noGrp="1"/>
          </p:cNvSpPr>
          <p:nvPr>
            <p:ph idx="1"/>
          </p:nvPr>
        </p:nvSpPr>
        <p:spPr>
          <a:xfrm>
            <a:off x="465667" y="541340"/>
            <a:ext cx="8077200" cy="1863193"/>
          </a:xfrm>
          <a:ln w="38100" cmpd="sng">
            <a:solidFill>
              <a:srgbClr val="660066"/>
            </a:solidFill>
          </a:ln>
        </p:spPr>
        <p:txBody>
          <a:bodyPr/>
          <a:lstStyle/>
          <a:p>
            <a:pPr>
              <a:spcBef>
                <a:spcPts val="0"/>
              </a:spcBef>
            </a:pPr>
            <a:r>
              <a:rPr lang="en-US" dirty="0"/>
              <a:t>RSL fans have ferric and ferrous absorptions that deepen when RSL are active (</a:t>
            </a:r>
            <a:r>
              <a:rPr lang="en-US" dirty="0" err="1"/>
              <a:t>Ojha</a:t>
            </a:r>
            <a:r>
              <a:rPr lang="en-US" dirty="0"/>
              <a:t> et al. 2014)</a:t>
            </a:r>
          </a:p>
          <a:p>
            <a:pPr lvl="1">
              <a:spcBef>
                <a:spcPts val="0"/>
              </a:spcBef>
            </a:pPr>
            <a:r>
              <a:rPr lang="en-US" dirty="0"/>
              <a:t>Multiple interpretations</a:t>
            </a:r>
          </a:p>
          <a:p>
            <a:pPr>
              <a:spcBef>
                <a:spcPts val="0"/>
              </a:spcBef>
            </a:pPr>
            <a:r>
              <a:rPr lang="en-US" dirty="0"/>
              <a:t>Hydrated perchlorates at some RSL sites (</a:t>
            </a:r>
            <a:r>
              <a:rPr lang="en-US" dirty="0" err="1"/>
              <a:t>Ojha</a:t>
            </a:r>
            <a:r>
              <a:rPr lang="en-US" dirty="0"/>
              <a:t> et al., 2015)</a:t>
            </a:r>
          </a:p>
          <a:p>
            <a:pPr lvl="1">
              <a:spcBef>
                <a:spcPts val="0"/>
              </a:spcBef>
            </a:pPr>
            <a:r>
              <a:rPr lang="en-US" dirty="0"/>
              <a:t>Most prominent late in RSL season</a:t>
            </a:r>
          </a:p>
        </p:txBody>
      </p:sp>
      <p:pic>
        <p:nvPicPr>
          <p:cNvPr id="4" name="Picture 3"/>
          <p:cNvPicPr>
            <a:picLocks noChangeAspect="1"/>
          </p:cNvPicPr>
          <p:nvPr/>
        </p:nvPicPr>
        <p:blipFill>
          <a:blip r:embed="rId3"/>
          <a:stretch>
            <a:fillRect/>
          </a:stretch>
        </p:blipFill>
        <p:spPr>
          <a:xfrm>
            <a:off x="2776366" y="2425173"/>
            <a:ext cx="5910436" cy="4432827"/>
          </a:xfrm>
          <a:prstGeom prst="rect">
            <a:avLst/>
          </a:prstGeom>
        </p:spPr>
      </p:pic>
      <p:sp>
        <p:nvSpPr>
          <p:cNvPr id="6" name="TextBox 5"/>
          <p:cNvSpPr txBox="1"/>
          <p:nvPr/>
        </p:nvSpPr>
        <p:spPr>
          <a:xfrm>
            <a:off x="414285" y="6340047"/>
            <a:ext cx="2607733" cy="461665"/>
          </a:xfrm>
          <a:prstGeom prst="rect">
            <a:avLst/>
          </a:prstGeom>
          <a:noFill/>
        </p:spPr>
        <p:txBody>
          <a:bodyPr wrap="square" rtlCol="0">
            <a:spAutoFit/>
          </a:bodyPr>
          <a:lstStyle/>
          <a:p>
            <a:r>
              <a:rPr lang="en-US" dirty="0" err="1"/>
              <a:t>Palakir</a:t>
            </a:r>
            <a:r>
              <a:rPr lang="en-US" dirty="0"/>
              <a:t> crater</a:t>
            </a:r>
          </a:p>
        </p:txBody>
      </p:sp>
      <p:sp>
        <p:nvSpPr>
          <p:cNvPr id="5" name="TextBox 4">
            <a:extLst>
              <a:ext uri="{FF2B5EF4-FFF2-40B4-BE49-F238E27FC236}">
                <a16:creationId xmlns:a16="http://schemas.microsoft.com/office/drawing/2014/main" id="{AA5C27D1-4FB8-7A49-938B-F8DA25DDA408}"/>
              </a:ext>
            </a:extLst>
          </p:cNvPr>
          <p:cNvSpPr txBox="1"/>
          <p:nvPr/>
        </p:nvSpPr>
        <p:spPr>
          <a:xfrm>
            <a:off x="195444" y="2917704"/>
            <a:ext cx="2463994" cy="1938992"/>
          </a:xfrm>
          <a:prstGeom prst="rect">
            <a:avLst/>
          </a:prstGeom>
          <a:noFill/>
          <a:ln w="28575">
            <a:solidFill>
              <a:srgbClr val="C00000"/>
            </a:solidFill>
          </a:ln>
        </p:spPr>
        <p:txBody>
          <a:bodyPr wrap="square" rtlCol="0">
            <a:spAutoFit/>
          </a:bodyPr>
          <a:lstStyle/>
          <a:p>
            <a:r>
              <a:rPr lang="en-US" dirty="0"/>
              <a:t>Update: Hydrated perchlorates are actually data artifacts (Leask et al. 2018)</a:t>
            </a:r>
          </a:p>
        </p:txBody>
      </p:sp>
    </p:spTree>
    <p:extLst>
      <p:ext uri="{BB962C8B-B14F-4D97-AF65-F5344CB8AC3E}">
        <p14:creationId xmlns:p14="http://schemas.microsoft.com/office/powerpoint/2010/main" val="23066932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41" name="Picture 6" descr="tumblr_nvelrcKjE91qaityko1_500.png">
            <a:extLst>
              <a:ext uri="{FF2B5EF4-FFF2-40B4-BE49-F238E27FC236}">
                <a16:creationId xmlns:a16="http://schemas.microsoft.com/office/drawing/2014/main" id="{85FA43E3-6970-1780-50C0-ED23F87A12D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34917" y="16887"/>
            <a:ext cx="4026641" cy="5983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2" name="Picture 7" descr="6a00d8341d417153ef01b7c7d67392970b-800wi.jpg">
            <a:extLst>
              <a:ext uri="{FF2B5EF4-FFF2-40B4-BE49-F238E27FC236}">
                <a16:creationId xmlns:a16="http://schemas.microsoft.com/office/drawing/2014/main" id="{9FDEFDC3-6035-502D-FB58-B40CC70273A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3429000"/>
            <a:ext cx="489829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3" name="Picture 9" descr="3000.jpg">
            <a:extLst>
              <a:ext uri="{FF2B5EF4-FFF2-40B4-BE49-F238E27FC236}">
                <a16:creationId xmlns:a16="http://schemas.microsoft.com/office/drawing/2014/main" id="{31492103-18F8-8792-D469-7EA933741EE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2441" y="347241"/>
            <a:ext cx="4627619" cy="2777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Content Placeholder 2"/>
          <p:cNvSpPr>
            <a:spLocks noGrp="1"/>
          </p:cNvSpPr>
          <p:nvPr>
            <p:ph idx="1"/>
          </p:nvPr>
        </p:nvSpPr>
        <p:spPr>
          <a:xfrm>
            <a:off x="762000" y="2133600"/>
            <a:ext cx="7848600" cy="3589867"/>
          </a:xfrm>
          <a:ln w="38100" cmpd="sng">
            <a:solidFill>
              <a:srgbClr val="660066"/>
            </a:solidFill>
          </a:ln>
        </p:spPr>
        <p:txBody>
          <a:bodyPr/>
          <a:lstStyle/>
          <a:p>
            <a:r>
              <a:rPr lang="en-US" sz="2000" dirty="0">
                <a:latin typeface="Times" charset="0"/>
                <a:ea typeface="ＭＳ Ｐゴシック" charset="0"/>
                <a:cs typeface="ＭＳ Ｐゴシック" charset="0"/>
              </a:rPr>
              <a:t>Early workers recognized that liquid water might exist on Mars today in concentrated salt solutions, significantly lowering freezing points and reducing evaporation rates </a:t>
            </a:r>
            <a:r>
              <a:rPr lang="en-US" sz="1600" dirty="0">
                <a:latin typeface="Times" charset="0"/>
                <a:ea typeface="ＭＳ Ｐゴシック" charset="0"/>
                <a:cs typeface="ＭＳ Ｐゴシック" charset="0"/>
              </a:rPr>
              <a:t>(Leighton and Murray 1966; Ingersoll 1970)</a:t>
            </a:r>
            <a:r>
              <a:rPr lang="en-US" sz="2000" dirty="0">
                <a:latin typeface="Times" charset="0"/>
                <a:ea typeface="ＭＳ Ｐゴシック" charset="0"/>
                <a:cs typeface="ＭＳ Ｐゴシック" charset="0"/>
              </a:rPr>
              <a:t>.</a:t>
            </a:r>
          </a:p>
          <a:p>
            <a:r>
              <a:rPr lang="en-US" sz="2000" dirty="0">
                <a:latin typeface="Times" charset="0"/>
                <a:ea typeface="ＭＳ Ｐゴシック" charset="0"/>
                <a:cs typeface="ＭＳ Ｐゴシック" charset="0"/>
              </a:rPr>
              <a:t>Viking landers found high S and </a:t>
            </a:r>
            <a:r>
              <a:rPr lang="en-US" sz="2000" dirty="0" err="1">
                <a:latin typeface="Times" charset="0"/>
                <a:ea typeface="ＭＳ Ｐゴシック" charset="0"/>
                <a:cs typeface="ＭＳ Ｐゴシック" charset="0"/>
              </a:rPr>
              <a:t>Cl</a:t>
            </a:r>
            <a:r>
              <a:rPr lang="en-US" sz="2000" dirty="0">
                <a:latin typeface="Times" charset="0"/>
                <a:ea typeface="ＭＳ Ｐゴシック" charset="0"/>
                <a:cs typeface="ＭＳ Ｐゴシック" charset="0"/>
              </a:rPr>
              <a:t>, plus </a:t>
            </a:r>
            <a:r>
              <a:rPr lang="en-US" sz="2000" dirty="0" err="1">
                <a:latin typeface="Times" charset="0"/>
                <a:ea typeface="ＭＳ Ｐゴシック" charset="0"/>
                <a:cs typeface="ＭＳ Ｐゴシック" charset="0"/>
              </a:rPr>
              <a:t>duricrusts</a:t>
            </a:r>
            <a:r>
              <a:rPr lang="en-US" sz="2000" dirty="0">
                <a:latin typeface="Times" charset="0"/>
                <a:ea typeface="ＭＳ Ｐゴシック" charset="0"/>
                <a:cs typeface="ＭＳ Ｐゴシック" charset="0"/>
              </a:rPr>
              <a:t> that could be cemented by brines </a:t>
            </a:r>
            <a:r>
              <a:rPr lang="en-US" sz="1600" dirty="0">
                <a:latin typeface="Times" charset="0"/>
                <a:ea typeface="ＭＳ Ｐゴシック" charset="0"/>
                <a:cs typeface="ＭＳ Ｐゴシック" charset="0"/>
              </a:rPr>
              <a:t>(</a:t>
            </a:r>
            <a:r>
              <a:rPr lang="en-US" sz="1600" dirty="0" err="1">
                <a:latin typeface="Times" charset="0"/>
                <a:ea typeface="ＭＳ Ｐゴシック" charset="0"/>
                <a:cs typeface="ＭＳ Ｐゴシック" charset="0"/>
              </a:rPr>
              <a:t>Toulmin</a:t>
            </a:r>
            <a:r>
              <a:rPr lang="en-US" sz="1600" dirty="0">
                <a:latin typeface="Times" charset="0"/>
                <a:ea typeface="ＭＳ Ｐゴシック" charset="0"/>
                <a:cs typeface="ＭＳ Ｐゴシック" charset="0"/>
              </a:rPr>
              <a:t> et al. 1977; Clark 1978; Brass 1980)</a:t>
            </a:r>
          </a:p>
          <a:p>
            <a:r>
              <a:rPr lang="en-US" sz="2000" dirty="0">
                <a:latin typeface="Times" charset="0"/>
                <a:ea typeface="ＭＳ Ｐゴシック" charset="0"/>
                <a:cs typeface="ＭＳ Ｐゴシック" charset="0"/>
              </a:rPr>
              <a:t>More evidence for salts found in Mars Meteorites, orbital spectrometers, and additional landers and rovers </a:t>
            </a:r>
            <a:r>
              <a:rPr lang="en-US" sz="1600" dirty="0">
                <a:latin typeface="Times" charset="0"/>
                <a:ea typeface="ＭＳ Ｐゴシック" charset="0"/>
                <a:cs typeface="ＭＳ Ｐゴシック" charset="0"/>
              </a:rPr>
              <a:t>(many refs.)</a:t>
            </a:r>
          </a:p>
          <a:p>
            <a:pPr lvl="1"/>
            <a:r>
              <a:rPr lang="en-US" sz="1800" dirty="0">
                <a:latin typeface="Times" charset="0"/>
                <a:ea typeface="ＭＳ Ｐゴシック" charset="0"/>
              </a:rPr>
              <a:t>Phoenix mission discovered perchlorate (Hecht et al. 2009), with a eutectic temperature of 206 K (-67°C) for Mg(ClO</a:t>
            </a:r>
            <a:r>
              <a:rPr lang="en-US" sz="1800" baseline="-25000" dirty="0">
                <a:latin typeface="Times" charset="0"/>
                <a:ea typeface="ＭＳ Ｐゴシック" charset="0"/>
              </a:rPr>
              <a:t>4</a:t>
            </a:r>
            <a:r>
              <a:rPr lang="en-US" sz="1800" dirty="0">
                <a:latin typeface="Times" charset="0"/>
                <a:ea typeface="ＭＳ Ｐゴシック" charset="0"/>
              </a:rPr>
              <a:t>)</a:t>
            </a:r>
            <a:r>
              <a:rPr lang="en-US" sz="1800" baseline="-25000" dirty="0">
                <a:latin typeface="Times" charset="0"/>
                <a:ea typeface="ＭＳ Ｐゴシック" charset="0"/>
              </a:rPr>
              <a:t>2</a:t>
            </a:r>
            <a:r>
              <a:rPr lang="en-US" sz="1800" dirty="0">
                <a:latin typeface="Times" charset="0"/>
                <a:ea typeface="ＭＳ Ｐゴシック" charset="0"/>
              </a:rPr>
              <a:t>.</a:t>
            </a:r>
            <a:r>
              <a:rPr lang="en-US" sz="1400" dirty="0">
                <a:latin typeface="Times" charset="0"/>
                <a:ea typeface="ＭＳ Ｐゴシック" charset="0"/>
              </a:rPr>
              <a:t>(</a:t>
            </a:r>
            <a:r>
              <a:rPr lang="en-US" sz="1400" dirty="0" err="1">
                <a:latin typeface="Times" charset="0"/>
                <a:ea typeface="ＭＳ Ｐゴシック" charset="0"/>
              </a:rPr>
              <a:t>Chevrier</a:t>
            </a:r>
            <a:r>
              <a:rPr lang="en-US" sz="1400" dirty="0">
                <a:latin typeface="Times" charset="0"/>
                <a:ea typeface="ＭＳ Ｐゴシック" charset="0"/>
              </a:rPr>
              <a:t> et al. 2009).</a:t>
            </a:r>
          </a:p>
          <a:p>
            <a:pPr lvl="1"/>
            <a:r>
              <a:rPr lang="en-US" sz="1800" dirty="0">
                <a:latin typeface="Times" charset="0"/>
                <a:ea typeface="ＭＳ Ｐゴシック" charset="0"/>
              </a:rPr>
              <a:t>These findings stimulated recent research on hygroscopic salts</a:t>
            </a:r>
          </a:p>
        </p:txBody>
      </p:sp>
      <p:pic>
        <p:nvPicPr>
          <p:cNvPr id="61444" name="Picture 5" descr="DSC_2354-940-close-up-photo-salt.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2060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Title 6"/>
          <p:cNvSpPr>
            <a:spLocks noGrp="1"/>
          </p:cNvSpPr>
          <p:nvPr>
            <p:ph type="title"/>
          </p:nvPr>
        </p:nvSpPr>
        <p:spPr/>
        <p:txBody>
          <a:bodyPr/>
          <a:lstStyle/>
          <a:p>
            <a:r>
              <a:rPr lang="en-US" sz="4400" b="1">
                <a:solidFill>
                  <a:srgbClr val="00664D"/>
                </a:solidFill>
                <a:latin typeface="Times" charset="0"/>
                <a:ea typeface="ＭＳ Ｐゴシック" charset="0"/>
                <a:cs typeface="ＭＳ Ｐゴシック" charset="0"/>
              </a:rPr>
              <a:t>Salty Mars</a:t>
            </a:r>
          </a:p>
        </p:txBody>
      </p:sp>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0" y="0"/>
            <a:ext cx="1903481" cy="5376333"/>
          </a:xfrm>
        </p:spPr>
        <p:txBody>
          <a:bodyPr/>
          <a:lstStyle/>
          <a:p>
            <a:r>
              <a:rPr lang="en-US" sz="2800" dirty="0">
                <a:latin typeface="Times" charset="0"/>
                <a:ea typeface="ＭＳ Ｐゴシック" charset="0"/>
                <a:cs typeface="ＭＳ Ｐゴシック" charset="0"/>
              </a:rPr>
              <a:t>Water must exist on Mars today!</a:t>
            </a:r>
            <a:br>
              <a:rPr lang="en-US" dirty="0">
                <a:latin typeface="Times" charset="0"/>
                <a:ea typeface="ＭＳ Ｐゴシック" charset="0"/>
                <a:cs typeface="ＭＳ Ｐゴシック" charset="0"/>
              </a:rPr>
            </a:br>
            <a:r>
              <a:rPr lang="en-US" sz="1600" dirty="0">
                <a:latin typeface="Times" charset="0"/>
                <a:ea typeface="ＭＳ Ｐゴシック" charset="0"/>
                <a:cs typeface="ＭＳ Ｐゴシック" charset="0"/>
              </a:rPr>
              <a:t>(in a metastable state in small quantities at certain times and places)</a:t>
            </a:r>
            <a:br>
              <a:rPr lang="en-US" sz="1600" dirty="0">
                <a:latin typeface="Times" charset="0"/>
                <a:ea typeface="ＭＳ Ｐゴシック" charset="0"/>
                <a:cs typeface="ＭＳ Ｐゴシック" charset="0"/>
              </a:rPr>
            </a:br>
            <a:br>
              <a:rPr lang="en-US" sz="1600" dirty="0">
                <a:latin typeface="Times" charset="0"/>
                <a:ea typeface="ＭＳ Ｐゴシック" charset="0"/>
                <a:cs typeface="ＭＳ Ｐゴシック" charset="0"/>
              </a:rPr>
            </a:br>
            <a:r>
              <a:rPr lang="en-US" sz="1600" dirty="0">
                <a:latin typeface="Times" charset="0"/>
                <a:ea typeface="ＭＳ Ｐゴシック" charset="0"/>
                <a:cs typeface="ＭＳ Ｐゴシック" charset="0"/>
              </a:rPr>
              <a:t>Gough et al., 2016</a:t>
            </a:r>
            <a:br>
              <a:rPr lang="en-US" sz="1600" dirty="0">
                <a:latin typeface="Times" charset="0"/>
                <a:ea typeface="ＭＳ Ｐゴシック" charset="0"/>
                <a:cs typeface="ＭＳ Ｐゴシック" charset="0"/>
              </a:rPr>
            </a:br>
            <a:br>
              <a:rPr lang="en-US" sz="1600" dirty="0">
                <a:latin typeface="Times" charset="0"/>
                <a:ea typeface="ＭＳ Ｐゴシック" charset="0"/>
                <a:cs typeface="ＭＳ Ｐゴシック" charset="0"/>
              </a:rPr>
            </a:br>
            <a:r>
              <a:rPr lang="en-US" sz="1600" dirty="0">
                <a:latin typeface="Times" charset="0"/>
                <a:ea typeface="ＭＳ Ｐゴシック" charset="0"/>
                <a:cs typeface="ＭＳ Ｐゴシック" charset="0"/>
              </a:rPr>
              <a:t>But water quantities are tiny—very difficult to get enough to seep down slopes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3482" y="0"/>
            <a:ext cx="7240518" cy="6858000"/>
          </a:xfrm>
          <a:prstGeom prst="rect">
            <a:avLst/>
          </a:prstGeom>
        </p:spPr>
      </p:pic>
    </p:spTree>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2"/>
          <p:cNvSpPr>
            <a:spLocks noGrp="1" noChangeArrowheads="1"/>
          </p:cNvSpPr>
          <p:nvPr>
            <p:ph type="title" idx="4294967295"/>
          </p:nvPr>
        </p:nvSpPr>
        <p:spPr>
          <a:xfrm>
            <a:off x="0" y="0"/>
            <a:ext cx="4800600" cy="2590800"/>
          </a:xfrm>
        </p:spPr>
        <p:txBody>
          <a:bodyPr/>
          <a:lstStyle/>
          <a:p>
            <a:pPr eaLnBrk="1" hangingPunct="1"/>
            <a:r>
              <a:rPr lang="en-US" dirty="0">
                <a:latin typeface="Times" charset="0"/>
                <a:ea typeface="ＭＳ Ｐゴシック" charset="0"/>
                <a:cs typeface="ＭＳ Ｐゴシック" charset="0"/>
              </a:rPr>
              <a:t>RSL Formation Requires Warm Temperatures (220-300 K at surface)</a:t>
            </a:r>
          </a:p>
        </p:txBody>
      </p:sp>
      <p:sp>
        <p:nvSpPr>
          <p:cNvPr id="88068" name="Rectangle 3"/>
          <p:cNvSpPr>
            <a:spLocks noGrp="1" noChangeArrowheads="1"/>
          </p:cNvSpPr>
          <p:nvPr>
            <p:ph type="body" idx="4294967295"/>
          </p:nvPr>
        </p:nvSpPr>
        <p:spPr>
          <a:xfrm>
            <a:off x="4876800" y="304800"/>
            <a:ext cx="4267200" cy="6553200"/>
          </a:xfrm>
          <a:ln w="50800" cap="flat">
            <a:solidFill>
              <a:srgbClr val="660066"/>
            </a:solidFill>
            <a:miter lim="800000"/>
            <a:headEnd type="none" w="med" len="med"/>
            <a:tailEnd type="none" w="med" len="med"/>
          </a:ln>
        </p:spPr>
        <p:txBody>
          <a:bodyPr/>
          <a:lstStyle/>
          <a:p>
            <a:pPr eaLnBrk="1" hangingPunct="1">
              <a:lnSpc>
                <a:spcPct val="90000"/>
              </a:lnSpc>
            </a:pPr>
            <a:r>
              <a:rPr lang="en-US" dirty="0">
                <a:latin typeface="Times New Roman" charset="0"/>
                <a:ea typeface="ヒラギノ角ゴ Pro W3" charset="0"/>
                <a:cs typeface="ヒラギノ角ゴ Pro W3" charset="0"/>
              </a:rPr>
              <a:t>Summertime afternoon brightness temperatures measured on RSL-covered slopes in the middle to late afternoon range from 220-300 K from THEMIS 9-micron brightness temperatures</a:t>
            </a:r>
          </a:p>
          <a:p>
            <a:pPr marL="635000" lvl="1" eaLnBrk="1" hangingPunct="1">
              <a:lnSpc>
                <a:spcPct val="90000"/>
              </a:lnSpc>
            </a:pPr>
            <a:r>
              <a:rPr lang="en-US" dirty="0">
                <a:latin typeface="Times New Roman" charset="0"/>
                <a:ea typeface="ヒラギノ角ゴ Pro W3" charset="0"/>
                <a:cs typeface="ヒラギノ角ゴ Pro W3" charset="0"/>
              </a:rPr>
              <a:t>Minimum temperatures for surface given assumptions</a:t>
            </a:r>
          </a:p>
          <a:p>
            <a:pPr eaLnBrk="1" hangingPunct="1">
              <a:lnSpc>
                <a:spcPct val="90000"/>
              </a:lnSpc>
            </a:pPr>
            <a:r>
              <a:rPr lang="en-US" dirty="0">
                <a:latin typeface="Times New Roman" charset="0"/>
                <a:ea typeface="ヒラギノ角ゴ Pro W3" charset="0"/>
                <a:cs typeface="ヒラギノ角ゴ Pro W3" charset="0"/>
              </a:rPr>
              <a:t>Expect steep thermal gradient in upper </a:t>
            </a:r>
            <a:r>
              <a:rPr lang="en-US" dirty="0" err="1">
                <a:latin typeface="Times New Roman" charset="0"/>
                <a:ea typeface="ヒラギノ角ゴ Pro W3" charset="0"/>
                <a:cs typeface="ヒラギノ角ゴ Pro W3" charset="0"/>
              </a:rPr>
              <a:t>cms</a:t>
            </a:r>
            <a:r>
              <a:rPr lang="en-US" dirty="0">
                <a:latin typeface="Times New Roman" charset="0"/>
                <a:ea typeface="ヒラギノ角ゴ Pro W3" charset="0"/>
                <a:cs typeface="ヒラギノ角ゴ Pro W3" charset="0"/>
              </a:rPr>
              <a:t>; the subsurface temperature at the hottest times should exceed 220 K to ~2 cm. </a:t>
            </a:r>
          </a:p>
          <a:p>
            <a:pPr eaLnBrk="1" hangingPunct="1">
              <a:lnSpc>
                <a:spcPct val="90000"/>
              </a:lnSpc>
            </a:pPr>
            <a:r>
              <a:rPr lang="en-US" dirty="0">
                <a:latin typeface="Times New Roman" charset="0"/>
                <a:ea typeface="ヒラギノ角ゴ Pro W3" charset="0"/>
                <a:cs typeface="ヒラギノ角ゴ Pro W3" charset="0"/>
              </a:rPr>
              <a:t>Chloride, perchlorate, and Fe-sulfate brines, expected to be common on Mars, have eutectic temperatures below 220 K.</a:t>
            </a:r>
            <a:endParaRPr lang="en-US" dirty="0">
              <a:solidFill>
                <a:srgbClr val="000000"/>
              </a:solidFill>
              <a:latin typeface="Times New Roman" charset="0"/>
              <a:ea typeface="ヒラギノ角ゴ Pro W3" charset="0"/>
              <a:cs typeface="ヒラギノ角ゴ Pro W3" charset="0"/>
            </a:endParaRPr>
          </a:p>
        </p:txBody>
      </p:sp>
      <p:pic>
        <p:nvPicPr>
          <p:cNvPr id="88069" name="Picture 4" descr="t.tif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2565400"/>
            <a:ext cx="4770438" cy="4140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8070" name="TextBox 5"/>
          <p:cNvSpPr txBox="1">
            <a:spLocks noChangeArrowheads="1"/>
          </p:cNvSpPr>
          <p:nvPr/>
        </p:nvSpPr>
        <p:spPr bwMode="auto">
          <a:xfrm>
            <a:off x="0" y="6400800"/>
            <a:ext cx="160020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0"/>
                <a:cs typeface="ＭＳ Ｐゴシック" charset="0"/>
              </a:defRPr>
            </a:lvl1pPr>
            <a:lvl2pPr marL="37931725" indent="-37474525">
              <a:defRPr sz="2400">
                <a:solidFill>
                  <a:schemeClr val="tx1"/>
                </a:solidFill>
                <a:latin typeface="Times" charset="0"/>
                <a:ea typeface="ＭＳ Ｐゴシック" charset="0"/>
              </a:defRPr>
            </a:lvl2pPr>
            <a:lvl3pPr>
              <a:defRPr sz="2400">
                <a:solidFill>
                  <a:schemeClr val="tx1"/>
                </a:solidFill>
                <a:latin typeface="Times" charset="0"/>
                <a:ea typeface="ＭＳ Ｐゴシック" charset="0"/>
              </a:defRPr>
            </a:lvl3pPr>
            <a:lvl4pPr>
              <a:defRPr sz="2400">
                <a:solidFill>
                  <a:schemeClr val="tx1"/>
                </a:solidFill>
                <a:latin typeface="Times" charset="0"/>
                <a:ea typeface="ＭＳ Ｐゴシック" charset="0"/>
              </a:defRPr>
            </a:lvl4pPr>
            <a:lvl5pPr>
              <a:defRPr sz="2400">
                <a:solidFill>
                  <a:schemeClr val="tx1"/>
                </a:solidFill>
                <a:latin typeface="Times" charset="0"/>
                <a:ea typeface="ＭＳ Ｐゴシック" charset="0"/>
              </a:defRPr>
            </a:lvl5pPr>
            <a:lvl6pPr marL="457200" eaLnBrk="0" fontAlgn="base" hangingPunct="0">
              <a:spcBef>
                <a:spcPct val="0"/>
              </a:spcBef>
              <a:spcAft>
                <a:spcPct val="0"/>
              </a:spcAft>
              <a:defRPr sz="2400">
                <a:solidFill>
                  <a:schemeClr val="tx1"/>
                </a:solidFill>
                <a:latin typeface="Times" charset="0"/>
                <a:ea typeface="ＭＳ Ｐゴシック" charset="0"/>
              </a:defRPr>
            </a:lvl6pPr>
            <a:lvl7pPr marL="914400" eaLnBrk="0" fontAlgn="base" hangingPunct="0">
              <a:spcBef>
                <a:spcPct val="0"/>
              </a:spcBef>
              <a:spcAft>
                <a:spcPct val="0"/>
              </a:spcAft>
              <a:defRPr sz="2400">
                <a:solidFill>
                  <a:schemeClr val="tx1"/>
                </a:solidFill>
                <a:latin typeface="Times" charset="0"/>
                <a:ea typeface="ＭＳ Ｐゴシック" charset="0"/>
              </a:defRPr>
            </a:lvl7pPr>
            <a:lvl8pPr marL="1371600" eaLnBrk="0" fontAlgn="base" hangingPunct="0">
              <a:spcBef>
                <a:spcPct val="0"/>
              </a:spcBef>
              <a:spcAft>
                <a:spcPct val="0"/>
              </a:spcAft>
              <a:defRPr sz="2400">
                <a:solidFill>
                  <a:schemeClr val="tx1"/>
                </a:solidFill>
                <a:latin typeface="Times" charset="0"/>
                <a:ea typeface="ＭＳ Ｐゴシック" charset="0"/>
              </a:defRPr>
            </a:lvl8pPr>
            <a:lvl9pPr marL="1828800" eaLnBrk="0" fontAlgn="base" hangingPunct="0">
              <a:spcBef>
                <a:spcPct val="0"/>
              </a:spcBef>
              <a:spcAft>
                <a:spcPct val="0"/>
              </a:spcAft>
              <a:defRPr sz="2400">
                <a:solidFill>
                  <a:schemeClr val="tx1"/>
                </a:solidFill>
                <a:latin typeface="Times" charset="0"/>
                <a:ea typeface="ＭＳ Ｐゴシック" charset="0"/>
              </a:defRPr>
            </a:lvl9pPr>
          </a:lstStyle>
          <a:p>
            <a:r>
              <a:rPr lang="en-US" sz="1400"/>
              <a:t>Ulrich et al. 2010</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a:xfrm>
            <a:off x="0" y="590550"/>
            <a:ext cx="4067175" cy="2063750"/>
          </a:xfrm>
        </p:spPr>
        <p:txBody>
          <a:bodyPr/>
          <a:lstStyle/>
          <a:p>
            <a:r>
              <a:rPr lang="en-US">
                <a:latin typeface="Times" charset="0"/>
                <a:ea typeface="ＭＳ Ｐゴシック" charset="0"/>
                <a:cs typeface="ＭＳ Ｐゴシック" charset="0"/>
              </a:rPr>
              <a:t>Melting frozen brines from a past climate </a:t>
            </a:r>
            <a:r>
              <a:rPr lang="en-US" sz="2000">
                <a:latin typeface="Times" charset="0"/>
                <a:ea typeface="ＭＳ Ｐゴシック" charset="0"/>
                <a:cs typeface="ＭＳ Ｐゴシック" charset="0"/>
              </a:rPr>
              <a:t>(Chevrier and Rivera-Valentine, 2012)</a:t>
            </a:r>
          </a:p>
        </p:txBody>
      </p:sp>
      <p:pic>
        <p:nvPicPr>
          <p:cNvPr id="48130" name="Content Placeholder 4" descr="Chev.tiff"/>
          <p:cNvPicPr>
            <a:picLocks noGrp="1" noChangeAspect="1"/>
          </p:cNvPicPr>
          <p:nvPr>
            <p:ph idx="1"/>
          </p:nvPr>
        </p:nvPicPr>
        <p:blipFill>
          <a:blip r:embed="rId2">
            <a:extLst>
              <a:ext uri="{28A0092B-C50C-407E-A947-70E740481C1C}">
                <a14:useLocalDpi xmlns:a14="http://schemas.microsoft.com/office/drawing/2010/main" val="0"/>
              </a:ext>
            </a:extLst>
          </a:blip>
          <a:srcRect l="-45963" r="-45963"/>
          <a:stretch>
            <a:fillRect/>
          </a:stretch>
        </p:blipFill>
        <p:spPr>
          <a:xfrm>
            <a:off x="1879600" y="0"/>
            <a:ext cx="9545638" cy="6858000"/>
          </a:xfrm>
        </p:spPr>
      </p:pic>
      <p:sp>
        <p:nvSpPr>
          <p:cNvPr id="48131" name="TextBox 1"/>
          <p:cNvSpPr txBox="1">
            <a:spLocks noChangeArrowheads="1"/>
          </p:cNvSpPr>
          <p:nvPr/>
        </p:nvSpPr>
        <p:spPr bwMode="auto">
          <a:xfrm>
            <a:off x="244475" y="2917825"/>
            <a:ext cx="3822700" cy="3139321"/>
          </a:xfrm>
          <a:prstGeom prst="rect">
            <a:avLst/>
          </a:prstGeom>
          <a:noFill/>
          <a:ln w="38100" cmpd="sng">
            <a:solidFill>
              <a:srgbClr val="660066"/>
            </a:solidFill>
            <a:miter lim="800000"/>
            <a:headEnd/>
            <a:tailEnd/>
          </a:ln>
          <a:extLst>
            <a:ext uri="{909E8E84-426E-40dd-AFC4-6F175D3DCCD1}">
              <a14:hiddenFill xmlns="" xmlns:a14="http://schemas.microsoft.com/office/drawing/2010/main">
                <a:solidFill>
                  <a:srgbClr val="FFFFFF"/>
                </a:solidFill>
              </a14:hiddenFill>
            </a:ext>
          </a:extLst>
        </p:spPr>
        <p:txBody>
          <a:bodyPr>
            <a:spAutoFit/>
          </a:bodyPr>
          <a:lstStyle>
            <a:lvl1pPr>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r>
              <a:rPr lang="en-US" sz="1800" dirty="0"/>
              <a:t>Model explains a number of observations for mid-latitude RSL</a:t>
            </a:r>
          </a:p>
          <a:p>
            <a:endParaRPr lang="en-US" sz="1800" dirty="0"/>
          </a:p>
          <a:p>
            <a:r>
              <a:rPr lang="en-US" sz="1800" dirty="0"/>
              <a:t>Peak RSL activity corresponds to peak </a:t>
            </a:r>
            <a:r>
              <a:rPr lang="en-US" sz="1800" dirty="0" err="1"/>
              <a:t>Ts</a:t>
            </a:r>
            <a:r>
              <a:rPr lang="en-US" sz="1800" dirty="0"/>
              <a:t> in shallow subsurface, not at the surface</a:t>
            </a:r>
          </a:p>
          <a:p>
            <a:endParaRPr lang="en-US" sz="1800" dirty="0"/>
          </a:p>
          <a:p>
            <a:r>
              <a:rPr lang="en-US" sz="1800" dirty="0"/>
              <a:t>Problem: Hard to explain how ice could still be present in equatorial regions, or on equator-facing slopes in mid latitudes.  </a:t>
            </a:r>
          </a:p>
        </p:txBody>
      </p:sp>
    </p:spTree>
    <p:extLst>
      <p:ext uri="{BB962C8B-B14F-4D97-AF65-F5344CB8AC3E}">
        <p14:creationId xmlns:p14="http://schemas.microsoft.com/office/powerpoint/2010/main" val="350610783"/>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p:txBody>
          <a:bodyPr/>
          <a:lstStyle/>
          <a:p>
            <a:r>
              <a:rPr lang="en-US">
                <a:latin typeface="Century Gothic" charset="0"/>
                <a:ea typeface="ＭＳ Ｐゴシック" charset="0"/>
                <a:cs typeface="ＭＳ Ｐゴシック" charset="0"/>
              </a:rPr>
              <a:t>Ice replenished by vapor phase transport </a:t>
            </a:r>
            <a:r>
              <a:rPr lang="en-US" sz="2000">
                <a:latin typeface="Century Gothic" charset="0"/>
                <a:ea typeface="ＭＳ Ｐゴシック" charset="0"/>
                <a:cs typeface="ＭＳ Ｐゴシック" charset="0"/>
              </a:rPr>
              <a:t>(Grimm et al., 2014)</a:t>
            </a:r>
          </a:p>
        </p:txBody>
      </p:sp>
      <p:sp>
        <p:nvSpPr>
          <p:cNvPr id="51202" name="Content Placeholder 2"/>
          <p:cNvSpPr>
            <a:spLocks noGrp="1"/>
          </p:cNvSpPr>
          <p:nvPr>
            <p:ph idx="1"/>
          </p:nvPr>
        </p:nvSpPr>
        <p:spPr>
          <a:xfrm>
            <a:off x="533400" y="1193800"/>
            <a:ext cx="8077200" cy="4699000"/>
          </a:xfrm>
          <a:ln w="38100" cmpd="sng">
            <a:solidFill>
              <a:srgbClr val="660066"/>
            </a:solidFill>
          </a:ln>
        </p:spPr>
        <p:txBody>
          <a:bodyPr/>
          <a:lstStyle/>
          <a:p>
            <a:pPr>
              <a:lnSpc>
                <a:spcPct val="80000"/>
              </a:lnSpc>
              <a:spcBef>
                <a:spcPts val="1008"/>
              </a:spcBef>
            </a:pPr>
            <a:r>
              <a:rPr lang="en-US" sz="1700" dirty="0">
                <a:latin typeface="Century Gothic" charset="0"/>
                <a:ea typeface="ＭＳ Ｐゴシック" charset="0"/>
                <a:cs typeface="ＭＳ Ｐゴシック" charset="0"/>
              </a:rPr>
              <a:t>Estimated 2-10 m</a:t>
            </a:r>
            <a:r>
              <a:rPr lang="en-US" sz="1700" baseline="30000" dirty="0">
                <a:latin typeface="Century Gothic" charset="0"/>
                <a:ea typeface="ＭＳ Ｐゴシック" charset="0"/>
                <a:cs typeface="ＭＳ Ｐゴシック" charset="0"/>
              </a:rPr>
              <a:t>3</a:t>
            </a:r>
            <a:r>
              <a:rPr lang="en-US" sz="1700" dirty="0">
                <a:latin typeface="Century Gothic" charset="0"/>
                <a:ea typeface="ＭＳ Ｐゴシック" charset="0"/>
                <a:cs typeface="ＭＳ Ｐゴシック" charset="0"/>
              </a:rPr>
              <a:t> water per m of source headwall</a:t>
            </a:r>
          </a:p>
          <a:p>
            <a:pPr>
              <a:lnSpc>
                <a:spcPct val="80000"/>
              </a:lnSpc>
              <a:spcBef>
                <a:spcPts val="1008"/>
              </a:spcBef>
            </a:pPr>
            <a:r>
              <a:rPr lang="en-US" sz="1700" dirty="0">
                <a:latin typeface="Century Gothic" charset="0"/>
                <a:ea typeface="ＭＳ Ｐゴシック" charset="0"/>
                <a:cs typeface="ＭＳ Ｐゴシック" charset="0"/>
              </a:rPr>
              <a:t>Favor freshwater flows because peaks </a:t>
            </a:r>
            <a:r>
              <a:rPr lang="en-US" sz="1700" dirty="0" err="1">
                <a:latin typeface="Century Gothic" charset="0"/>
                <a:ea typeface="ＭＳ Ｐゴシック" charset="0"/>
                <a:cs typeface="ＭＳ Ｐゴシック" charset="0"/>
              </a:rPr>
              <a:t>Ts</a:t>
            </a:r>
            <a:r>
              <a:rPr lang="en-US" sz="1700" dirty="0">
                <a:latin typeface="Century Gothic" charset="0"/>
                <a:ea typeface="ＭＳ Ｐゴシック" charset="0"/>
                <a:cs typeface="ＭＳ Ｐゴシック" charset="0"/>
              </a:rPr>
              <a:t> usually &gt; 273K in the seasons when RSL are active</a:t>
            </a:r>
          </a:p>
          <a:p>
            <a:pPr marL="800100" lvl="3" indent="-342900">
              <a:lnSpc>
                <a:spcPct val="80000"/>
              </a:lnSpc>
              <a:spcBef>
                <a:spcPts val="1008"/>
              </a:spcBef>
            </a:pPr>
            <a:r>
              <a:rPr lang="en-US" sz="1500" dirty="0">
                <a:latin typeface="Century Gothic" charset="0"/>
                <a:ea typeface="ＭＳ Ｐゴシック" charset="0"/>
              </a:rPr>
              <a:t>We have no constraints on what time of day RSL are actively flowing</a:t>
            </a:r>
          </a:p>
          <a:p>
            <a:pPr>
              <a:lnSpc>
                <a:spcPct val="80000"/>
              </a:lnSpc>
              <a:spcBef>
                <a:spcPts val="1008"/>
              </a:spcBef>
            </a:pPr>
            <a:r>
              <a:rPr lang="en-US" sz="1700" dirty="0">
                <a:latin typeface="Century Gothic" charset="0"/>
                <a:ea typeface="ＭＳ Ｐゴシック" charset="0"/>
                <a:cs typeface="ＭＳ Ｐゴシック" charset="0"/>
              </a:rPr>
              <a:t>Suggested that annual recharge by vapor cold trapping might then be supplied from the atmosphere or subsurface. </a:t>
            </a:r>
          </a:p>
          <a:p>
            <a:pPr>
              <a:lnSpc>
                <a:spcPct val="80000"/>
              </a:lnSpc>
              <a:spcBef>
                <a:spcPts val="1008"/>
              </a:spcBef>
            </a:pPr>
            <a:r>
              <a:rPr lang="en-US" sz="1700" dirty="0">
                <a:latin typeface="Century Gothic" charset="0"/>
                <a:ea typeface="ＭＳ Ｐゴシック" charset="0"/>
                <a:cs typeface="ＭＳ Ｐゴシック" charset="0"/>
              </a:rPr>
              <a:t>Problems:</a:t>
            </a:r>
          </a:p>
          <a:p>
            <a:pPr lvl="1">
              <a:lnSpc>
                <a:spcPct val="80000"/>
              </a:lnSpc>
              <a:spcBef>
                <a:spcPts val="1008"/>
              </a:spcBef>
            </a:pPr>
            <a:r>
              <a:rPr lang="en-US" sz="1500" dirty="0">
                <a:latin typeface="Century Gothic" charset="0"/>
                <a:ea typeface="ＭＳ Ｐゴシック" charset="0"/>
              </a:rPr>
              <a:t> Vapor transport in subsurface is extremely slow (Hudson et al.)</a:t>
            </a:r>
          </a:p>
          <a:p>
            <a:pPr lvl="2">
              <a:lnSpc>
                <a:spcPct val="80000"/>
              </a:lnSpc>
              <a:spcBef>
                <a:spcPts val="1008"/>
              </a:spcBef>
            </a:pPr>
            <a:r>
              <a:rPr lang="en-US" sz="1400" dirty="0">
                <a:latin typeface="Century Gothic" charset="0"/>
                <a:ea typeface="ＭＳ Ｐゴシック" charset="0"/>
              </a:rPr>
              <a:t>Cannot recharge yearly</a:t>
            </a:r>
          </a:p>
          <a:p>
            <a:pPr lvl="2">
              <a:lnSpc>
                <a:spcPct val="80000"/>
              </a:lnSpc>
              <a:spcBef>
                <a:spcPts val="1008"/>
              </a:spcBef>
            </a:pPr>
            <a:r>
              <a:rPr lang="en-US" sz="1400" dirty="0">
                <a:latin typeface="Century Gothic" charset="0"/>
                <a:ea typeface="ＭＳ Ｐゴシック" charset="0"/>
              </a:rPr>
              <a:t>Maybe this would work is RSL are only active for a few years, then take &gt;10</a:t>
            </a:r>
            <a:r>
              <a:rPr lang="en-US" sz="1400" baseline="30000" dirty="0">
                <a:latin typeface="Century Gothic" charset="0"/>
                <a:ea typeface="ＭＳ Ｐゴシック" charset="0"/>
              </a:rPr>
              <a:t>3</a:t>
            </a:r>
            <a:r>
              <a:rPr lang="en-US" sz="1400" dirty="0">
                <a:latin typeface="Century Gothic" charset="0"/>
                <a:ea typeface="ＭＳ Ｐゴシック" charset="0"/>
              </a:rPr>
              <a:t> years to recharge ice</a:t>
            </a:r>
          </a:p>
          <a:p>
            <a:pPr lvl="1">
              <a:lnSpc>
                <a:spcPct val="80000"/>
              </a:lnSpc>
              <a:spcBef>
                <a:spcPts val="1008"/>
              </a:spcBef>
            </a:pPr>
            <a:r>
              <a:rPr lang="en-US" sz="1500" dirty="0">
                <a:latin typeface="Century Gothic" charset="0"/>
                <a:ea typeface="ＭＳ Ｐゴシック" charset="0"/>
              </a:rPr>
              <a:t>Struggle to explain long RSL given evaporation rate of pure water at hottest time of day</a:t>
            </a:r>
          </a:p>
          <a:p>
            <a:pPr lvl="1">
              <a:lnSpc>
                <a:spcPct val="80000"/>
              </a:lnSpc>
              <a:spcBef>
                <a:spcPts val="1008"/>
              </a:spcBef>
            </a:pPr>
            <a:r>
              <a:rPr lang="en-US" sz="1500" dirty="0">
                <a:latin typeface="Century Gothic" charset="0"/>
                <a:ea typeface="ＭＳ Ｐゴシック" charset="0"/>
              </a:rPr>
              <a:t>Some RSL clearly active at T &lt; 273 K</a:t>
            </a:r>
          </a:p>
        </p:txBody>
      </p:sp>
    </p:spTree>
    <p:extLst>
      <p:ext uri="{BB962C8B-B14F-4D97-AF65-F5344CB8AC3E}">
        <p14:creationId xmlns:p14="http://schemas.microsoft.com/office/powerpoint/2010/main" val="23518071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94304" y="3267458"/>
            <a:ext cx="4649696" cy="3069167"/>
          </a:xfrm>
          <a:prstGeom prst="rect">
            <a:avLst/>
          </a:prstGeom>
        </p:spPr>
      </p:pic>
      <p:sp>
        <p:nvSpPr>
          <p:cNvPr id="49153" name="Title 1"/>
          <p:cNvSpPr>
            <a:spLocks noGrp="1"/>
          </p:cNvSpPr>
          <p:nvPr>
            <p:ph type="title"/>
          </p:nvPr>
        </p:nvSpPr>
        <p:spPr>
          <a:xfrm>
            <a:off x="724958" y="179651"/>
            <a:ext cx="7585075" cy="520700"/>
          </a:xfrm>
        </p:spPr>
        <p:txBody>
          <a:bodyPr/>
          <a:lstStyle/>
          <a:p>
            <a:r>
              <a:rPr lang="en-US" dirty="0">
                <a:latin typeface="Century Gothic" charset="0"/>
                <a:ea typeface="ＭＳ Ｐゴシック" charset="0"/>
                <a:cs typeface="ＭＳ Ｐゴシック" charset="0"/>
              </a:rPr>
              <a:t>Groundwater Seepage</a:t>
            </a:r>
            <a:endParaRPr lang="en-US" sz="2000" dirty="0">
              <a:latin typeface="Century Gothic" charset="0"/>
              <a:ea typeface="ＭＳ Ｐゴシック" charset="0"/>
              <a:cs typeface="ＭＳ Ｐゴシック"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04320"/>
            <a:ext cx="4693485" cy="6153680"/>
          </a:xfrm>
          <a:prstGeom prst="rect">
            <a:avLst/>
          </a:prstGeom>
        </p:spPr>
      </p:pic>
      <p:sp>
        <p:nvSpPr>
          <p:cNvPr id="4" name="TextBox 3"/>
          <p:cNvSpPr txBox="1"/>
          <p:nvPr/>
        </p:nvSpPr>
        <p:spPr>
          <a:xfrm>
            <a:off x="4941134" y="905933"/>
            <a:ext cx="3957333" cy="1754326"/>
          </a:xfrm>
          <a:prstGeom prst="rect">
            <a:avLst/>
          </a:prstGeom>
          <a:noFill/>
        </p:spPr>
        <p:txBody>
          <a:bodyPr wrap="square" rtlCol="0">
            <a:spAutoFit/>
          </a:bodyPr>
          <a:lstStyle/>
          <a:p>
            <a:pPr algn="l"/>
            <a:r>
              <a:rPr lang="en-US" sz="1800" dirty="0" err="1"/>
              <a:t>Stillman</a:t>
            </a:r>
            <a:r>
              <a:rPr lang="en-US" sz="1800" dirty="0"/>
              <a:t> et al., 2016:</a:t>
            </a:r>
          </a:p>
          <a:p>
            <a:pPr algn="l"/>
            <a:r>
              <a:rPr lang="en-US" sz="1800" dirty="0"/>
              <a:t>“the most plausible RSL source is a briny aquifer with a freezing temperature less than or equal to the mean annual CAP surface temperature (220–225 K).”</a:t>
            </a:r>
          </a:p>
          <a:p>
            <a:pPr algn="l"/>
            <a:r>
              <a:rPr lang="en-US" sz="1800" dirty="0"/>
              <a:t>CAP = </a:t>
            </a:r>
            <a:r>
              <a:rPr lang="en-US" sz="1800" dirty="0" err="1"/>
              <a:t>Chryse</a:t>
            </a:r>
            <a:r>
              <a:rPr lang="en-US" sz="1800" dirty="0"/>
              <a:t> and </a:t>
            </a:r>
            <a:r>
              <a:rPr lang="en-US" sz="1800" dirty="0" err="1"/>
              <a:t>Acidalia</a:t>
            </a:r>
            <a:r>
              <a:rPr lang="en-US" sz="1800" dirty="0"/>
              <a:t> </a:t>
            </a:r>
            <a:r>
              <a:rPr lang="en-US" sz="1800" dirty="0" err="1"/>
              <a:t>Planitia</a:t>
            </a:r>
            <a:endParaRPr lang="en-US" sz="1800" dirty="0"/>
          </a:p>
        </p:txBody>
      </p:sp>
    </p:spTree>
    <p:extLst>
      <p:ext uri="{BB962C8B-B14F-4D97-AF65-F5344CB8AC3E}">
        <p14:creationId xmlns:p14="http://schemas.microsoft.com/office/powerpoint/2010/main" val="37102241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Picture 3" descr="Chojnacki_VM.RSL.H2O_LPSC2015.007.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extBox 4"/>
          <p:cNvSpPr txBox="1"/>
          <p:nvPr/>
        </p:nvSpPr>
        <p:spPr>
          <a:xfrm>
            <a:off x="4284134" y="186266"/>
            <a:ext cx="3793066" cy="707886"/>
          </a:xfrm>
          <a:prstGeom prst="rect">
            <a:avLst/>
          </a:prstGeom>
          <a:solidFill>
            <a:schemeClr val="accent2">
              <a:lumMod val="50000"/>
            </a:schemeClr>
          </a:solidFill>
        </p:spPr>
        <p:txBody>
          <a:bodyPr wrap="square" rtlCol="0">
            <a:spAutoFit/>
          </a:bodyPr>
          <a:lstStyle/>
          <a:p>
            <a:r>
              <a:rPr lang="en-US" sz="2000" dirty="0">
                <a:solidFill>
                  <a:schemeClr val="bg1"/>
                </a:solidFill>
              </a:rPr>
              <a:t>How does groundwater reach the tops of high ridges?</a:t>
            </a:r>
          </a:p>
        </p:txBody>
      </p:sp>
    </p:spTree>
    <p:extLst>
      <p:ext uri="{BB962C8B-B14F-4D97-AF65-F5344CB8AC3E}">
        <p14:creationId xmlns:p14="http://schemas.microsoft.com/office/powerpoint/2010/main" val="27131185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a:xfrm>
            <a:off x="264055" y="436563"/>
            <a:ext cx="3546475" cy="1557337"/>
          </a:xfrm>
        </p:spPr>
        <p:txBody>
          <a:bodyPr/>
          <a:lstStyle/>
          <a:p>
            <a:r>
              <a:rPr lang="en-US" dirty="0">
                <a:latin typeface="Century Gothic" charset="0"/>
                <a:ea typeface="ＭＳ Ｐゴシック" charset="0"/>
                <a:cs typeface="ＭＳ Ｐゴシック" charset="0"/>
              </a:rPr>
              <a:t>Brine convection </a:t>
            </a:r>
            <a:br>
              <a:rPr lang="en-US" dirty="0">
                <a:latin typeface="Century Gothic" charset="0"/>
                <a:ea typeface="ＭＳ Ｐゴシック" charset="0"/>
                <a:cs typeface="ＭＳ Ｐゴシック" charset="0"/>
              </a:rPr>
            </a:br>
            <a:r>
              <a:rPr lang="en-US" sz="2000" dirty="0">
                <a:latin typeface="Century Gothic" charset="0"/>
                <a:ea typeface="ＭＳ Ｐゴシック" charset="0"/>
                <a:cs typeface="ＭＳ Ｐゴシック" charset="0"/>
              </a:rPr>
              <a:t>(Travis et al. 2013)</a:t>
            </a:r>
          </a:p>
        </p:txBody>
      </p:sp>
      <p:sp>
        <p:nvSpPr>
          <p:cNvPr id="50178" name="Content Placeholder 3"/>
          <p:cNvSpPr>
            <a:spLocks noGrp="1"/>
          </p:cNvSpPr>
          <p:nvPr>
            <p:ph idx="1"/>
          </p:nvPr>
        </p:nvSpPr>
        <p:spPr>
          <a:xfrm>
            <a:off x="3975100" y="458788"/>
            <a:ext cx="5041900" cy="5086879"/>
          </a:xfrm>
          <a:ln w="38100" cmpd="sng">
            <a:solidFill>
              <a:srgbClr val="660066"/>
            </a:solidFill>
          </a:ln>
        </p:spPr>
        <p:txBody>
          <a:bodyPr/>
          <a:lstStyle/>
          <a:p>
            <a:pPr>
              <a:lnSpc>
                <a:spcPct val="80000"/>
              </a:lnSpc>
              <a:spcBef>
                <a:spcPts val="1008"/>
              </a:spcBef>
            </a:pPr>
            <a:r>
              <a:rPr lang="en-US" sz="1700" dirty="0">
                <a:latin typeface="Century Gothic" charset="0"/>
                <a:ea typeface="ＭＳ Ｐゴシック" charset="0"/>
                <a:cs typeface="ＭＳ Ｐゴシック" charset="0"/>
              </a:rPr>
              <a:t>Travis et al. trying to explain extensive clean shallow ice, not RSL</a:t>
            </a:r>
          </a:p>
          <a:p>
            <a:pPr>
              <a:lnSpc>
                <a:spcPct val="80000"/>
              </a:lnSpc>
              <a:spcBef>
                <a:spcPts val="1008"/>
              </a:spcBef>
            </a:pPr>
            <a:r>
              <a:rPr lang="en-US" sz="1700" dirty="0">
                <a:latin typeface="Century Gothic" charset="0"/>
                <a:ea typeface="ＭＳ Ｐゴシック" charset="0"/>
                <a:cs typeface="ＭＳ Ｐゴシック" charset="0"/>
              </a:rPr>
              <a:t>Hydrothermal circulation of brines in the subsurface of Mars is mechanism that can deposit ice and brine close to or at the surface </a:t>
            </a:r>
          </a:p>
          <a:p>
            <a:pPr>
              <a:lnSpc>
                <a:spcPct val="80000"/>
              </a:lnSpc>
              <a:spcBef>
                <a:spcPts val="1008"/>
              </a:spcBef>
            </a:pPr>
            <a:r>
              <a:rPr lang="en-US" sz="1700" dirty="0">
                <a:latin typeface="Century Gothic" charset="0"/>
                <a:ea typeface="ＭＳ Ｐゴシック" charset="0"/>
                <a:cs typeface="ＭＳ Ｐゴシック" charset="0"/>
              </a:rPr>
              <a:t>Pure ice freezes near the surface; dense residual liquid sinks to enhance convection</a:t>
            </a:r>
          </a:p>
          <a:p>
            <a:pPr>
              <a:lnSpc>
                <a:spcPct val="80000"/>
              </a:lnSpc>
              <a:spcBef>
                <a:spcPts val="1008"/>
              </a:spcBef>
            </a:pPr>
            <a:r>
              <a:rPr lang="en-US" sz="1700" dirty="0">
                <a:latin typeface="Century Gothic" charset="0"/>
                <a:ea typeface="ＭＳ Ｐゴシック" charset="0"/>
                <a:cs typeface="ＭＳ Ｐゴシック" charset="0"/>
              </a:rPr>
              <a:t>Brine can also reach the surface, especially on steep slopes</a:t>
            </a:r>
          </a:p>
          <a:p>
            <a:pPr>
              <a:lnSpc>
                <a:spcPct val="80000"/>
              </a:lnSpc>
              <a:spcBef>
                <a:spcPts val="1008"/>
              </a:spcBef>
            </a:pPr>
            <a:r>
              <a:rPr lang="en-US" sz="1700" dirty="0">
                <a:latin typeface="Century Gothic" charset="0"/>
                <a:ea typeface="ＭＳ Ｐゴシック" charset="0"/>
                <a:cs typeface="ＭＳ Ｐゴシック" charset="0"/>
              </a:rPr>
              <a:t>Problem:</a:t>
            </a:r>
          </a:p>
          <a:p>
            <a:pPr lvl="1">
              <a:lnSpc>
                <a:spcPct val="80000"/>
              </a:lnSpc>
              <a:spcBef>
                <a:spcPts val="1008"/>
              </a:spcBef>
            </a:pPr>
            <a:r>
              <a:rPr lang="en-US" sz="1500" dirty="0">
                <a:latin typeface="Century Gothic" charset="0"/>
                <a:ea typeface="ＭＳ Ｐゴシック" charset="0"/>
              </a:rPr>
              <a:t>Assumes saturation of brine up to the </a:t>
            </a:r>
            <a:r>
              <a:rPr lang="en-US" sz="1500" dirty="0" err="1">
                <a:latin typeface="Century Gothic" charset="0"/>
                <a:ea typeface="ＭＳ Ｐゴシック" charset="0"/>
              </a:rPr>
              <a:t>cryosphere</a:t>
            </a:r>
            <a:r>
              <a:rPr lang="en-US" sz="1500" dirty="0">
                <a:latin typeface="Century Gothic" charset="0"/>
                <a:ea typeface="ＭＳ Ｐゴシック" charset="0"/>
              </a:rPr>
              <a:t>, highly unlikely</a:t>
            </a:r>
          </a:p>
          <a:p>
            <a:pPr lvl="1">
              <a:lnSpc>
                <a:spcPct val="80000"/>
              </a:lnSpc>
              <a:spcBef>
                <a:spcPts val="1008"/>
              </a:spcBef>
            </a:pPr>
            <a:r>
              <a:rPr lang="en-US" sz="1500" dirty="0">
                <a:latin typeface="Century Gothic" charset="0"/>
                <a:ea typeface="ＭＳ Ｐゴシック" charset="0"/>
              </a:rPr>
              <a:t>If saturated we would see much more seeping water and with stronger elevation controls</a:t>
            </a:r>
          </a:p>
          <a:p>
            <a:pPr>
              <a:lnSpc>
                <a:spcPct val="80000"/>
              </a:lnSpc>
              <a:spcBef>
                <a:spcPts val="1008"/>
              </a:spcBef>
            </a:pPr>
            <a:r>
              <a:rPr lang="en-US" sz="1700" dirty="0">
                <a:latin typeface="Century Gothic" charset="0"/>
                <a:ea typeface="ＭＳ Ｐゴシック" charset="0"/>
                <a:cs typeface="ＭＳ Ｐゴシック" charset="0"/>
              </a:rPr>
              <a:t>Maybe this model works for brine movement along faults, and provides a mechanism to replenish shallow ice.</a:t>
            </a:r>
          </a:p>
        </p:txBody>
      </p:sp>
      <p:pic>
        <p:nvPicPr>
          <p:cNvPr id="50179" name="Picture 4" descr="t.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2040467"/>
            <a:ext cx="3937000" cy="3441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7221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r>
              <a:rPr lang="en-US">
                <a:latin typeface="Century Gothic" charset="0"/>
                <a:ea typeface="ＭＳ Ｐゴシック" charset="0"/>
                <a:cs typeface="ＭＳ Ｐゴシック" charset="0"/>
              </a:rPr>
              <a:t>Deliquescence</a:t>
            </a:r>
          </a:p>
        </p:txBody>
      </p:sp>
      <p:sp>
        <p:nvSpPr>
          <p:cNvPr id="33794" name="Content Placeholder 2"/>
          <p:cNvSpPr>
            <a:spLocks noGrp="1"/>
          </p:cNvSpPr>
          <p:nvPr>
            <p:ph idx="1"/>
          </p:nvPr>
        </p:nvSpPr>
        <p:spPr>
          <a:xfrm>
            <a:off x="457200" y="1033464"/>
            <a:ext cx="8229600" cy="4444470"/>
          </a:xfrm>
          <a:ln w="38100" cmpd="sng">
            <a:solidFill>
              <a:srgbClr val="660066"/>
            </a:solidFill>
          </a:ln>
        </p:spPr>
        <p:txBody>
          <a:bodyPr>
            <a:normAutofit/>
          </a:bodyPr>
          <a:lstStyle/>
          <a:p>
            <a:pPr>
              <a:lnSpc>
                <a:spcPct val="80000"/>
              </a:lnSpc>
              <a:defRPr/>
            </a:pPr>
            <a:r>
              <a:rPr lang="en-US" dirty="0">
                <a:latin typeface="Century Gothic" charset="0"/>
                <a:ea typeface="ＭＳ Ｐゴシック" charset="0"/>
                <a:cs typeface="ＭＳ Ｐゴシック" charset="0"/>
              </a:rPr>
              <a:t>Levy et al. (2012a, 2012b) reported that water tracks in Antarctica form in part from deliquescence, and favored this mechanism for RSL on Mars.</a:t>
            </a:r>
          </a:p>
          <a:p>
            <a:pPr lvl="1">
              <a:lnSpc>
                <a:spcPct val="80000"/>
              </a:lnSpc>
              <a:defRPr/>
            </a:pPr>
            <a:r>
              <a:rPr lang="en-US" sz="1900" dirty="0" err="1">
                <a:latin typeface="Century Gothic" charset="0"/>
                <a:ea typeface="ＭＳ Ｐゴシック" charset="0"/>
              </a:rPr>
              <a:t>Hypersaline</a:t>
            </a:r>
            <a:r>
              <a:rPr lang="en-US" sz="1900" dirty="0">
                <a:latin typeface="Century Gothic" charset="0"/>
                <a:ea typeface="ＭＳ Ｐゴシック" charset="0"/>
              </a:rPr>
              <a:t> wet patches form, mainly CaCl</a:t>
            </a:r>
            <a:r>
              <a:rPr lang="en-US" sz="1900" baseline="-25000" dirty="0">
                <a:latin typeface="Century Gothic" charset="0"/>
                <a:ea typeface="ＭＳ Ｐゴシック" charset="0"/>
              </a:rPr>
              <a:t>2</a:t>
            </a:r>
            <a:r>
              <a:rPr lang="en-US" sz="1900" dirty="0">
                <a:latin typeface="Century Gothic" charset="0"/>
                <a:ea typeface="ＭＳ Ｐゴシック" charset="0"/>
              </a:rPr>
              <a:t> and MgCl</a:t>
            </a:r>
            <a:r>
              <a:rPr lang="en-US" sz="1900" baseline="-25000" dirty="0">
                <a:latin typeface="Century Gothic" charset="0"/>
                <a:ea typeface="ＭＳ Ｐゴシック" charset="0"/>
              </a:rPr>
              <a:t>2</a:t>
            </a:r>
          </a:p>
          <a:p>
            <a:pPr lvl="1">
              <a:lnSpc>
                <a:spcPct val="80000"/>
              </a:lnSpc>
              <a:defRPr/>
            </a:pPr>
            <a:r>
              <a:rPr lang="en-US" sz="1900" dirty="0">
                <a:latin typeface="Century Gothic" charset="0"/>
                <a:ea typeface="ＭＳ Ｐゴシック" charset="0"/>
              </a:rPr>
              <a:t>Feed early activity of water tracks, later augmented by snowmelt</a:t>
            </a:r>
          </a:p>
          <a:p>
            <a:pPr>
              <a:lnSpc>
                <a:spcPct val="80000"/>
              </a:lnSpc>
              <a:defRPr/>
            </a:pPr>
            <a:r>
              <a:rPr lang="en-US" dirty="0">
                <a:latin typeface="Century Gothic" charset="0"/>
                <a:ea typeface="ＭＳ Ｐゴシック" charset="0"/>
                <a:cs typeface="ＭＳ Ｐゴシック" charset="0"/>
              </a:rPr>
              <a:t>Easily explains some RSL starting on tops of hills and ridges, and maybe on dunes</a:t>
            </a:r>
          </a:p>
          <a:p>
            <a:pPr>
              <a:lnSpc>
                <a:spcPct val="80000"/>
              </a:lnSpc>
              <a:defRPr/>
            </a:pPr>
            <a:r>
              <a:rPr lang="en-US" dirty="0">
                <a:latin typeface="Century Gothic" charset="0"/>
                <a:ea typeface="ＭＳ Ｐゴシック" charset="0"/>
                <a:cs typeface="ＭＳ Ｐゴシック" charset="0"/>
              </a:rPr>
              <a:t>Need efficient means to extract and store water </a:t>
            </a:r>
          </a:p>
          <a:p>
            <a:pPr>
              <a:lnSpc>
                <a:spcPct val="80000"/>
              </a:lnSpc>
              <a:defRPr/>
            </a:pPr>
            <a:r>
              <a:rPr lang="en-US" dirty="0">
                <a:latin typeface="Century Gothic" charset="0"/>
                <a:ea typeface="ＭＳ Ｐゴシック" charset="0"/>
                <a:cs typeface="ＭＳ Ｐゴシック" charset="0"/>
              </a:rPr>
              <a:t>Problems:</a:t>
            </a:r>
          </a:p>
          <a:p>
            <a:pPr lvl="1">
              <a:lnSpc>
                <a:spcPct val="80000"/>
              </a:lnSpc>
              <a:defRPr/>
            </a:pPr>
            <a:r>
              <a:rPr lang="en-US" sz="1900" dirty="0">
                <a:latin typeface="Century Gothic" charset="0"/>
                <a:ea typeface="ＭＳ Ｐゴシック" charset="0"/>
              </a:rPr>
              <a:t>Seasonal peaks in column abundance of water vapor does not correlate with RSL activity (McEwen et al., 2014)</a:t>
            </a:r>
          </a:p>
          <a:p>
            <a:pPr lvl="1">
              <a:lnSpc>
                <a:spcPct val="80000"/>
              </a:lnSpc>
              <a:defRPr/>
            </a:pPr>
            <a:r>
              <a:rPr lang="en-US" sz="1900" dirty="0">
                <a:latin typeface="Century Gothic" charset="0"/>
                <a:ea typeface="ＭＳ Ｐゴシック" charset="0"/>
              </a:rPr>
              <a:t>“Dry” Antarctica air contains ~100X more water than Mars.</a:t>
            </a:r>
          </a:p>
        </p:txBody>
      </p:sp>
    </p:spTree>
    <p:extLst>
      <p:ext uri="{BB962C8B-B14F-4D97-AF65-F5344CB8AC3E}">
        <p14:creationId xmlns:p14="http://schemas.microsoft.com/office/powerpoint/2010/main" val="106410624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a:xfrm>
            <a:off x="381000" y="838200"/>
            <a:ext cx="2819400" cy="4038600"/>
          </a:xfrm>
          <a:ln w="38100" cmpd="sng">
            <a:solidFill>
              <a:srgbClr val="660066"/>
            </a:solidFill>
          </a:ln>
        </p:spPr>
        <p:txBody>
          <a:bodyPr/>
          <a:lstStyle/>
          <a:p>
            <a:r>
              <a:rPr lang="en-US" dirty="0">
                <a:latin typeface="Times" charset="0"/>
                <a:ea typeface="ＭＳ Ｐゴシック" charset="0"/>
                <a:cs typeface="ＭＳ Ｐゴシック" charset="0"/>
              </a:rPr>
              <a:t>Water Tracks in Antarctica</a:t>
            </a:r>
            <a:br>
              <a:rPr lang="en-US" dirty="0">
                <a:latin typeface="Times" charset="0"/>
                <a:ea typeface="ＭＳ Ｐゴシック" charset="0"/>
                <a:cs typeface="ＭＳ Ｐゴシック" charset="0"/>
              </a:rPr>
            </a:br>
            <a:br>
              <a:rPr lang="en-US" dirty="0">
                <a:latin typeface="Times" charset="0"/>
                <a:ea typeface="ＭＳ Ｐゴシック" charset="0"/>
                <a:cs typeface="ＭＳ Ｐゴシック" charset="0"/>
              </a:rPr>
            </a:br>
            <a:r>
              <a:rPr lang="en-US" sz="2000" dirty="0">
                <a:latin typeface="Times" charset="0"/>
                <a:ea typeface="ＭＳ Ｐゴシック" charset="0"/>
                <a:cs typeface="ＭＳ Ｐゴシック" charset="0"/>
              </a:rPr>
              <a:t>Form initially by deliquescence of atmospheric water (Levy, 2012).  </a:t>
            </a:r>
            <a:br>
              <a:rPr lang="en-US" sz="2000" dirty="0">
                <a:latin typeface="Times" charset="0"/>
                <a:ea typeface="ＭＳ Ｐゴシック" charset="0"/>
                <a:cs typeface="ＭＳ Ｐゴシック" charset="0"/>
              </a:rPr>
            </a:br>
            <a:br>
              <a:rPr lang="en-US" sz="2000" dirty="0">
                <a:latin typeface="Times" charset="0"/>
                <a:ea typeface="ＭＳ Ｐゴシック" charset="0"/>
                <a:cs typeface="ＭＳ Ｐゴシック" charset="0"/>
              </a:rPr>
            </a:br>
            <a:r>
              <a:rPr lang="en-US" sz="2000" dirty="0">
                <a:latin typeface="Times" charset="0"/>
                <a:ea typeface="ＭＳ Ｐゴシック" charset="0"/>
                <a:cs typeface="ＭＳ Ｐゴシック" charset="0"/>
              </a:rPr>
              <a:t>Does that work for Mars?</a:t>
            </a:r>
          </a:p>
        </p:txBody>
      </p:sp>
      <p:pic>
        <p:nvPicPr>
          <p:cNvPr id="79876" name="Content Placeholder 4" descr="goldman_rsl_com.gif"/>
          <p:cNvPicPr>
            <a:picLocks noChangeAspect="1"/>
          </p:cNvPicPr>
          <p:nvPr/>
        </p:nvPicPr>
        <p:blipFill>
          <a:blip r:embed="rId2">
            <a:extLst>
              <a:ext uri="{28A0092B-C50C-407E-A947-70E740481C1C}">
                <a14:useLocalDpi xmlns:a14="http://schemas.microsoft.com/office/drawing/2010/main" val="0"/>
              </a:ext>
            </a:extLst>
          </a:blip>
          <a:srcRect l="-57489" r="-57489"/>
          <a:stretch>
            <a:fillRect/>
          </a:stretch>
        </p:blipFill>
        <p:spPr bwMode="auto">
          <a:xfrm>
            <a:off x="1295400" y="0"/>
            <a:ext cx="9545638"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pic>
    </p:spTree>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a:xfrm>
            <a:off x="254001" y="0"/>
            <a:ext cx="8890000" cy="914400"/>
          </a:xfrm>
        </p:spPr>
        <p:txBody>
          <a:bodyPr/>
          <a:lstStyle/>
          <a:p>
            <a:r>
              <a:rPr lang="en-US" dirty="0">
                <a:latin typeface="Times" charset="0"/>
                <a:ea typeface="ＭＳ Ｐゴシック" charset="0"/>
                <a:cs typeface="ＭＳ Ｐゴシック" charset="0"/>
              </a:rPr>
              <a:t>RSL activity does not always correspond to peaks in column abundance of atmospheric water vapor</a:t>
            </a:r>
          </a:p>
        </p:txBody>
      </p:sp>
      <p:pic>
        <p:nvPicPr>
          <p:cNvPr id="47106" name="Content Placeholder 3" descr="water-vapor-Smith.tiff"/>
          <p:cNvPicPr>
            <a:picLocks noGrp="1" noChangeAspect="1"/>
          </p:cNvPicPr>
          <p:nvPr>
            <p:ph idx="1"/>
          </p:nvPr>
        </p:nvPicPr>
        <p:blipFill>
          <a:blip r:embed="rId2">
            <a:extLst>
              <a:ext uri="{28A0092B-C50C-407E-A947-70E740481C1C}">
                <a14:useLocalDpi xmlns:a14="http://schemas.microsoft.com/office/drawing/2010/main" val="0"/>
              </a:ext>
            </a:extLst>
          </a:blip>
          <a:srcRect l="-29723" r="-29723"/>
          <a:stretch>
            <a:fillRect/>
          </a:stretch>
        </p:blipFill>
        <p:spPr>
          <a:xfrm>
            <a:off x="-1371600" y="1066800"/>
            <a:ext cx="8077200" cy="5543550"/>
          </a:xfrm>
        </p:spPr>
      </p:pic>
      <p:sp>
        <p:nvSpPr>
          <p:cNvPr id="47107" name="TextBox 4"/>
          <p:cNvSpPr txBox="1">
            <a:spLocks noChangeArrowheads="1"/>
          </p:cNvSpPr>
          <p:nvPr/>
        </p:nvSpPr>
        <p:spPr bwMode="auto">
          <a:xfrm>
            <a:off x="5321300" y="1439863"/>
            <a:ext cx="3822700" cy="5200650"/>
          </a:xfrm>
          <a:prstGeom prst="rect">
            <a:avLst/>
          </a:prstGeom>
          <a:noFill/>
          <a:ln w="38100" cmpd="sng">
            <a:solidFill>
              <a:srgbClr val="660066"/>
            </a:solidFill>
            <a:miter lim="800000"/>
            <a:headEnd/>
            <a:tailEnd/>
          </a:ln>
          <a:extLst>
            <a:ext uri="{909E8E84-426E-40dd-AFC4-6F175D3DCCD1}">
              <a14:hiddenFill xmlns="" xmlns:a14="http://schemas.microsoft.com/office/drawing/2010/main">
                <a:solidFill>
                  <a:srgbClr val="FFFFFF"/>
                </a:solidFill>
              </a14:hiddenFill>
            </a:ext>
          </a:extLst>
        </p:spPr>
        <p:txBody>
          <a:bodyPr>
            <a:spAutoFit/>
          </a:bodyPr>
          <a:lstStyle>
            <a:lvl1pPr marL="273050" indent="-457200">
              <a:defRPr sz="2400">
                <a:solidFill>
                  <a:schemeClr val="tx1"/>
                </a:solidFill>
                <a:latin typeface="Times" charset="0"/>
                <a:ea typeface="ＭＳ Ｐゴシック" charset="0"/>
                <a:cs typeface="ＭＳ Ｐゴシック" charset="0"/>
              </a:defRPr>
            </a:lvl1pPr>
            <a:lvl2pPr marL="742950" indent="-285750">
              <a:defRPr sz="2400">
                <a:solidFill>
                  <a:schemeClr val="tx1"/>
                </a:solidFill>
                <a:latin typeface="Times" charset="0"/>
                <a:ea typeface="ＭＳ Ｐゴシック" charset="0"/>
              </a:defRPr>
            </a:lvl2pPr>
            <a:lvl3pPr marL="1143000" indent="-228600">
              <a:defRPr sz="2400">
                <a:solidFill>
                  <a:schemeClr val="tx1"/>
                </a:solidFill>
                <a:latin typeface="Times" charset="0"/>
                <a:ea typeface="ＭＳ Ｐゴシック" charset="0"/>
              </a:defRPr>
            </a:lvl3pPr>
            <a:lvl4pPr marL="1600200" indent="-228600">
              <a:defRPr sz="2400">
                <a:solidFill>
                  <a:schemeClr val="tx1"/>
                </a:solidFill>
                <a:latin typeface="Times" charset="0"/>
                <a:ea typeface="ＭＳ Ｐゴシック" charset="0"/>
              </a:defRPr>
            </a:lvl4pPr>
            <a:lvl5pPr marL="2057400" indent="-228600">
              <a:defRPr sz="2400">
                <a:solidFill>
                  <a:schemeClr val="tx1"/>
                </a:solidFill>
                <a:latin typeface="Times" charset="0"/>
                <a:ea typeface="ＭＳ Ｐゴシック" charset="0"/>
              </a:defRPr>
            </a:lvl5pPr>
            <a:lvl6pPr marL="2514600" indent="-228600" algn="ctr" eaLnBrk="0" fontAlgn="base" hangingPunct="0">
              <a:spcBef>
                <a:spcPct val="0"/>
              </a:spcBef>
              <a:spcAft>
                <a:spcPct val="0"/>
              </a:spcAft>
              <a:defRPr sz="2400">
                <a:solidFill>
                  <a:schemeClr val="tx1"/>
                </a:solidFill>
                <a:latin typeface="Times" charset="0"/>
                <a:ea typeface="ＭＳ Ｐゴシック" charset="0"/>
              </a:defRPr>
            </a:lvl6pPr>
            <a:lvl7pPr marL="2971800" indent="-228600" algn="ctr" eaLnBrk="0" fontAlgn="base" hangingPunct="0">
              <a:spcBef>
                <a:spcPct val="0"/>
              </a:spcBef>
              <a:spcAft>
                <a:spcPct val="0"/>
              </a:spcAft>
              <a:defRPr sz="2400">
                <a:solidFill>
                  <a:schemeClr val="tx1"/>
                </a:solidFill>
                <a:latin typeface="Times" charset="0"/>
                <a:ea typeface="ＭＳ Ｐゴシック" charset="0"/>
              </a:defRPr>
            </a:lvl7pPr>
            <a:lvl8pPr marL="3429000" indent="-228600" algn="ctr" eaLnBrk="0" fontAlgn="base" hangingPunct="0">
              <a:spcBef>
                <a:spcPct val="0"/>
              </a:spcBef>
              <a:spcAft>
                <a:spcPct val="0"/>
              </a:spcAft>
              <a:defRPr sz="2400">
                <a:solidFill>
                  <a:schemeClr val="tx1"/>
                </a:solidFill>
                <a:latin typeface="Times" charset="0"/>
                <a:ea typeface="ＭＳ Ｐゴシック" charset="0"/>
              </a:defRPr>
            </a:lvl8pPr>
            <a:lvl9pPr marL="3886200" indent="-228600" algn="ctr" eaLnBrk="0" fontAlgn="base" hangingPunct="0">
              <a:spcBef>
                <a:spcPct val="0"/>
              </a:spcBef>
              <a:spcAft>
                <a:spcPct val="0"/>
              </a:spcAft>
              <a:defRPr sz="2400">
                <a:solidFill>
                  <a:schemeClr val="tx1"/>
                </a:solidFill>
                <a:latin typeface="Times" charset="0"/>
                <a:ea typeface="ＭＳ Ｐゴシック" charset="0"/>
              </a:defRPr>
            </a:lvl9pPr>
          </a:lstStyle>
          <a:p>
            <a:pPr algn="l">
              <a:buFont typeface="Times" charset="0"/>
              <a:buAutoNum type="arabicPeriod"/>
            </a:pPr>
            <a:r>
              <a:rPr lang="en-US" dirty="0">
                <a:solidFill>
                  <a:srgbClr val="000000"/>
                </a:solidFill>
              </a:rPr>
              <a:t>Water vapor peaks in south mid-latitude RSL locations from Ls 240-270 (late S spring), before and during RSL activity.</a:t>
            </a:r>
          </a:p>
          <a:p>
            <a:pPr algn="l">
              <a:buFont typeface="Times" charset="0"/>
              <a:buAutoNum type="arabicPeriod"/>
            </a:pPr>
            <a:r>
              <a:rPr lang="en-US" dirty="0">
                <a:solidFill>
                  <a:srgbClr val="000000"/>
                </a:solidFill>
              </a:rPr>
              <a:t>Water vapor in VM region peaks from </a:t>
            </a:r>
            <a:r>
              <a:rPr lang="en-US" dirty="0" err="1">
                <a:solidFill>
                  <a:srgbClr val="000000"/>
                </a:solidFill>
              </a:rPr>
              <a:t>Ls</a:t>
            </a:r>
            <a:r>
              <a:rPr lang="en-US" dirty="0">
                <a:solidFill>
                  <a:srgbClr val="000000"/>
                </a:solidFill>
              </a:rPr>
              <a:t> 210-240 (N summer/fall), but RSL are active all year. </a:t>
            </a:r>
          </a:p>
          <a:p>
            <a:pPr algn="l">
              <a:buFont typeface="Times" charset="0"/>
              <a:buAutoNum type="arabicPeriod"/>
            </a:pPr>
            <a:endParaRPr lang="en-US" sz="2000" dirty="0">
              <a:solidFill>
                <a:srgbClr val="16165D"/>
              </a:solidFill>
            </a:endParaRPr>
          </a:p>
          <a:p>
            <a:pPr algn="l"/>
            <a:r>
              <a:rPr lang="en-US" dirty="0"/>
              <a:t>Does not correlate well with RSL activity at particular places (CRISM column abundances).  </a:t>
            </a:r>
          </a:p>
        </p:txBody>
      </p:sp>
      <p:cxnSp>
        <p:nvCxnSpPr>
          <p:cNvPr id="47108" name="Straight Arrow Connector 6"/>
          <p:cNvCxnSpPr>
            <a:cxnSpLocks noChangeShapeType="1"/>
          </p:cNvCxnSpPr>
          <p:nvPr/>
        </p:nvCxnSpPr>
        <p:spPr bwMode="auto">
          <a:xfrm rot="10800000" flipV="1">
            <a:off x="2235200" y="3384550"/>
            <a:ext cx="3079750" cy="1219200"/>
          </a:xfrm>
          <a:prstGeom prst="straightConnector1">
            <a:avLst/>
          </a:prstGeom>
          <a:noFill/>
          <a:ln w="41275">
            <a:solidFill>
              <a:srgbClr val="FF0000"/>
            </a:solidFill>
            <a:round/>
            <a:headEnd/>
            <a:tailEnd type="arrow" w="med" len="med"/>
          </a:ln>
          <a:extLst>
            <a:ext uri="{909E8E84-426E-40dd-AFC4-6F175D3DCCD1}">
              <a14:hiddenFill xmlns="" xmlns:a14="http://schemas.microsoft.com/office/drawing/2010/main">
                <a:noFill/>
              </a14:hiddenFill>
            </a:ext>
          </a:extLst>
        </p:spPr>
      </p:cxnSp>
      <p:cxnSp>
        <p:nvCxnSpPr>
          <p:cNvPr id="47109" name="Straight Arrow Connector 7"/>
          <p:cNvCxnSpPr>
            <a:cxnSpLocks noChangeShapeType="1"/>
          </p:cNvCxnSpPr>
          <p:nvPr/>
        </p:nvCxnSpPr>
        <p:spPr bwMode="auto">
          <a:xfrm rot="5400000">
            <a:off x="2924175" y="2574925"/>
            <a:ext cx="2768600" cy="2114550"/>
          </a:xfrm>
          <a:prstGeom prst="straightConnector1">
            <a:avLst/>
          </a:prstGeom>
          <a:noFill/>
          <a:ln w="41275">
            <a:solidFill>
              <a:srgbClr val="FF0000"/>
            </a:solidFill>
            <a:round/>
            <a:headEnd/>
            <a:tailEnd type="arrow" w="med" len="med"/>
          </a:ln>
          <a:extLst>
            <a:ext uri="{909E8E84-426E-40dd-AFC4-6F175D3DCCD1}">
              <a14:hiddenFill xmlns="" xmlns:a14="http://schemas.microsoft.com/office/drawing/2010/main">
                <a:noFill/>
              </a14:hiddenFill>
            </a:ext>
          </a:extLst>
        </p:spPr>
      </p:cxnSp>
    </p:spTree>
    <p:extLst>
      <p:ext uri="{BB962C8B-B14F-4D97-AF65-F5344CB8AC3E}">
        <p14:creationId xmlns:p14="http://schemas.microsoft.com/office/powerpoint/2010/main" val="339322507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4"/>
          <p:cNvSpPr>
            <a:spLocks noGrp="1"/>
          </p:cNvSpPr>
          <p:nvPr>
            <p:ph type="title"/>
          </p:nvPr>
        </p:nvSpPr>
        <p:spPr>
          <a:xfrm>
            <a:off x="279401" y="222250"/>
            <a:ext cx="8602132" cy="520700"/>
          </a:xfrm>
        </p:spPr>
        <p:txBody>
          <a:bodyPr/>
          <a:lstStyle/>
          <a:p>
            <a:r>
              <a:rPr lang="en-US" sz="3600" b="1" dirty="0">
                <a:latin typeface="Century Gothic" charset="0"/>
                <a:ea typeface="ＭＳ Ｐゴシック" charset="0"/>
                <a:cs typeface="ＭＳ Ｐゴシック" charset="0"/>
              </a:rPr>
              <a:t>Where could water come from?</a:t>
            </a:r>
          </a:p>
        </p:txBody>
      </p:sp>
      <p:sp>
        <p:nvSpPr>
          <p:cNvPr id="45058" name="Content Placeholder 5"/>
          <p:cNvSpPr>
            <a:spLocks noGrp="1"/>
          </p:cNvSpPr>
          <p:nvPr>
            <p:ph idx="1"/>
          </p:nvPr>
        </p:nvSpPr>
        <p:spPr>
          <a:xfrm>
            <a:off x="533400" y="999067"/>
            <a:ext cx="8077200" cy="3083983"/>
          </a:xfrm>
          <a:ln w="38100" cmpd="sng">
            <a:solidFill>
              <a:srgbClr val="660066"/>
            </a:solidFill>
          </a:ln>
        </p:spPr>
        <p:txBody>
          <a:bodyPr/>
          <a:lstStyle/>
          <a:p>
            <a:pPr>
              <a:lnSpc>
                <a:spcPct val="80000"/>
              </a:lnSpc>
            </a:pPr>
            <a:r>
              <a:rPr lang="en-US" sz="2600" dirty="0">
                <a:latin typeface="Century Gothic" charset="0"/>
                <a:ea typeface="ＭＳ Ｐゴシック" charset="0"/>
                <a:cs typeface="ＭＳ Ｐゴシック" charset="0"/>
              </a:rPr>
              <a:t>Water (as a liquid) is extremely limited on Mars today</a:t>
            </a:r>
          </a:p>
          <a:p>
            <a:pPr>
              <a:lnSpc>
                <a:spcPct val="80000"/>
              </a:lnSpc>
            </a:pPr>
            <a:r>
              <a:rPr lang="en-US" sz="2600" dirty="0">
                <a:latin typeface="Century Gothic" charset="0"/>
                <a:ea typeface="ＭＳ Ｐゴシック" charset="0"/>
                <a:cs typeface="ＭＳ Ｐゴシック" charset="0"/>
              </a:rPr>
              <a:t>Origin of mid-latitude gullies was misunderstood for &gt;10 years after initial discovery; </a:t>
            </a:r>
          </a:p>
          <a:p>
            <a:pPr>
              <a:lnSpc>
                <a:spcPct val="80000"/>
              </a:lnSpc>
            </a:pPr>
            <a:r>
              <a:rPr lang="en-US" sz="2600" dirty="0">
                <a:latin typeface="Century Gothic" charset="0"/>
                <a:ea typeface="ＭＳ Ｐゴシック" charset="0"/>
                <a:cs typeface="ＭＳ Ｐゴシック" charset="0"/>
              </a:rPr>
              <a:t>RSL may have also been largely misunderstood for nearly a decade</a:t>
            </a:r>
          </a:p>
          <a:p>
            <a:pPr lvl="1">
              <a:lnSpc>
                <a:spcPct val="80000"/>
              </a:lnSpc>
            </a:pPr>
            <a:r>
              <a:rPr lang="en-US" sz="2200" dirty="0">
                <a:latin typeface="Century Gothic" charset="0"/>
                <a:ea typeface="ＭＳ Ｐゴシック" charset="0"/>
              </a:rPr>
              <a:t>Recent evidence points to dry flows of sand and dust</a:t>
            </a:r>
          </a:p>
        </p:txBody>
      </p:sp>
    </p:spTree>
    <p:extLst>
      <p:ext uri="{BB962C8B-B14F-4D97-AF65-F5344CB8AC3E}">
        <p14:creationId xmlns:p14="http://schemas.microsoft.com/office/powerpoint/2010/main" val="358593523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747" y="356589"/>
            <a:ext cx="4318000" cy="857250"/>
          </a:xfrm>
        </p:spPr>
        <p:txBody>
          <a:bodyPr/>
          <a:lstStyle/>
          <a:p>
            <a:r>
              <a:rPr lang="en-US" dirty="0"/>
              <a:t>RSL as granular flows?</a:t>
            </a:r>
            <a:br>
              <a:rPr lang="en-US" dirty="0"/>
            </a:br>
            <a:r>
              <a:rPr lang="en-US" sz="2000" dirty="0"/>
              <a:t>(Dundas et al., 2017)</a:t>
            </a:r>
          </a:p>
        </p:txBody>
      </p:sp>
      <p:sp>
        <p:nvSpPr>
          <p:cNvPr id="8" name="TextBox 7"/>
          <p:cNvSpPr txBox="1"/>
          <p:nvPr/>
        </p:nvSpPr>
        <p:spPr>
          <a:xfrm>
            <a:off x="283456" y="5230501"/>
            <a:ext cx="4268291" cy="646331"/>
          </a:xfrm>
          <a:prstGeom prst="rect">
            <a:avLst/>
          </a:prstGeom>
          <a:noFill/>
        </p:spPr>
        <p:txBody>
          <a:bodyPr wrap="square" rtlCol="0">
            <a:spAutoFit/>
          </a:bodyPr>
          <a:lstStyle/>
          <a:p>
            <a:r>
              <a:rPr lang="en-US" sz="1800"/>
              <a:t>RSL terminal slopes are identical to Martian (and terrestrial) dune </a:t>
            </a:r>
            <a:r>
              <a:rPr lang="en-US" sz="1800" dirty="0" err="1"/>
              <a:t>slipface</a:t>
            </a:r>
            <a:r>
              <a:rPr lang="en-US" sz="1800" dirty="0"/>
              <a:t> slopes.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340" y="938133"/>
            <a:ext cx="3021920" cy="4286250"/>
          </a:xfrm>
          <a:prstGeom prst="rect">
            <a:avLst/>
          </a:prstGeom>
        </p:spPr>
      </p:pic>
      <p:sp>
        <p:nvSpPr>
          <p:cNvPr id="3" name="TextBox 2"/>
          <p:cNvSpPr txBox="1"/>
          <p:nvPr/>
        </p:nvSpPr>
        <p:spPr>
          <a:xfrm>
            <a:off x="5651500" y="5372663"/>
            <a:ext cx="3695700" cy="646331"/>
          </a:xfrm>
          <a:prstGeom prst="rect">
            <a:avLst/>
          </a:prstGeom>
          <a:noFill/>
        </p:spPr>
        <p:txBody>
          <a:bodyPr wrap="square" rtlCol="0">
            <a:spAutoFit/>
          </a:bodyPr>
          <a:lstStyle/>
          <a:p>
            <a:r>
              <a:rPr lang="en-US" sz="1800"/>
              <a:t>RSL length controlled by available steep slopes. </a:t>
            </a:r>
          </a:p>
        </p:txBody>
      </p:sp>
      <p:cxnSp>
        <p:nvCxnSpPr>
          <p:cNvPr id="5" name="Straight Connector 4"/>
          <p:cNvCxnSpPr/>
          <p:nvPr/>
        </p:nvCxnSpPr>
        <p:spPr>
          <a:xfrm>
            <a:off x="7713980" y="5122947"/>
            <a:ext cx="1097280" cy="1524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950200" y="5122947"/>
            <a:ext cx="861060" cy="369332"/>
          </a:xfrm>
          <a:prstGeom prst="rect">
            <a:avLst/>
          </a:prstGeom>
          <a:noFill/>
        </p:spPr>
        <p:txBody>
          <a:bodyPr wrap="square" rtlCol="0">
            <a:spAutoFit/>
          </a:bodyPr>
          <a:lstStyle/>
          <a:p>
            <a:r>
              <a:rPr lang="en-US" sz="1800" b="1" dirty="0"/>
              <a:t>2 km</a:t>
            </a:r>
          </a:p>
        </p:txBody>
      </p:sp>
      <p:pic>
        <p:nvPicPr>
          <p:cNvPr id="12" name="Picture 11"/>
          <p:cNvPicPr>
            <a:picLocks noChangeAspect="1"/>
          </p:cNvPicPr>
          <p:nvPr/>
        </p:nvPicPr>
        <p:blipFill>
          <a:blip r:embed="rId3"/>
          <a:stretch>
            <a:fillRect/>
          </a:stretch>
        </p:blipFill>
        <p:spPr>
          <a:xfrm>
            <a:off x="126295" y="1558290"/>
            <a:ext cx="4582616" cy="3666093"/>
          </a:xfrm>
          <a:prstGeom prst="rect">
            <a:avLst/>
          </a:prstGeom>
        </p:spPr>
      </p:pic>
      <p:sp>
        <p:nvSpPr>
          <p:cNvPr id="13" name="Rectangle 12"/>
          <p:cNvSpPr/>
          <p:nvPr/>
        </p:nvSpPr>
        <p:spPr>
          <a:xfrm>
            <a:off x="777240" y="2678430"/>
            <a:ext cx="3774507" cy="402828"/>
          </a:xfrm>
          <a:prstGeom prst="rect">
            <a:avLst/>
          </a:prstGeom>
          <a:solidFill>
            <a:srgbClr val="FF0000">
              <a:alpha val="10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TextBox 13"/>
          <p:cNvSpPr txBox="1"/>
          <p:nvPr/>
        </p:nvSpPr>
        <p:spPr>
          <a:xfrm>
            <a:off x="2987040" y="3166111"/>
            <a:ext cx="2266360" cy="923330"/>
          </a:xfrm>
          <a:prstGeom prst="rect">
            <a:avLst/>
          </a:prstGeom>
          <a:noFill/>
        </p:spPr>
        <p:txBody>
          <a:bodyPr wrap="square" rtlCol="0">
            <a:spAutoFit/>
          </a:bodyPr>
          <a:lstStyle/>
          <a:p>
            <a:r>
              <a:rPr lang="en-US" sz="1800" dirty="0">
                <a:solidFill>
                  <a:srgbClr val="FF0000"/>
                </a:solidFill>
              </a:rPr>
              <a:t>Dune </a:t>
            </a:r>
            <a:r>
              <a:rPr lang="en-US" sz="1800" dirty="0" err="1">
                <a:solidFill>
                  <a:srgbClr val="FF0000"/>
                </a:solidFill>
              </a:rPr>
              <a:t>slipface</a:t>
            </a:r>
            <a:r>
              <a:rPr lang="en-US" sz="1800" dirty="0">
                <a:solidFill>
                  <a:srgbClr val="FF0000"/>
                </a:solidFill>
              </a:rPr>
              <a:t> slopes (Atwood-Stone and McEwen, 2013)</a:t>
            </a:r>
          </a:p>
        </p:txBody>
      </p:sp>
    </p:spTree>
    <p:extLst>
      <p:ext uri="{BB962C8B-B14F-4D97-AF65-F5344CB8AC3E}">
        <p14:creationId xmlns:p14="http://schemas.microsoft.com/office/powerpoint/2010/main" val="1372578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13" grpId="0" animBg="1"/>
      <p:bldP spid="14"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495723"/>
            <a:ext cx="9144000" cy="3866555"/>
          </a:xfrm>
          <a:prstGeom prst="rect">
            <a:avLst/>
          </a:prstGeom>
        </p:spPr>
      </p:pic>
      <p:sp>
        <p:nvSpPr>
          <p:cNvPr id="7" name="TextBox 6"/>
          <p:cNvSpPr txBox="1"/>
          <p:nvPr/>
        </p:nvSpPr>
        <p:spPr>
          <a:xfrm>
            <a:off x="5162551" y="5646956"/>
            <a:ext cx="2755900" cy="300082"/>
          </a:xfrm>
          <a:prstGeom prst="rect">
            <a:avLst/>
          </a:prstGeom>
          <a:noFill/>
        </p:spPr>
        <p:txBody>
          <a:bodyPr wrap="square" rtlCol="0">
            <a:spAutoFit/>
          </a:bodyPr>
          <a:lstStyle/>
          <a:p>
            <a:r>
              <a:rPr lang="en-US" sz="1350" i="1" dirty="0"/>
              <a:t>Image: NASA/JPL/MSSS</a:t>
            </a:r>
          </a:p>
        </p:txBody>
      </p:sp>
      <p:sp>
        <p:nvSpPr>
          <p:cNvPr id="6" name="TextBox 5"/>
          <p:cNvSpPr txBox="1"/>
          <p:nvPr/>
        </p:nvSpPr>
        <p:spPr>
          <a:xfrm>
            <a:off x="1032086" y="328083"/>
            <a:ext cx="6774180" cy="600164"/>
          </a:xfrm>
          <a:prstGeom prst="rect">
            <a:avLst/>
          </a:prstGeom>
          <a:noFill/>
        </p:spPr>
        <p:txBody>
          <a:bodyPr wrap="square" rtlCol="0">
            <a:spAutoFit/>
          </a:bodyPr>
          <a:lstStyle/>
          <a:p>
            <a:r>
              <a:rPr lang="en-US" sz="3300" dirty="0" err="1"/>
              <a:t>Grainflow</a:t>
            </a:r>
            <a:r>
              <a:rPr lang="en-US" sz="3300" dirty="0"/>
              <a:t> on Dune slip faces</a:t>
            </a:r>
          </a:p>
        </p:txBody>
      </p:sp>
      <p:sp>
        <p:nvSpPr>
          <p:cNvPr id="8" name="TextBox 7"/>
          <p:cNvSpPr txBox="1"/>
          <p:nvPr/>
        </p:nvSpPr>
        <p:spPr>
          <a:xfrm>
            <a:off x="236220" y="5508389"/>
            <a:ext cx="5257800" cy="369332"/>
          </a:xfrm>
          <a:prstGeom prst="rect">
            <a:avLst/>
          </a:prstGeom>
          <a:noFill/>
        </p:spPr>
        <p:txBody>
          <a:bodyPr wrap="square" rtlCol="0">
            <a:spAutoFit/>
          </a:bodyPr>
          <a:lstStyle/>
          <a:p>
            <a:r>
              <a:rPr lang="en-US" sz="1800" dirty="0"/>
              <a:t>Bagnold dunes images by MSL.  </a:t>
            </a:r>
          </a:p>
        </p:txBody>
      </p:sp>
    </p:spTree>
    <p:extLst>
      <p:ext uri="{BB962C8B-B14F-4D97-AF65-F5344CB8AC3E}">
        <p14:creationId xmlns:p14="http://schemas.microsoft.com/office/powerpoint/2010/main" val="31694770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63229"/>
            <a:ext cx="3746500" cy="857250"/>
          </a:xfrm>
        </p:spPr>
        <p:txBody>
          <a:bodyPr/>
          <a:lstStyle/>
          <a:p>
            <a:r>
              <a:rPr lang="en-US" dirty="0"/>
              <a:t>Recirculating flow</a:t>
            </a:r>
          </a:p>
        </p:txBody>
      </p:sp>
      <p:sp>
        <p:nvSpPr>
          <p:cNvPr id="3" name="Content Placeholder 2"/>
          <p:cNvSpPr>
            <a:spLocks noGrp="1"/>
          </p:cNvSpPr>
          <p:nvPr>
            <p:ph idx="1"/>
          </p:nvPr>
        </p:nvSpPr>
        <p:spPr>
          <a:xfrm>
            <a:off x="140016" y="1962987"/>
            <a:ext cx="4127500" cy="3394472"/>
          </a:xfrm>
        </p:spPr>
        <p:txBody>
          <a:bodyPr/>
          <a:lstStyle/>
          <a:p>
            <a:r>
              <a:rPr lang="en-US" dirty="0"/>
              <a:t>Observed on some RSL fans (</a:t>
            </a:r>
            <a:r>
              <a:rPr lang="en-US" dirty="0" err="1"/>
              <a:t>Chojnacki</a:t>
            </a:r>
            <a:r>
              <a:rPr lang="en-US" dirty="0"/>
              <a:t> et al., 2016). </a:t>
            </a:r>
          </a:p>
          <a:p>
            <a:r>
              <a:rPr lang="en-US" dirty="0"/>
              <a:t>Ripples may be unresolved on other fans (TBD). </a:t>
            </a:r>
          </a:p>
        </p:txBody>
      </p:sp>
      <p:pic>
        <p:nvPicPr>
          <p:cNvPr id="5" name="9_O9689m.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106333" y="263587"/>
            <a:ext cx="4910667" cy="6094250"/>
          </a:xfrm>
          <a:prstGeom prst="rect">
            <a:avLst/>
          </a:prstGeom>
        </p:spPr>
      </p:pic>
      <p:pic>
        <p:nvPicPr>
          <p:cNvPr id="6" name="Picture 5"/>
          <p:cNvPicPr>
            <a:picLocks noChangeAspect="1"/>
          </p:cNvPicPr>
          <p:nvPr/>
        </p:nvPicPr>
        <p:blipFill>
          <a:blip r:embed="rId5"/>
          <a:stretch>
            <a:fillRect/>
          </a:stretch>
        </p:blipFill>
        <p:spPr>
          <a:xfrm>
            <a:off x="457200" y="3660223"/>
            <a:ext cx="3583528" cy="1928573"/>
          </a:xfrm>
          <a:prstGeom prst="rect">
            <a:avLst/>
          </a:prstGeom>
        </p:spPr>
      </p:pic>
      <p:sp>
        <p:nvSpPr>
          <p:cNvPr id="7" name="TextBox 6"/>
          <p:cNvSpPr txBox="1"/>
          <p:nvPr/>
        </p:nvSpPr>
        <p:spPr>
          <a:xfrm>
            <a:off x="1264920" y="5624513"/>
            <a:ext cx="2240280" cy="300082"/>
          </a:xfrm>
          <a:prstGeom prst="rect">
            <a:avLst/>
          </a:prstGeom>
          <a:noFill/>
        </p:spPr>
        <p:txBody>
          <a:bodyPr wrap="square" rtlCol="0">
            <a:spAutoFit/>
          </a:bodyPr>
          <a:lstStyle/>
          <a:p>
            <a:r>
              <a:rPr lang="en-US" sz="1350" i="1" dirty="0" err="1">
                <a:latin typeface="Arial" charset="0"/>
                <a:ea typeface="Arial" charset="0"/>
                <a:cs typeface="Arial" charset="0"/>
              </a:rPr>
              <a:t>Lapotre</a:t>
            </a:r>
            <a:r>
              <a:rPr lang="en-US" sz="1350" i="1" dirty="0">
                <a:latin typeface="Arial" charset="0"/>
                <a:ea typeface="Arial" charset="0"/>
                <a:cs typeface="Arial" charset="0"/>
              </a:rPr>
              <a:t> et al., 2016</a:t>
            </a:r>
          </a:p>
        </p:txBody>
      </p:sp>
      <p:cxnSp>
        <p:nvCxnSpPr>
          <p:cNvPr id="11" name="Straight Connector 10"/>
          <p:cNvCxnSpPr/>
          <p:nvPr/>
        </p:nvCxnSpPr>
        <p:spPr>
          <a:xfrm flipH="1">
            <a:off x="7528560" y="918210"/>
            <a:ext cx="822960"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7620000" y="979171"/>
            <a:ext cx="640080" cy="646331"/>
          </a:xfrm>
          <a:prstGeom prst="rect">
            <a:avLst/>
          </a:prstGeom>
          <a:noFill/>
        </p:spPr>
        <p:txBody>
          <a:bodyPr wrap="square" rtlCol="0">
            <a:spAutoFit/>
          </a:bodyPr>
          <a:lstStyle/>
          <a:p>
            <a:r>
              <a:rPr lang="en-US" sz="1800" b="1" dirty="0"/>
              <a:t>50 m</a:t>
            </a:r>
          </a:p>
        </p:txBody>
      </p:sp>
    </p:spTree>
    <p:extLst>
      <p:ext uri="{BB962C8B-B14F-4D97-AF65-F5344CB8AC3E}">
        <p14:creationId xmlns:p14="http://schemas.microsoft.com/office/powerpoint/2010/main" val="114853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p:cNvSpPr>
          <p:nvPr>
            <p:ph type="title"/>
          </p:nvPr>
        </p:nvSpPr>
        <p:spPr/>
        <p:txBody>
          <a:bodyPr/>
          <a:lstStyle/>
          <a:p>
            <a:r>
              <a:rPr lang="en-US" dirty="0">
                <a:latin typeface="Times" charset="0"/>
                <a:ea typeface="ＭＳ Ｐゴシック" charset="0"/>
                <a:cs typeface="ＭＳ Ｐゴシック" charset="0"/>
              </a:rPr>
              <a:t>MY28 was Special—Why?</a:t>
            </a:r>
          </a:p>
        </p:txBody>
      </p:sp>
      <p:sp>
        <p:nvSpPr>
          <p:cNvPr id="83971" name="Content Placeholder 2"/>
          <p:cNvSpPr>
            <a:spLocks noGrp="1"/>
          </p:cNvSpPr>
          <p:nvPr>
            <p:ph idx="1"/>
          </p:nvPr>
        </p:nvSpPr>
        <p:spPr>
          <a:xfrm>
            <a:off x="609600" y="821266"/>
            <a:ext cx="7848600" cy="5579533"/>
          </a:xfrm>
          <a:ln w="38100" cmpd="sng">
            <a:solidFill>
              <a:srgbClr val="660066"/>
            </a:solidFill>
          </a:ln>
        </p:spPr>
        <p:txBody>
          <a:bodyPr/>
          <a:lstStyle/>
          <a:p>
            <a:r>
              <a:rPr lang="en-US" dirty="0">
                <a:latin typeface="Times" charset="0"/>
                <a:ea typeface="ＭＳ Ｐゴシック" charset="0"/>
                <a:cs typeface="ＭＳ Ｐゴシック" charset="0"/>
              </a:rPr>
              <a:t>Much more extensive apparent RSL in MY28, after the planet-encircling dust storm</a:t>
            </a:r>
          </a:p>
          <a:p>
            <a:pPr lvl="1"/>
            <a:r>
              <a:rPr lang="en-US" dirty="0">
                <a:latin typeface="Times" charset="0"/>
                <a:ea typeface="ＭＳ Ｐゴシック" charset="0"/>
              </a:rPr>
              <a:t>Both in VM and S mid-latitudes, but data is spotty (we did not know about RSL then)</a:t>
            </a:r>
          </a:p>
          <a:p>
            <a:pPr lvl="1"/>
            <a:r>
              <a:rPr lang="en-US" dirty="0">
                <a:latin typeface="Times" charset="0"/>
                <a:ea typeface="ＭＳ Ｐゴシック" charset="0"/>
              </a:rPr>
              <a:t>Storm peaked before solstice (Ls 270), slowly decayed</a:t>
            </a:r>
          </a:p>
          <a:p>
            <a:pPr lvl="1"/>
            <a:r>
              <a:rPr lang="en-US" dirty="0">
                <a:latin typeface="Times" charset="0"/>
                <a:ea typeface="ＭＳ Ｐゴシック" charset="0"/>
              </a:rPr>
              <a:t>RSL activity persisted later (to </a:t>
            </a:r>
            <a:r>
              <a:rPr lang="en-US" dirty="0" err="1">
                <a:latin typeface="Times" charset="0"/>
                <a:ea typeface="ＭＳ Ｐゴシック" charset="0"/>
              </a:rPr>
              <a:t>Ls</a:t>
            </a:r>
            <a:r>
              <a:rPr lang="en-US" dirty="0">
                <a:latin typeface="Times" charset="0"/>
                <a:ea typeface="ＭＳ Ｐゴシック" charset="0"/>
              </a:rPr>
              <a:t> 20 of MY29)</a:t>
            </a:r>
          </a:p>
          <a:p>
            <a:pPr lvl="2"/>
            <a:r>
              <a:rPr lang="en-US" dirty="0">
                <a:latin typeface="Times" charset="0"/>
                <a:ea typeface="ＭＳ Ｐゴシック" charset="0"/>
              </a:rPr>
              <a:t>In MY 29-30, activity ended by </a:t>
            </a:r>
            <a:r>
              <a:rPr lang="en-US" dirty="0" err="1">
                <a:latin typeface="Times" charset="0"/>
                <a:ea typeface="ＭＳ Ｐゴシック" charset="0"/>
              </a:rPr>
              <a:t>Ls</a:t>
            </a:r>
            <a:r>
              <a:rPr lang="en-US" dirty="0">
                <a:latin typeface="Times" charset="0"/>
                <a:ea typeface="ＭＳ Ｐゴシック" charset="0"/>
              </a:rPr>
              <a:t> 340</a:t>
            </a:r>
          </a:p>
          <a:p>
            <a:pPr lvl="2"/>
            <a:r>
              <a:rPr lang="en-US" dirty="0">
                <a:latin typeface="Times" charset="0"/>
                <a:ea typeface="ＭＳ Ｐゴシック" charset="0"/>
              </a:rPr>
              <a:t>Delayed warming of surface </a:t>
            </a:r>
            <a:r>
              <a:rPr lang="en-US" dirty="0" err="1">
                <a:latin typeface="Times" charset="0"/>
                <a:ea typeface="ＭＳ Ｐゴシック" charset="0"/>
              </a:rPr>
              <a:t>Ts</a:t>
            </a:r>
            <a:r>
              <a:rPr lang="en-US" dirty="0">
                <a:latin typeface="Times" charset="0"/>
                <a:ea typeface="ＭＳ Ｐゴシック" charset="0"/>
              </a:rPr>
              <a:t> </a:t>
            </a:r>
          </a:p>
          <a:p>
            <a:pPr lvl="1"/>
            <a:r>
              <a:rPr lang="en-US" dirty="0">
                <a:latin typeface="Times" charset="0"/>
                <a:ea typeface="ＭＳ Ｐゴシック" charset="0"/>
              </a:rPr>
              <a:t>Why were RSL apparently more active?</a:t>
            </a:r>
          </a:p>
          <a:p>
            <a:pPr lvl="2"/>
            <a:r>
              <a:rPr lang="en-US" dirty="0">
                <a:latin typeface="Times" charset="0"/>
                <a:ea typeface="ＭＳ Ｐゴシック" charset="0"/>
              </a:rPr>
              <a:t>Atmospheric conditions more conducive to RSL activity</a:t>
            </a:r>
          </a:p>
          <a:p>
            <a:pPr lvl="3"/>
            <a:r>
              <a:rPr lang="en-US" sz="1600" dirty="0">
                <a:latin typeface="Times" charset="0"/>
                <a:ea typeface="ＭＳ Ｐゴシック" charset="0"/>
              </a:rPr>
              <a:t>Changes water vapor vertical distribution?</a:t>
            </a:r>
          </a:p>
          <a:p>
            <a:pPr lvl="4"/>
            <a:r>
              <a:rPr lang="en-US" sz="1600" dirty="0">
                <a:latin typeface="Times" charset="0"/>
                <a:ea typeface="ＭＳ Ｐゴシック" charset="0"/>
              </a:rPr>
              <a:t>Higher near surface, hidden from view by the dust?</a:t>
            </a:r>
          </a:p>
          <a:p>
            <a:pPr lvl="3"/>
            <a:r>
              <a:rPr lang="en-US" sz="1600" dirty="0">
                <a:latin typeface="Times" charset="0"/>
                <a:ea typeface="ＭＳ Ｐゴシック" charset="0"/>
              </a:rPr>
              <a:t>Colder surfaces during day, warmer at night</a:t>
            </a:r>
          </a:p>
          <a:p>
            <a:pPr lvl="2"/>
            <a:r>
              <a:rPr lang="en-US" dirty="0">
                <a:latin typeface="Times" charset="0"/>
                <a:ea typeface="ＭＳ Ｐゴシック" charset="0"/>
              </a:rPr>
              <a:t>RSL more visible because activity removing fresh dust</a:t>
            </a:r>
          </a:p>
          <a:p>
            <a:pPr lvl="3"/>
            <a:r>
              <a:rPr lang="en-US" dirty="0">
                <a:latin typeface="Times" charset="0"/>
                <a:ea typeface="ＭＳ Ｐゴシック" charset="0"/>
              </a:rPr>
              <a:t>Implies we often can’t see them in normal years</a:t>
            </a:r>
          </a:p>
          <a:p>
            <a:pPr lvl="2"/>
            <a:r>
              <a:rPr lang="en-US" dirty="0">
                <a:latin typeface="Times" charset="0"/>
                <a:ea typeface="ＭＳ Ｐゴシック" charset="0"/>
              </a:rPr>
              <a:t>Fresh dust deposits somehow trigger RSL</a:t>
            </a:r>
          </a:p>
        </p:txBody>
      </p:sp>
    </p:spTree>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E99D7-6440-3949-8877-F94E990E0B5A}"/>
              </a:ext>
            </a:extLst>
          </p:cNvPr>
          <p:cNvSpPr>
            <a:spLocks noGrp="1"/>
          </p:cNvSpPr>
          <p:nvPr>
            <p:ph type="title"/>
          </p:nvPr>
        </p:nvSpPr>
        <p:spPr>
          <a:xfrm>
            <a:off x="4260222" y="5856349"/>
            <a:ext cx="4528353" cy="465870"/>
          </a:xfrm>
        </p:spPr>
        <p:txBody>
          <a:bodyPr>
            <a:normAutofit fontScale="90000"/>
          </a:bodyPr>
          <a:lstStyle/>
          <a:p>
            <a:r>
              <a:rPr lang="en-US" sz="1500" dirty="0"/>
              <a:t>McEwen et al. (2021), JGR-Planets, </a:t>
            </a:r>
            <a:r>
              <a:rPr lang="en-US" sz="1500" dirty="0" err="1"/>
              <a:t>doi</a:t>
            </a:r>
            <a:r>
              <a:rPr lang="en-US" sz="1500" dirty="0"/>
              <a:t>: 10.1029/2020JE006575</a:t>
            </a:r>
          </a:p>
        </p:txBody>
      </p:sp>
      <p:sp>
        <p:nvSpPr>
          <p:cNvPr id="3" name="TextBox 2">
            <a:extLst>
              <a:ext uri="{FF2B5EF4-FFF2-40B4-BE49-F238E27FC236}">
                <a16:creationId xmlns:a16="http://schemas.microsoft.com/office/drawing/2014/main" id="{1B8C5D70-F8E6-9A40-B382-62C87D73A64B}"/>
              </a:ext>
            </a:extLst>
          </p:cNvPr>
          <p:cNvSpPr txBox="1"/>
          <p:nvPr/>
        </p:nvSpPr>
        <p:spPr>
          <a:xfrm>
            <a:off x="50723" y="388046"/>
            <a:ext cx="4117025" cy="6463308"/>
          </a:xfrm>
          <a:prstGeom prst="rect">
            <a:avLst/>
          </a:prstGeom>
          <a:noFill/>
          <a:ln w="28575">
            <a:solidFill>
              <a:schemeClr val="tx1"/>
            </a:solidFill>
          </a:ln>
        </p:spPr>
        <p:txBody>
          <a:bodyPr wrap="square" rtlCol="0">
            <a:spAutoFit/>
          </a:bodyPr>
          <a:lstStyle/>
          <a:p>
            <a:pPr marL="214313" indent="-214313" algn="l">
              <a:buFont typeface="Arial" panose="020B0604020202020204" pitchFamily="34" charset="0"/>
              <a:buChar char="•"/>
            </a:pPr>
            <a:r>
              <a:rPr lang="en-US" sz="1800" dirty="0"/>
              <a:t>Recurring slope </a:t>
            </a:r>
            <a:r>
              <a:rPr lang="en-US" sz="1800" dirty="0" err="1"/>
              <a:t>lineae</a:t>
            </a:r>
            <a:r>
              <a:rPr lang="en-US" sz="1800" dirty="0"/>
              <a:t> (RSL) are puzzling active slope features on Mars that resemble seeping water. </a:t>
            </a:r>
          </a:p>
          <a:p>
            <a:pPr marL="214313" indent="-214313" algn="l">
              <a:buFont typeface="Arial" panose="020B0604020202020204" pitchFamily="34" charset="0"/>
              <a:buChar char="•"/>
            </a:pPr>
            <a:r>
              <a:rPr lang="en-US" sz="1800" dirty="0"/>
              <a:t>Following the great dust storm of 2018, many more candidate RSL were seen than in typical Mars years. </a:t>
            </a:r>
          </a:p>
          <a:p>
            <a:pPr marL="214313" indent="-214313" algn="l">
              <a:buFont typeface="Arial" panose="020B0604020202020204" pitchFamily="34" charset="0"/>
              <a:buChar char="•"/>
            </a:pPr>
            <a:r>
              <a:rPr lang="en-US" sz="1800" dirty="0"/>
              <a:t>These RSL sites usually show evidence for recent dust deposition. </a:t>
            </a:r>
          </a:p>
          <a:p>
            <a:pPr marL="214313" indent="-214313" algn="l">
              <a:buFont typeface="Arial" panose="020B0604020202020204" pitchFamily="34" charset="0"/>
              <a:buChar char="•"/>
            </a:pPr>
            <a:r>
              <a:rPr lang="en-US" sz="1800" dirty="0"/>
              <a:t>There are clear dust devil tracks in 73% of post-storm images in the southern middle latitudes in the summer, where and when dust devils are most active. </a:t>
            </a:r>
          </a:p>
          <a:p>
            <a:pPr marL="557213" lvl="1" indent="-214313" algn="l">
              <a:buFont typeface="Arial" panose="020B0604020202020204" pitchFamily="34" charset="0"/>
              <a:buChar char="•"/>
            </a:pPr>
            <a:r>
              <a:rPr lang="en-US" sz="1800" dirty="0"/>
              <a:t>The tracks indicate dust lifting, by several mechanisms. </a:t>
            </a:r>
          </a:p>
          <a:p>
            <a:pPr marL="214313" indent="-214313" algn="l">
              <a:buFont typeface="Arial" panose="020B0604020202020204" pitchFamily="34" charset="0"/>
              <a:buChar char="•"/>
            </a:pPr>
            <a:r>
              <a:rPr lang="en-US" sz="1800" dirty="0"/>
              <a:t>We suggest that dust lifting processes on steep slopes may initiate and sustain RSL formed from flows of dust (perhaps clumped) and/or sand that is destabilized by dust movement. </a:t>
            </a:r>
          </a:p>
          <a:p>
            <a:pPr marL="214313" indent="-214313" algn="l">
              <a:buFont typeface="Arial" panose="020B0604020202020204" pitchFamily="34" charset="0"/>
              <a:buChar char="•"/>
            </a:pPr>
            <a:r>
              <a:rPr lang="en-US" sz="1800" dirty="0"/>
              <a:t>The otherwise puzzling recurrence and year-to-year variability of RSL activity can be explained by variable yearly dust fallout.</a:t>
            </a:r>
          </a:p>
        </p:txBody>
      </p:sp>
      <p:sp>
        <p:nvSpPr>
          <p:cNvPr id="4" name="TextBox 3">
            <a:extLst>
              <a:ext uri="{FF2B5EF4-FFF2-40B4-BE49-F238E27FC236}">
                <a16:creationId xmlns:a16="http://schemas.microsoft.com/office/drawing/2014/main" id="{D244B01C-8BB8-9B42-8549-CD31BCE29497}"/>
              </a:ext>
            </a:extLst>
          </p:cNvPr>
          <p:cNvSpPr txBox="1"/>
          <p:nvPr/>
        </p:nvSpPr>
        <p:spPr>
          <a:xfrm>
            <a:off x="0" y="52769"/>
            <a:ext cx="9144000" cy="600164"/>
          </a:xfrm>
          <a:prstGeom prst="rect">
            <a:avLst/>
          </a:prstGeom>
          <a:noFill/>
        </p:spPr>
        <p:txBody>
          <a:bodyPr wrap="square" rtlCol="0">
            <a:spAutoFit/>
          </a:bodyPr>
          <a:lstStyle/>
          <a:p>
            <a:r>
              <a:rPr lang="en-US" sz="1650" b="1" dirty="0"/>
              <a:t>Mars: Abundant Recurring Slope </a:t>
            </a:r>
            <a:r>
              <a:rPr lang="en-US" sz="1650" b="1" dirty="0" err="1"/>
              <a:t>Lineae</a:t>
            </a:r>
            <a:r>
              <a:rPr lang="en-US" sz="1650" b="1" dirty="0"/>
              <a:t> (RSL) Following the Planet-Encircling Dust Event (PEDE) of 2018</a:t>
            </a:r>
            <a:endParaRPr lang="en-US" sz="1650" dirty="0"/>
          </a:p>
        </p:txBody>
      </p:sp>
      <p:pic>
        <p:nvPicPr>
          <p:cNvPr id="7" name="Picture 6" descr="Chart&#10;&#10;Description automatically generated">
            <a:extLst>
              <a:ext uri="{FF2B5EF4-FFF2-40B4-BE49-F238E27FC236}">
                <a16:creationId xmlns:a16="http://schemas.microsoft.com/office/drawing/2014/main" id="{E0D3F52D-6625-3F4B-84B0-F4FDDDE7BDBE}"/>
              </a:ext>
            </a:extLst>
          </p:cNvPr>
          <p:cNvPicPr/>
          <p:nvPr/>
        </p:nvPicPr>
        <p:blipFill>
          <a:blip r:embed="rId2">
            <a:extLst>
              <a:ext uri="{28A0092B-C50C-407E-A947-70E740481C1C}">
                <a14:useLocalDpi xmlns:a14="http://schemas.microsoft.com/office/drawing/2010/main" val="0"/>
              </a:ext>
            </a:extLst>
          </a:blip>
          <a:stretch>
            <a:fillRect/>
          </a:stretch>
        </p:blipFill>
        <p:spPr>
          <a:xfrm>
            <a:off x="4167748" y="680806"/>
            <a:ext cx="4862720" cy="3077394"/>
          </a:xfrm>
          <a:prstGeom prst="rect">
            <a:avLst/>
          </a:prstGeom>
        </p:spPr>
      </p:pic>
      <p:sp>
        <p:nvSpPr>
          <p:cNvPr id="5" name="TextBox 4">
            <a:extLst>
              <a:ext uri="{FF2B5EF4-FFF2-40B4-BE49-F238E27FC236}">
                <a16:creationId xmlns:a16="http://schemas.microsoft.com/office/drawing/2014/main" id="{04D6F26A-AE92-2549-A4EB-35AB9DDE959A}"/>
              </a:ext>
            </a:extLst>
          </p:cNvPr>
          <p:cNvSpPr txBox="1"/>
          <p:nvPr/>
        </p:nvSpPr>
        <p:spPr>
          <a:xfrm>
            <a:off x="4334163" y="3874787"/>
            <a:ext cx="4380470" cy="1569660"/>
          </a:xfrm>
          <a:prstGeom prst="rect">
            <a:avLst/>
          </a:prstGeom>
          <a:noFill/>
        </p:spPr>
        <p:txBody>
          <a:bodyPr wrap="square" rtlCol="0">
            <a:spAutoFit/>
          </a:bodyPr>
          <a:lstStyle/>
          <a:p>
            <a:r>
              <a:rPr lang="en-US" sz="1600" i="1" dirty="0"/>
              <a:t>Map of post-PEDE image locations with candidate RSL acquired in MY34, L</a:t>
            </a:r>
            <a:r>
              <a:rPr lang="en-US" sz="1600" i="1" baseline="-25000" dirty="0"/>
              <a:t>s</a:t>
            </a:r>
            <a:r>
              <a:rPr lang="en-US" sz="1600" i="1" dirty="0"/>
              <a:t> 234-360</a:t>
            </a:r>
            <a:r>
              <a:rPr lang="en-US" sz="1600" i="1" dirty="0">
                <a:sym typeface="Symbol" pitchFamily="2" charset="2"/>
              </a:rPr>
              <a:t></a:t>
            </a:r>
            <a:r>
              <a:rPr lang="en-US" sz="1600" i="1" dirty="0"/>
              <a:t> (8/2018 to 3/2019).  The latitudinal distribution is wider than in prior years within this L</a:t>
            </a:r>
            <a:r>
              <a:rPr lang="en-US" sz="1600" i="1" baseline="-25000" dirty="0"/>
              <a:t>s</a:t>
            </a:r>
            <a:r>
              <a:rPr lang="en-US" sz="1600" i="1" dirty="0"/>
              <a:t> range. </a:t>
            </a:r>
            <a:r>
              <a:rPr lang="en-US" sz="1600" i="1" dirty="0" err="1"/>
              <a:t>Basemap</a:t>
            </a:r>
            <a:r>
              <a:rPr lang="en-US" sz="1600" i="1" dirty="0"/>
              <a:t> is colorized elevation over Mars Orbiter Laser Altimeter (MOLA) shaded relief.</a:t>
            </a:r>
            <a:endParaRPr lang="en-US" sz="1600" dirty="0"/>
          </a:p>
        </p:txBody>
      </p:sp>
    </p:spTree>
    <p:extLst>
      <p:ext uri="{BB962C8B-B14F-4D97-AF65-F5344CB8AC3E}">
        <p14:creationId xmlns:p14="http://schemas.microsoft.com/office/powerpoint/2010/main" val="302192343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r>
              <a:rPr lang="en-US">
                <a:latin typeface="Century Gothic" charset="0"/>
                <a:ea typeface="ＭＳ Ｐゴシック" charset="0"/>
                <a:cs typeface="ＭＳ Ｐゴシック" charset="0"/>
              </a:rPr>
              <a:t>Summary</a:t>
            </a:r>
          </a:p>
        </p:txBody>
      </p:sp>
      <p:sp>
        <p:nvSpPr>
          <p:cNvPr id="3" name="Content Placeholder 2"/>
          <p:cNvSpPr>
            <a:spLocks noGrp="1"/>
          </p:cNvSpPr>
          <p:nvPr>
            <p:ph idx="1"/>
          </p:nvPr>
        </p:nvSpPr>
        <p:spPr>
          <a:xfrm>
            <a:off x="533400" y="973138"/>
            <a:ext cx="8077200" cy="4445529"/>
          </a:xfrm>
          <a:ln w="38100" cmpd="sng">
            <a:solidFill>
              <a:srgbClr val="660066"/>
            </a:solidFill>
          </a:ln>
        </p:spPr>
        <p:txBody>
          <a:bodyPr>
            <a:normAutofit/>
          </a:bodyPr>
          <a:lstStyle/>
          <a:p>
            <a:pPr>
              <a:defRPr/>
            </a:pPr>
            <a:r>
              <a:rPr lang="en-US" sz="2000" dirty="0">
                <a:latin typeface="Century Gothic" charset="0"/>
                <a:ea typeface="ＭＳ Ｐゴシック" charset="0"/>
                <a:cs typeface="ＭＳ Ｐゴシック" charset="0"/>
              </a:rPr>
              <a:t>The present is the key to the recent past.</a:t>
            </a:r>
          </a:p>
          <a:p>
            <a:pPr>
              <a:defRPr/>
            </a:pPr>
            <a:r>
              <a:rPr lang="en-US" sz="2000" dirty="0">
                <a:latin typeface="Century Gothic" charset="0"/>
                <a:ea typeface="ＭＳ Ｐゴシック" charset="0"/>
                <a:cs typeface="ＭＳ Ｐゴシック" charset="0"/>
              </a:rPr>
              <a:t>Most surface activity on Mars today driven by wind, gravity, or seasonal CO</a:t>
            </a:r>
            <a:r>
              <a:rPr lang="en-US" sz="2000" baseline="-25000" dirty="0">
                <a:latin typeface="Century Gothic" charset="0"/>
                <a:ea typeface="ＭＳ Ｐゴシック" charset="0"/>
                <a:cs typeface="ＭＳ Ｐゴシック" charset="0"/>
              </a:rPr>
              <a:t>2</a:t>
            </a:r>
          </a:p>
          <a:p>
            <a:pPr>
              <a:defRPr/>
            </a:pPr>
            <a:r>
              <a:rPr lang="en-US" sz="2000" dirty="0">
                <a:latin typeface="Century Gothic" charset="0"/>
                <a:ea typeface="ＭＳ Ｐゴシック" charset="0"/>
                <a:cs typeface="ＭＳ Ｐゴシック" charset="0"/>
              </a:rPr>
              <a:t>Large gullies are forming today at a high rate at times and places too cold for liquid water to play a role</a:t>
            </a:r>
          </a:p>
          <a:p>
            <a:pPr lvl="1">
              <a:defRPr/>
            </a:pPr>
            <a:r>
              <a:rPr lang="en-US" sz="1900" dirty="0">
                <a:latin typeface="Century Gothic" charset="0"/>
                <a:ea typeface="ＭＳ Ｐゴシック" charset="0"/>
              </a:rPr>
              <a:t>No need to invoke climate change to explain large gullies</a:t>
            </a:r>
          </a:p>
          <a:p>
            <a:pPr>
              <a:defRPr/>
            </a:pPr>
            <a:r>
              <a:rPr lang="en-US" sz="2000" b="1" dirty="0">
                <a:solidFill>
                  <a:schemeClr val="accent2">
                    <a:lumMod val="75000"/>
                  </a:schemeClr>
                </a:solidFill>
                <a:latin typeface="Century Gothic" charset="0"/>
                <a:ea typeface="ＭＳ Ｐゴシック" charset="0"/>
                <a:cs typeface="ＭＳ Ｐゴシック" charset="0"/>
              </a:rPr>
              <a:t>RSL were thought to involve water, but now seem (to some of us) to be dry flows</a:t>
            </a:r>
          </a:p>
          <a:p>
            <a:pPr lvl="1">
              <a:defRPr/>
            </a:pPr>
            <a:r>
              <a:rPr lang="en-US" sz="1800" dirty="0">
                <a:latin typeface="Century Gothic" charset="0"/>
                <a:ea typeface="ＭＳ Ｐゴシック" charset="0"/>
                <a:cs typeface="ＭＳ Ｐゴシック" charset="0"/>
              </a:rPr>
              <a:t>RSL strongly correlated with recent dust deposition and warm temperatures that favor dust lifting</a:t>
            </a:r>
          </a:p>
          <a:p>
            <a:pPr lvl="1">
              <a:defRPr/>
            </a:pPr>
            <a:r>
              <a:rPr lang="en-US" sz="1800">
                <a:latin typeface="Century Gothic" charset="0"/>
                <a:ea typeface="ＭＳ Ｐゴシック" charset="0"/>
                <a:cs typeface="ＭＳ Ｐゴシック" charset="0"/>
              </a:rPr>
              <a:t>Controversy persists</a:t>
            </a:r>
            <a:endParaRPr lang="en-US" sz="1800" dirty="0">
              <a:latin typeface="Century Gothic" charset="0"/>
              <a:ea typeface="ＭＳ Ｐゴシック" charset="0"/>
              <a:cs typeface="ＭＳ Ｐゴシック" charset="0"/>
            </a:endParaRPr>
          </a:p>
        </p:txBody>
      </p:sp>
    </p:spTree>
    <p:extLst>
      <p:ext uri="{BB962C8B-B14F-4D97-AF65-F5344CB8AC3E}">
        <p14:creationId xmlns:p14="http://schemas.microsoft.com/office/powerpoint/2010/main" val="1764729947"/>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33659</TotalTime>
  <Words>4507</Words>
  <Application>Microsoft Macintosh PowerPoint</Application>
  <PresentationFormat>On-screen Show (4:3)</PresentationFormat>
  <Paragraphs>338</Paragraphs>
  <Slides>66</Slides>
  <Notes>8</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66</vt:i4>
      </vt:variant>
    </vt:vector>
  </HeadingPairs>
  <TitlesOfParts>
    <vt:vector size="77" baseType="lpstr">
      <vt:lpstr>ＭＳ Ｐゴシック</vt:lpstr>
      <vt:lpstr>Arial</vt:lpstr>
      <vt:lpstr>Calibri</vt:lpstr>
      <vt:lpstr>Century Gothic</vt:lpstr>
      <vt:lpstr>Helvetica</vt:lpstr>
      <vt:lpstr>Symbol</vt:lpstr>
      <vt:lpstr>Times</vt:lpstr>
      <vt:lpstr>Times New Roman</vt:lpstr>
      <vt:lpstr>Times New Roman Bold</vt:lpstr>
      <vt:lpstr>Wingdings 2</vt:lpstr>
      <vt:lpstr>Default Design</vt:lpstr>
      <vt:lpstr>PowerPoint Presentation</vt:lpstr>
      <vt:lpstr>Changing Paradigms</vt:lpstr>
      <vt:lpstr>Background</vt:lpstr>
      <vt:lpstr>Present-Day Surface Activity on Mars</vt:lpstr>
      <vt:lpstr>Activity that hasn’t been detected</vt:lpstr>
      <vt:lpstr>How recently has volcanism occurred on Mars?</vt:lpstr>
      <vt:lpstr>PowerPoint Presentation</vt:lpstr>
      <vt:lpstr>PowerPoint Presentation</vt:lpstr>
      <vt:lpstr>PowerPoint Presentation</vt:lpstr>
      <vt:lpstr>Many Martian Landscapes in Motion  (monitored by MRO/HiRISE)</vt:lpstr>
      <vt:lpstr>3 Decades of Dust Cover Changes  Viking Orbiter (late 1970s) to MGS (~2000)  Geissler et al., 2005, JGR</vt:lpstr>
      <vt:lpstr>Mars is Windy! (active dust devil)</vt:lpstr>
      <vt:lpstr>PowerPoint Presentation</vt:lpstr>
      <vt:lpstr>A Monster Dust Devil Stalks the Martian Landscape</vt:lpstr>
      <vt:lpstr>Mt. Everest (8.8 km) is short compared to this 20-km dust devil</vt:lpstr>
      <vt:lpstr>Mars Sand Dunes on the Move</vt:lpstr>
      <vt:lpstr>Sand flux is greatest near perihelion, when atmospheric pressure is highest.   Ayoub et al. (2014) This enables prediction of sand fluxes (and associated abrasion) in past model climates.</vt:lpstr>
      <vt:lpstr>What is a “ripple”? Few-meter scale bedforms seen all over Mars by HiRISE (left) are seen by MSL to be mini-dunes with much smaller ripples (same size as ripples on Earth)</vt:lpstr>
      <vt:lpstr>Abrasion and Landscape Modification [Bridges et al., 2012, Nature]</vt:lpstr>
      <vt:lpstr>PowerPoint Presentation</vt:lpstr>
      <vt:lpstr>There are many slope streaks in Mars Class HiRISE images</vt:lpstr>
      <vt:lpstr>PowerPoint Presentation</vt:lpstr>
      <vt:lpstr>New bright boulder track  Also see new boulder tracks on the Moon</vt:lpstr>
      <vt:lpstr>Gullies: June 22, 2000 NASA Press Release</vt:lpstr>
      <vt:lpstr>Present Day Gully Formation</vt:lpstr>
      <vt:lpstr>PowerPoint Presentation</vt:lpstr>
      <vt:lpstr>PowerPoint Presentation</vt:lpstr>
      <vt:lpstr>PowerPoint Presentation</vt:lpstr>
      <vt:lpstr>PowerPoint Presentation</vt:lpstr>
      <vt:lpstr>PowerPoint Presentation</vt:lpstr>
      <vt:lpstr>Timing of Gully Activity</vt:lpstr>
      <vt:lpstr>Gully Activity</vt:lpstr>
      <vt:lpstr>How far back in time have the gullies been forming?</vt:lpstr>
      <vt:lpstr>The Seasonal Connection to Dune Erosion in the Northern Hemisphere</vt:lpstr>
      <vt:lpstr>Seasonal Flows on Warm Martian Slopes (McEwen et al., Science, 5 Aug 2011)</vt:lpstr>
      <vt:lpstr>PowerPoint Presentation</vt:lpstr>
      <vt:lpstr>Corozal Crater 38.8 S, 159.4 E</vt:lpstr>
      <vt:lpstr>PowerPoint Presentation</vt:lpstr>
      <vt:lpstr>PowerPoint Presentation</vt:lpstr>
      <vt:lpstr>PowerPoint Presentation</vt:lpstr>
      <vt:lpstr>Slumping associated with RSL first seen in Garni Crater on the floor of Melas Chasm (34672_1685 and 35028_1685)</vt:lpstr>
      <vt:lpstr>PowerPoint Presentation</vt:lpstr>
      <vt:lpstr>PowerPoint Presentation</vt:lpstr>
      <vt:lpstr>PowerPoint Presentation</vt:lpstr>
      <vt:lpstr>PowerPoint Presentation</vt:lpstr>
      <vt:lpstr>Transient darkening of RSL fans in Valles Marineris during or just after dusty period</vt:lpstr>
      <vt:lpstr>CRISM Results for RSL</vt:lpstr>
      <vt:lpstr>PowerPoint Presentation</vt:lpstr>
      <vt:lpstr>Salty Mars</vt:lpstr>
      <vt:lpstr>Water must exist on Mars today! (in a metastable state in small quantities at certain times and places)  Gough et al., 2016  But water quantities are tiny—very difficult to get enough to seep down slopes</vt:lpstr>
      <vt:lpstr>RSL Formation Requires Warm Temperatures (220-300 K at surface)</vt:lpstr>
      <vt:lpstr>Melting frozen brines from a past climate (Chevrier and Rivera-Valentine, 2012)</vt:lpstr>
      <vt:lpstr>Ice replenished by vapor phase transport (Grimm et al., 2014)</vt:lpstr>
      <vt:lpstr>Groundwater Seepage</vt:lpstr>
      <vt:lpstr>PowerPoint Presentation</vt:lpstr>
      <vt:lpstr>Brine convection  (Travis et al. 2013)</vt:lpstr>
      <vt:lpstr>Deliquescence</vt:lpstr>
      <vt:lpstr>Water Tracks in Antarctica  Form initially by deliquescence of atmospheric water (Levy, 2012).    Does that work for Mars?</vt:lpstr>
      <vt:lpstr>RSL activity does not always correspond to peaks in column abundance of atmospheric water vapor</vt:lpstr>
      <vt:lpstr>Where could water come from?</vt:lpstr>
      <vt:lpstr>RSL as granular flows? (Dundas et al., 2017)</vt:lpstr>
      <vt:lpstr>PowerPoint Presentation</vt:lpstr>
      <vt:lpstr>Recirculating flow</vt:lpstr>
      <vt:lpstr>MY28 was Special—Why?</vt:lpstr>
      <vt:lpstr>McEwen et al. (2021), JGR-Planets, doi: 10.1029/2020JE006575</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The Aerospace Corporation</dc:creator>
  <cp:lastModifiedBy>McEwen, Alfred S - (amcewen)</cp:lastModifiedBy>
  <cp:revision>588</cp:revision>
  <cp:lastPrinted>2009-07-15T22:43:08Z</cp:lastPrinted>
  <dcterms:created xsi:type="dcterms:W3CDTF">2013-01-29T16:16:06Z</dcterms:created>
  <dcterms:modified xsi:type="dcterms:W3CDTF">2026-02-11T18:10:57Z</dcterms:modified>
</cp:coreProperties>
</file>