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50" r:id="rId2"/>
  </p:sldMasterIdLst>
  <p:notesMasterIdLst>
    <p:notesMasterId r:id="rId43"/>
  </p:notesMasterIdLst>
  <p:handoutMasterIdLst>
    <p:handoutMasterId r:id="rId44"/>
  </p:handoutMasterIdLst>
  <p:sldIdLst>
    <p:sldId id="276" r:id="rId3"/>
    <p:sldId id="435" r:id="rId4"/>
    <p:sldId id="452" r:id="rId5"/>
    <p:sldId id="453" r:id="rId6"/>
    <p:sldId id="454" r:id="rId7"/>
    <p:sldId id="455" r:id="rId8"/>
    <p:sldId id="457" r:id="rId9"/>
    <p:sldId id="458" r:id="rId10"/>
    <p:sldId id="462" r:id="rId11"/>
    <p:sldId id="463" r:id="rId12"/>
    <p:sldId id="493" r:id="rId13"/>
    <p:sldId id="464" r:id="rId14"/>
    <p:sldId id="465" r:id="rId15"/>
    <p:sldId id="466" r:id="rId16"/>
    <p:sldId id="467" r:id="rId17"/>
    <p:sldId id="468" r:id="rId18"/>
    <p:sldId id="469" r:id="rId19"/>
    <p:sldId id="471" r:id="rId20"/>
    <p:sldId id="472" r:id="rId21"/>
    <p:sldId id="470" r:id="rId22"/>
    <p:sldId id="475" r:id="rId23"/>
    <p:sldId id="450" r:id="rId24"/>
    <p:sldId id="451" r:id="rId25"/>
    <p:sldId id="476" r:id="rId26"/>
    <p:sldId id="477" r:id="rId27"/>
    <p:sldId id="479" r:id="rId28"/>
    <p:sldId id="478" r:id="rId29"/>
    <p:sldId id="483" r:id="rId30"/>
    <p:sldId id="480" r:id="rId31"/>
    <p:sldId id="484" r:id="rId32"/>
    <p:sldId id="481" r:id="rId33"/>
    <p:sldId id="485" r:id="rId34"/>
    <p:sldId id="486" r:id="rId35"/>
    <p:sldId id="487" r:id="rId36"/>
    <p:sldId id="488" r:id="rId37"/>
    <p:sldId id="489" r:id="rId38"/>
    <p:sldId id="490" r:id="rId39"/>
    <p:sldId id="491" r:id="rId40"/>
    <p:sldId id="492" r:id="rId41"/>
    <p:sldId id="448" r:id="rId4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8"/>
    <p:restoredTop sz="98761" autoAdjust="0"/>
  </p:normalViewPr>
  <p:slideViewPr>
    <p:cSldViewPr snapToGrid="0">
      <p:cViewPr varScale="1">
        <p:scale>
          <a:sx n="128" d="100"/>
          <a:sy n="128" d="100"/>
        </p:scale>
        <p:origin x="10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13" tIns="46557" rIns="93113" bIns="46557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03A06-84EB-374E-BF82-86E5A9F0B20C}" type="slidenum">
              <a:rPr lang="en-US">
                <a:latin typeface="Times New Roman" pitchFamily="-108" charset="0"/>
              </a:rPr>
              <a:pPr/>
              <a:t>39</a:t>
            </a:fld>
            <a:endParaRPr lang="en-US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3BA29A-744E-C648-AE50-E737D103D639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736" tIns="47867" rIns="95736" bIns="4786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20E3E-9D07-8F4C-B33B-9918A8E83A32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4E59FA-4B75-E14B-9CC5-F019BA248113}" type="slidenum">
              <a:rPr lang="en-US" sz="900" b="0">
                <a:latin typeface="Times New Roman" charset="0"/>
              </a:rPr>
              <a:pPr/>
              <a:t>12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A4E6F5-5951-F743-9B57-741C7A49F09B}" type="slidenum">
              <a:rPr lang="en-US" sz="900" b="0">
                <a:latin typeface="Times New Roman" charset="0"/>
              </a:rPr>
              <a:pPr/>
              <a:t>16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9F24D9-D986-F947-AF9C-3CA462F53C4B}" type="slidenum">
              <a:rPr lang="en-US" sz="900" b="0">
                <a:latin typeface="Times New Roman" charset="0"/>
              </a:rPr>
              <a:pPr/>
              <a:t>19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2828D8-A6FD-8045-9179-2F0AFF6B0AB0}" type="slidenum">
              <a:rPr lang="en-US" sz="900" b="0">
                <a:latin typeface="Times New Roman" charset="0"/>
              </a:rPr>
              <a:pPr/>
              <a:t>21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35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9"/>
            <a:ext cx="5851525" cy="432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05" tIns="46553" rIns="93105" bIns="46553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36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733"/>
            <a:ext cx="913714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48941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34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97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66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8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020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84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114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274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73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72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1/16/24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310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08138" y="285750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4317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7823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13182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8354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8613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18975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360285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4610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77152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1952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88483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05842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9667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04997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988819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61483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234208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3446B-0FC5-7041-9BAF-B95F53652CAA}" type="datetimeFigureOut">
              <a:rPr lang="en-US"/>
              <a:pPr>
                <a:defRPr/>
              </a:pPr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D628-E26B-5E48-881E-F8E23E4F5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PTYS 442/542 – Mars Surface Materials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42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74" r:id="rId10"/>
  </p:sldLayoutIdLst>
  <p:transition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823E3E8-AB19-854B-B502-53FE57513C86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1/16/24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F34969A-E4A1-644F-8CCC-13650B9090D3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13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085" y="156542"/>
            <a:ext cx="8597072" cy="935998"/>
          </a:xfrm>
          <a:noFill/>
          <a:ln/>
        </p:spPr>
        <p:txBody>
          <a:bodyPr/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" charset="0"/>
              </a:rPr>
              <a:t>Mars Surface (and subsurface) Materials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00100"/>
            <a:ext cx="4572000" cy="60579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Northern and southern hemispheres of Mars are very distinct: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North 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Low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Few Craters – Young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Smooth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Thin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Less Magnetized rock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South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High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Heavily cratered – Old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Rough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Thick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More Magnetized rock</a:t>
            </a:r>
          </a:p>
          <a:p>
            <a:pPr marL="1143000" lvl="2" indent="-228600" defTabSz="914400">
              <a:lnSpc>
                <a:spcPct val="80000"/>
              </a:lnSpc>
            </a:pPr>
            <a:endParaRPr lang="en-US" sz="1000" dirty="0">
              <a:latin typeface="Arial" charset="0"/>
              <a:ea typeface="ＭＳ Ｐゴシック" charset="0"/>
            </a:endParaRP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Dichotomy boundary mostly follows a great circle, but is interrupted by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Tharsis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No gravity signal associated with the dichotomy boundary - compensated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Theories on how to form a dichotomy: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Giant impact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Several large basins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Degree 1 convection cell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Early plate tectonics</a:t>
            </a:r>
          </a:p>
        </p:txBody>
      </p:sp>
      <p:pic>
        <p:nvPicPr>
          <p:cNvPr id="29698" name="Picture 4" descr="mars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6288" y="354013"/>
            <a:ext cx="4557712" cy="6503987"/>
          </a:xfrm>
          <a:noFill/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381000"/>
            <a:ext cx="41052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Mars: Crustal Dichotomy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769588" y="6503987"/>
            <a:ext cx="19780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Zuber et al., 2000</a:t>
            </a:r>
          </a:p>
        </p:txBody>
      </p:sp>
    </p:spTree>
    <p:extLst>
      <p:ext uri="{BB962C8B-B14F-4D97-AF65-F5344CB8AC3E}">
        <p14:creationId xmlns:p14="http://schemas.microsoft.com/office/powerpoint/2010/main" val="28026184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32E7374-C0F2-E54D-84AE-FE46439B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8" y="561013"/>
            <a:ext cx="8500377" cy="582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5624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5638800" cy="24384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Despite all this the difference </a:t>
            </a:r>
            <a:r>
              <a:rPr lang="en-US" sz="1400" dirty="0">
                <a:latin typeface="Arial" charset="0"/>
              </a:rPr>
              <a:t>may be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 only skin deep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Buried impact basins in the northern hemisphere have been mapped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Before this burial the northern and southern hemispheres were indistinguishable in age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Rules out Earth-style plate tectonics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Northern hemisphere is a thinly covered version of the southern hemisphere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 dirty="0">
                <a:latin typeface="Arial" charset="0"/>
                <a:ea typeface="ＭＳ Ｐゴシック" charset="0"/>
              </a:rPr>
              <a:t>Mantled by 1-2 km of material (sediments and volcanic flows)</a:t>
            </a:r>
          </a:p>
        </p:txBody>
      </p:sp>
      <p:pic>
        <p:nvPicPr>
          <p:cNvPr id="31746" name="Picture 4" descr="mars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7" y="2605054"/>
            <a:ext cx="4448174" cy="411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mars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39725"/>
            <a:ext cx="36258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3605213" y="6577013"/>
            <a:ext cx="2359025" cy="284052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Frey et al., 2002</a:t>
            </a:r>
          </a:p>
        </p:txBody>
      </p:sp>
    </p:spTree>
    <p:extLst>
      <p:ext uri="{BB962C8B-B14F-4D97-AF65-F5344CB8AC3E}">
        <p14:creationId xmlns:p14="http://schemas.microsoft.com/office/powerpoint/2010/main" val="36569308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1"/>
          <p:cNvSpPr>
            <a:spLocks noGrp="1"/>
          </p:cNvSpPr>
          <p:nvPr>
            <p:ph idx="1"/>
          </p:nvPr>
        </p:nvSpPr>
        <p:spPr>
          <a:xfrm>
            <a:off x="4945063" y="771525"/>
            <a:ext cx="4032250" cy="4370388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Borealis basin 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208E, 67N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4250-5300 km in radius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Shares slope break with at ~1.5 basin radii with other basins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Largest impact structure in the solar system</a:t>
            </a:r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49291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133"/>
            <a:ext cx="5123993" cy="23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20133" y="6418262"/>
            <a:ext cx="2667000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Andrews-Hanna et al., 2008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8" y="3137717"/>
            <a:ext cx="3825346" cy="372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3588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2"/>
          <p:cNvSpPr>
            <a:spLocks noGrp="1"/>
          </p:cNvSpPr>
          <p:nvPr>
            <p:ph idx="1"/>
          </p:nvPr>
        </p:nvSpPr>
        <p:spPr>
          <a:xfrm>
            <a:off x="0" y="317500"/>
            <a:ext cx="8267700" cy="4170363"/>
          </a:xfrm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Crust of airless bodies suffers many impacts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Repeated impacts create a layer of pulverized rock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Old craters get filled in by ejecta blankets of new ones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Regolith grows when crater breccia lenses coalesce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Assume breccia (regolith) thickness of D/4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Maximum thickness of regolith is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eq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/4 , but not in all locations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Smaller craters are more numerous and have interlocking breccia lenses &lt;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eq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/4</a:t>
            </a:r>
          </a:p>
          <a:p>
            <a:r>
              <a:rPr lang="en-US" dirty="0">
                <a:latin typeface="Arial" charset="0"/>
              </a:rPr>
              <a:t>Mars does </a:t>
            </a:r>
            <a:r>
              <a:rPr lang="en-US" i="1" dirty="0">
                <a:latin typeface="Arial" charset="0"/>
              </a:rPr>
              <a:t>not</a:t>
            </a:r>
            <a:r>
              <a:rPr lang="en-US" dirty="0">
                <a:latin typeface="Arial" charset="0"/>
              </a:rPr>
              <a:t> appear to have lunar-like regolith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modified and indurated</a:t>
            </a:r>
          </a:p>
        </p:txBody>
      </p:sp>
      <p:pic>
        <p:nvPicPr>
          <p:cNvPr id="10242" name="Picture 19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0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3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4" descr="regoli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6738"/>
            <a:ext cx="52959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6" descr="regoli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824038"/>
            <a:ext cx="52959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Bent-Up Arrow 27"/>
          <p:cNvSpPr/>
          <p:nvPr/>
        </p:nvSpPr>
        <p:spPr bwMode="auto">
          <a:xfrm>
            <a:off x="6540500" y="3517296"/>
            <a:ext cx="762000" cy="622300"/>
          </a:xfrm>
          <a:prstGeom prst="bentUpArrow">
            <a:avLst/>
          </a:prstGeom>
          <a:solidFill>
            <a:srgbClr val="FF0000">
              <a:alpha val="61000"/>
            </a:srgb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1" name="Bent-Up Arrow 30"/>
          <p:cNvSpPr/>
          <p:nvPr/>
        </p:nvSpPr>
        <p:spPr bwMode="auto">
          <a:xfrm rot="1205880" flipV="1">
            <a:off x="7950200" y="4711700"/>
            <a:ext cx="812800" cy="1028700"/>
          </a:xfrm>
          <a:prstGeom prst="bentUpArrow">
            <a:avLst/>
          </a:prstGeom>
          <a:solidFill>
            <a:srgbClr val="FF0000">
              <a:alpha val="61000"/>
            </a:srgb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5702300" y="5121275"/>
            <a:ext cx="2365375" cy="30956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Shoemaker et al., 1969</a:t>
            </a:r>
          </a:p>
        </p:txBody>
      </p:sp>
      <p:pic>
        <p:nvPicPr>
          <p:cNvPr id="10250" name="Picture 11" descr="simple_x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96875"/>
            <a:ext cx="2603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4"/>
          <p:cNvSpPr txBox="1">
            <a:spLocks noChangeArrowheads="1"/>
          </p:cNvSpPr>
          <p:nvPr/>
        </p:nvSpPr>
        <p:spPr bwMode="auto">
          <a:xfrm>
            <a:off x="0" y="3365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Growth of Regolith</a:t>
            </a:r>
          </a:p>
        </p:txBody>
      </p:sp>
    </p:spTree>
    <p:extLst>
      <p:ext uri="{BB962C8B-B14F-4D97-AF65-F5344CB8AC3E}">
        <p14:creationId xmlns:p14="http://schemas.microsoft.com/office/powerpoint/2010/main" val="153742599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2"/>
          <p:cNvSpPr>
            <a:spLocks noGrp="1"/>
          </p:cNvSpPr>
          <p:nvPr>
            <p:ph idx="1"/>
          </p:nvPr>
        </p:nvSpPr>
        <p:spPr>
          <a:xfrm>
            <a:off x="217488" y="5683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Impact breccia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Unsorted angular fragments</a:t>
            </a:r>
          </a:p>
        </p:txBody>
      </p:sp>
      <p:pic>
        <p:nvPicPr>
          <p:cNvPr id="11266" name="Picture 26" descr="regolit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30" y="2280708"/>
            <a:ext cx="52959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1740660"/>
            <a:ext cx="4538133" cy="390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25372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5450"/>
            <a:ext cx="6764338" cy="4746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All rocky airless bodies covered with regolith (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rock blanket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0" name="Picture 4" descr="moon_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93750"/>
            <a:ext cx="3222625" cy="262731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itokawa_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752475"/>
            <a:ext cx="4675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itokowa_regolith_siz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05250"/>
            <a:ext cx="28876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0" y="3419475"/>
            <a:ext cx="3797300" cy="30956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Moon - Helfenstein and Shepard 1999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189538" y="3417888"/>
            <a:ext cx="3136900" cy="309562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Itokawa – Miyamoto et al. 2007</a:t>
            </a:r>
          </a:p>
        </p:txBody>
      </p:sp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313238"/>
            <a:ext cx="25320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781425"/>
            <a:ext cx="317658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3175" y="6408738"/>
            <a:ext cx="3819525" cy="309562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Eros – NEAR spacecraft (12m across)</a:t>
            </a:r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4211638" y="6126163"/>
            <a:ext cx="1665287" cy="254000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Miyamoto et al. 2007</a:t>
            </a:r>
          </a:p>
        </p:txBody>
      </p:sp>
    </p:spTree>
    <p:extLst>
      <p:ext uri="{BB962C8B-B14F-4D97-AF65-F5344CB8AC3E}">
        <p14:creationId xmlns:p14="http://schemas.microsoft.com/office/powerpoint/2010/main" val="182804198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JSC2007e0453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728788"/>
            <a:ext cx="80137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2794000" y="673100"/>
            <a:ext cx="1485900" cy="9144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47133"/>
            <a:ext cx="7481836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This is where the story ends (more or less) for the Moon/Mercury/asteroids</a:t>
            </a:r>
          </a:p>
        </p:txBody>
      </p:sp>
    </p:spTree>
    <p:extLst>
      <p:ext uri="{BB962C8B-B14F-4D97-AF65-F5344CB8AC3E}">
        <p14:creationId xmlns:p14="http://schemas.microsoft.com/office/powerpoint/2010/main" val="30037683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068"/>
            <a:ext cx="4233315" cy="29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281"/>
            <a:ext cx="8449733" cy="3134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2780" y="558799"/>
            <a:ext cx="774709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006" y="3649133"/>
            <a:ext cx="723538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Mars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4932" y="516468"/>
            <a:ext cx="4707468" cy="2929466"/>
          </a:xfrm>
        </p:spPr>
        <p:txBody>
          <a:bodyPr/>
          <a:lstStyle/>
          <a:p>
            <a:r>
              <a:rPr lang="en-US" dirty="0"/>
              <a:t>Breakup of rocks into sand sized particles is common on Earth and Mars, but the composition of these particles are very different</a:t>
            </a:r>
          </a:p>
          <a:p>
            <a:pPr lvl="1"/>
            <a:r>
              <a:rPr lang="en-US" dirty="0"/>
              <a:t>Earth is mostly quartz because it survives a lot longer than anything else</a:t>
            </a:r>
          </a:p>
          <a:p>
            <a:pPr lvl="1"/>
            <a:r>
              <a:rPr lang="en-US" dirty="0"/>
              <a:t>Mars is mostly chips of basalt, because that’s what dominates the local environment</a:t>
            </a:r>
          </a:p>
          <a:p>
            <a:pPr lvl="1"/>
            <a:r>
              <a:rPr lang="en-US" dirty="0"/>
              <a:t>Rare places on the Earth also have basaltic sand e.g. Hawaii and Iceland</a:t>
            </a:r>
          </a:p>
        </p:txBody>
      </p:sp>
    </p:spTree>
    <p:extLst>
      <p:ext uri="{BB962C8B-B14F-4D97-AF65-F5344CB8AC3E}">
        <p14:creationId xmlns:p14="http://schemas.microsoft.com/office/powerpoint/2010/main" val="3085673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17. Martian Yard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895350"/>
            <a:ext cx="31099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1538"/>
            <a:ext cx="2886075" cy="39576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Yardangs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Wind blown particles abrades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Erosion leaves elongated mounds as remnants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Requires strong, virtually unidirectional, wind.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Eroded material must be consolidated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677863"/>
            <a:ext cx="3162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6241"/>
            <a:ext cx="3420533" cy="21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421438" y="3924300"/>
            <a:ext cx="27225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800"/>
              <a:t>Ventifacts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Elongated erosional marks on rocks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Usually works on originally circular vesicles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Used as paleo-wind direction indicators e.g. pathfinder landing site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Aeolian Erosion</a:t>
            </a:r>
          </a:p>
        </p:txBody>
      </p:sp>
      <p:pic>
        <p:nvPicPr>
          <p:cNvPr id="35848" name="Picture 10" descr="mpf_ventifac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4" y="4706938"/>
            <a:ext cx="33591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4838700" y="3886200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Older wind action</a:t>
            </a:r>
          </a:p>
        </p:txBody>
      </p: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3171825" y="3857625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Recentwind action</a:t>
            </a:r>
          </a:p>
        </p:txBody>
      </p:sp>
      <p:cxnSp>
        <p:nvCxnSpPr>
          <p:cNvPr id="35851" name="Straight Arrow Connector 13"/>
          <p:cNvCxnSpPr>
            <a:cxnSpLocks noChangeShapeType="1"/>
            <a:stCxn id="35850" idx="0"/>
          </p:cNvCxnSpPr>
          <p:nvPr/>
        </p:nvCxnSpPr>
        <p:spPr bwMode="auto">
          <a:xfrm rot="5400000" flipH="1" flipV="1">
            <a:off x="3490913" y="3529012"/>
            <a:ext cx="495300" cy="1619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Arrow Connector 15"/>
          <p:cNvCxnSpPr>
            <a:cxnSpLocks noChangeShapeType="1"/>
            <a:stCxn id="35849" idx="0"/>
          </p:cNvCxnSpPr>
          <p:nvPr/>
        </p:nvCxnSpPr>
        <p:spPr bwMode="auto">
          <a:xfrm rot="16200000" flipV="1">
            <a:off x="4090987" y="2652713"/>
            <a:ext cx="1438275" cy="10287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333934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74663"/>
            <a:ext cx="2564296" cy="5722937"/>
          </a:xfrm>
        </p:spPr>
        <p:txBody>
          <a:bodyPr/>
          <a:lstStyle/>
          <a:p>
            <a:r>
              <a:rPr lang="en-US" dirty="0"/>
              <a:t>Mars surface materials are similar to parts of the Earth</a:t>
            </a:r>
          </a:p>
          <a:p>
            <a:endParaRPr lang="en-US" dirty="0"/>
          </a:p>
          <a:p>
            <a:pPr lvl="1"/>
            <a:r>
              <a:rPr lang="en-US" dirty="0"/>
              <a:t>The main crustal rocks are volcanic basalt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16" y="474663"/>
            <a:ext cx="6828183" cy="46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370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0863"/>
            <a:ext cx="8983133" cy="719137"/>
          </a:xfrm>
        </p:spPr>
        <p:txBody>
          <a:bodyPr/>
          <a:lstStyle/>
          <a:p>
            <a:r>
              <a:rPr lang="en-US" dirty="0"/>
              <a:t>Dust is common on both Mars and Earth – but not so mobile on the Earth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933" y="1490134"/>
            <a:ext cx="4174067" cy="417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935"/>
            <a:ext cx="4891212" cy="3174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2466"/>
            <a:ext cx="2317837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Earth (Phoenix, AZ)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069" y="1532466"/>
            <a:ext cx="3031975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Mars (</a:t>
            </a:r>
            <a:r>
              <a:rPr lang="en-US" sz="1800" dirty="0" err="1">
                <a:solidFill>
                  <a:srgbClr val="FFFFFF"/>
                </a:solidFill>
              </a:rPr>
              <a:t>Noctis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Labyrinthus</a:t>
            </a:r>
            <a:r>
              <a:rPr lang="en-US" sz="1800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59501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243936"/>
            <a:ext cx="6643905" cy="9810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Dust Devils and their tracks common in certain areas on Mars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Older streaks fade with time - </a:t>
            </a:r>
            <a:r>
              <a:rPr lang="en-US" dirty="0" err="1">
                <a:latin typeface="Arial" charset="0"/>
                <a:ea typeface="ＭＳ Ｐゴシック" charset="0"/>
              </a:rPr>
              <a:t>redeposition</a:t>
            </a:r>
            <a:r>
              <a:rPr lang="en-US" dirty="0">
                <a:latin typeface="Arial" charset="0"/>
                <a:ea typeface="ＭＳ Ｐゴシック" charset="0"/>
              </a:rPr>
              <a:t> of dust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Dust-devil shadows indicate heights up to 20 km</a:t>
            </a:r>
          </a:p>
        </p:txBody>
      </p:sp>
      <p:pic>
        <p:nvPicPr>
          <p:cNvPr id="46084" name="Picture 4" descr="st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66" y="1151456"/>
            <a:ext cx="2458167" cy="3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159922"/>
            <a:ext cx="2548468" cy="366657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5" y="1159923"/>
            <a:ext cx="2487335" cy="36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6" descr="PIA0725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0413"/>
            <a:ext cx="9144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142" y="4030134"/>
            <a:ext cx="133612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Earth (</a:t>
            </a:r>
            <a:r>
              <a:rPr lang="en-US" dirty="0" err="1">
                <a:solidFill>
                  <a:srgbClr val="FFFFFF"/>
                </a:solidFill>
              </a:rPr>
              <a:t>Eloy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6038" y="4047067"/>
            <a:ext cx="705162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905" y="4157133"/>
            <a:ext cx="705162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5733" y="6451600"/>
            <a:ext cx="2218267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Mars, </a:t>
            </a:r>
            <a:r>
              <a:rPr lang="en-US" dirty="0" err="1">
                <a:solidFill>
                  <a:srgbClr val="FFFFFF"/>
                </a:solidFill>
              </a:rPr>
              <a:t>Gusev</a:t>
            </a:r>
            <a:r>
              <a:rPr lang="en-US" dirty="0">
                <a:solidFill>
                  <a:srgbClr val="FFFFFF"/>
                </a:solidFill>
              </a:rPr>
              <a:t> Crater</a:t>
            </a:r>
          </a:p>
        </p:txBody>
      </p:sp>
    </p:spTree>
    <p:extLst>
      <p:ext uri="{BB962C8B-B14F-4D97-AF65-F5344CB8AC3E}">
        <p14:creationId xmlns:p14="http://schemas.microsoft.com/office/powerpoint/2010/main" val="9706906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B2DBD-3373-EE4F-A52A-365E0028A7D4}"/>
              </a:ext>
            </a:extLst>
          </p:cNvPr>
          <p:cNvSpPr txBox="1"/>
          <p:nvPr/>
        </p:nvSpPr>
        <p:spPr>
          <a:xfrm>
            <a:off x="6364005" y="2795068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Perseverance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C4B93-FBFB-DC46-9FB7-3F34B316DEF7}"/>
              </a:ext>
            </a:extLst>
          </p:cNvPr>
          <p:cNvSpPr txBox="1"/>
          <p:nvPr/>
        </p:nvSpPr>
        <p:spPr>
          <a:xfrm>
            <a:off x="7006911" y="2592599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Tianwen-1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97AD47-8A46-2544-9BD8-7C54F51796AF}"/>
              </a:ext>
            </a:extLst>
          </p:cNvPr>
          <p:cNvSpPr txBox="1"/>
          <p:nvPr/>
        </p:nvSpPr>
        <p:spPr>
          <a:xfrm>
            <a:off x="581891" y="534390"/>
            <a:ext cx="5700156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Landing Sites</a:t>
            </a:r>
          </a:p>
        </p:txBody>
      </p:sp>
    </p:spTree>
    <p:extLst>
      <p:ext uri="{BB962C8B-B14F-4D97-AF65-F5344CB8AC3E}">
        <p14:creationId xmlns:p14="http://schemas.microsoft.com/office/powerpoint/2010/main" val="327012911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3268134" y="4038600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5012268" y="4546600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0" y="4682067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069667" y="5359400"/>
            <a:ext cx="19219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94401" y="3115734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505E8A-324C-1747-BD23-62A876131634}"/>
              </a:ext>
            </a:extLst>
          </p:cNvPr>
          <p:cNvSpPr txBox="1"/>
          <p:nvPr/>
        </p:nvSpPr>
        <p:spPr>
          <a:xfrm>
            <a:off x="6364005" y="2795068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Perseverance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35850-309A-D64A-9DF0-C820F1FAAACF}"/>
              </a:ext>
            </a:extLst>
          </p:cNvPr>
          <p:cNvSpPr txBox="1"/>
          <p:nvPr/>
        </p:nvSpPr>
        <p:spPr>
          <a:xfrm>
            <a:off x="7006911" y="2592599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Tianwen-1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48A46-D387-634F-A5FE-9A6280F22DE7}"/>
              </a:ext>
            </a:extLst>
          </p:cNvPr>
          <p:cNvSpPr txBox="1"/>
          <p:nvPr/>
        </p:nvSpPr>
        <p:spPr>
          <a:xfrm>
            <a:off x="581891" y="534390"/>
            <a:ext cx="5700156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Successful Landing Sites</a:t>
            </a:r>
          </a:p>
        </p:txBody>
      </p:sp>
    </p:spTree>
    <p:extLst>
      <p:ext uri="{BB962C8B-B14F-4D97-AF65-F5344CB8AC3E}">
        <p14:creationId xmlns:p14="http://schemas.microsoft.com/office/powerpoint/2010/main" val="39881668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165"/>
            <a:ext cx="7213600" cy="3606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9197"/>
            <a:ext cx="9144000" cy="846136"/>
          </a:xfrm>
        </p:spPr>
        <p:txBody>
          <a:bodyPr/>
          <a:lstStyle/>
          <a:p>
            <a:r>
              <a:rPr lang="en-US" dirty="0"/>
              <a:t>Mars has very large dusty areas</a:t>
            </a:r>
          </a:p>
          <a:p>
            <a:pPr lvl="1"/>
            <a:r>
              <a:rPr lang="en-US" dirty="0"/>
              <a:t>Landed missions try to avoid these areas</a:t>
            </a:r>
          </a:p>
          <a:p>
            <a:pPr lvl="1"/>
            <a:r>
              <a:rPr lang="en-US" dirty="0"/>
              <a:t>Bright and pretty featureless in HiRISE images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866"/>
            <a:ext cx="9031187" cy="4515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6187" y="5937993"/>
            <a:ext cx="4575397" cy="53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Dust index map from Ruff and Christensen</a:t>
            </a:r>
          </a:p>
          <a:p>
            <a:r>
              <a:rPr lang="en-US" dirty="0"/>
              <a:t>red = most dusty</a:t>
            </a:r>
          </a:p>
        </p:txBody>
      </p:sp>
    </p:spTree>
    <p:extLst>
      <p:ext uri="{BB962C8B-B14F-4D97-AF65-F5344CB8AC3E}">
        <p14:creationId xmlns:p14="http://schemas.microsoft.com/office/powerpoint/2010/main" val="6415873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91165"/>
            <a:ext cx="8695883" cy="4347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303866"/>
            <a:ext cx="8695883" cy="4347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9197"/>
            <a:ext cx="9144000" cy="846136"/>
          </a:xfrm>
        </p:spPr>
        <p:txBody>
          <a:bodyPr/>
          <a:lstStyle/>
          <a:p>
            <a:r>
              <a:rPr lang="en-US" dirty="0"/>
              <a:t>Mars has very large dusty areas</a:t>
            </a:r>
          </a:p>
          <a:p>
            <a:pPr lvl="1"/>
            <a:r>
              <a:rPr lang="en-US" dirty="0"/>
              <a:t>Landed missions generally avoid these areas</a:t>
            </a:r>
          </a:p>
          <a:p>
            <a:pPr lvl="1"/>
            <a:r>
              <a:rPr lang="en-US" dirty="0"/>
              <a:t>Dusty areas are bright and pretty featureless in HiRISE images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88742" y="5983635"/>
            <a:ext cx="5277849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Dust index map from Ruff and Christensen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EB37E-850B-7949-8C5A-0C7486EBF587}"/>
              </a:ext>
            </a:extLst>
          </p:cNvPr>
          <p:cNvSpPr txBox="1"/>
          <p:nvPr/>
        </p:nvSpPr>
        <p:spPr>
          <a:xfrm>
            <a:off x="6694465" y="2632558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Tianwen-1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14028-8727-9748-A8AE-A3A40E57A5AE}"/>
              </a:ext>
            </a:extLst>
          </p:cNvPr>
          <p:cNvSpPr txBox="1"/>
          <p:nvPr/>
        </p:nvSpPr>
        <p:spPr>
          <a:xfrm>
            <a:off x="6019621" y="2801006"/>
            <a:ext cx="1669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sz="1400" dirty="0">
                <a:solidFill>
                  <a:schemeClr val="bg1"/>
                </a:solidFill>
              </a:rPr>
              <a:t>Perseverance</a:t>
            </a:r>
          </a:p>
        </p:txBody>
      </p:sp>
    </p:spTree>
    <p:extLst>
      <p:ext uri="{BB962C8B-B14F-4D97-AF65-F5344CB8AC3E}">
        <p14:creationId xmlns:p14="http://schemas.microsoft.com/office/powerpoint/2010/main" val="406965488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0"/>
            <a:ext cx="6888162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6175"/>
            <a:ext cx="91487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501650"/>
            <a:ext cx="2409825" cy="11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endParaRPr lang="en-US" dirty="0">
              <a:latin typeface="Calibri" charset="0"/>
            </a:endParaRPr>
          </a:p>
          <a:p>
            <a:pPr algn="l"/>
            <a:r>
              <a:rPr lang="en-US" dirty="0">
                <a:latin typeface="Calibri" charset="0"/>
              </a:rPr>
              <a:t>Thermal inertia is used as a predictor of rock abundance for landing site selection.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0" y="6488113"/>
            <a:ext cx="1922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charset="0"/>
              </a:rPr>
              <a:t>ESP_024117_1185</a:t>
            </a:r>
          </a:p>
        </p:txBody>
      </p:sp>
      <p:sp>
        <p:nvSpPr>
          <p:cNvPr id="9" name="Oval 8"/>
          <p:cNvSpPr/>
          <p:nvPr/>
        </p:nvSpPr>
        <p:spPr>
          <a:xfrm>
            <a:off x="5464175" y="1622425"/>
            <a:ext cx="104775" cy="1190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-4763" y="2892425"/>
            <a:ext cx="2260601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>
                <a:latin typeface="Calibri" charset="0"/>
              </a:rPr>
              <a:t>Themis Daytime IR</a:t>
            </a:r>
          </a:p>
          <a:p>
            <a:pPr algn="r"/>
            <a:r>
              <a:rPr lang="en-US">
                <a:latin typeface="Calibri" charset="0"/>
              </a:rPr>
              <a:t>darker=cooler=higher TI</a:t>
            </a:r>
          </a:p>
        </p:txBody>
      </p:sp>
      <p:cxnSp>
        <p:nvCxnSpPr>
          <p:cNvPr id="19463" name="Straight Arrow Connector 2"/>
          <p:cNvCxnSpPr>
            <a:cxnSpLocks noChangeShapeType="1"/>
            <a:stCxn id="9" idx="4"/>
            <a:endCxn id="19458" idx="0"/>
          </p:cNvCxnSpPr>
          <p:nvPr/>
        </p:nvCxnSpPr>
        <p:spPr bwMode="auto">
          <a:xfrm flipH="1">
            <a:off x="4570413" y="1741488"/>
            <a:ext cx="946150" cy="19446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3700336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933"/>
            <a:ext cx="6307925" cy="2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674908" y="5893858"/>
            <a:ext cx="2409825" cy="273050"/>
          </a:xfrm>
          <a:prstGeom prst="rect">
            <a:avLst/>
          </a:prstGeom>
          <a:solidFill>
            <a:srgbClr val="FAFD77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</a:rPr>
              <a:t>Mike Mellon, U. Colorado</a:t>
            </a:r>
          </a:p>
        </p:txBody>
      </p:sp>
      <p:pic>
        <p:nvPicPr>
          <p:cNvPr id="2" name="Picture 1" descr="Screen Shot 2015-01-28 at 7.54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79506" cy="4665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020733" y="4902200"/>
            <a:ext cx="1227667" cy="1507067"/>
          </a:xfrm>
          <a:prstGeom prst="rect">
            <a:avLst/>
          </a:prstGeom>
          <a:noFill/>
          <a:ln w="47625" cap="flat" cmpd="thickThin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9906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40" y="406400"/>
            <a:ext cx="4052060" cy="536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497666" y="3606271"/>
            <a:ext cx="1158875" cy="18796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0800000">
            <a:off x="1049866" y="3588808"/>
            <a:ext cx="1158875" cy="18796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1167341" y="3301471"/>
            <a:ext cx="8890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Day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2675466" y="3276071"/>
            <a:ext cx="8890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Night</a:t>
            </a:r>
          </a:p>
        </p:txBody>
      </p:sp>
      <p:sp>
        <p:nvSpPr>
          <p:cNvPr id="14350" name="TextBox 17"/>
          <p:cNvSpPr txBox="1">
            <a:spLocks noChangeArrowheads="1"/>
          </p:cNvSpPr>
          <p:nvPr/>
        </p:nvSpPr>
        <p:spPr bwMode="auto">
          <a:xfrm>
            <a:off x="1232429" y="4596871"/>
            <a:ext cx="8001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ROCK</a:t>
            </a:r>
          </a:p>
        </p:txBody>
      </p:sp>
      <p:sp>
        <p:nvSpPr>
          <p:cNvPr id="14351" name="TextBox 18"/>
          <p:cNvSpPr txBox="1">
            <a:spLocks noChangeArrowheads="1"/>
          </p:cNvSpPr>
          <p:nvPr/>
        </p:nvSpPr>
        <p:spPr bwMode="auto">
          <a:xfrm>
            <a:off x="2688166" y="4596871"/>
            <a:ext cx="80168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ROCK</a:t>
            </a:r>
          </a:p>
        </p:txBody>
      </p:sp>
      <p:graphicFrame>
        <p:nvGraphicFramePr>
          <p:cNvPr id="143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364293"/>
              </p:ext>
            </p:extLst>
          </p:nvPr>
        </p:nvGraphicFramePr>
        <p:xfrm>
          <a:off x="3217334" y="5384801"/>
          <a:ext cx="1557866" cy="83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900" imgH="457200" progId="Equation.3">
                  <p:embed/>
                </p:oleObj>
              </mc:Choice>
              <mc:Fallback>
                <p:oleObj name="Equation" r:id="rId3" imgW="850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334" y="5384801"/>
                        <a:ext cx="1557866" cy="835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>
            <a:off x="7340601" y="279400"/>
            <a:ext cx="0" cy="6172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722533" y="1447800"/>
            <a:ext cx="2" cy="4986867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5469467" y="1447800"/>
            <a:ext cx="1261533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139267" y="914400"/>
            <a:ext cx="8466" cy="60113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0" y="550864"/>
            <a:ext cx="4707467" cy="4994804"/>
          </a:xfrm>
        </p:spPr>
        <p:txBody>
          <a:bodyPr/>
          <a:lstStyle/>
          <a:p>
            <a:r>
              <a:rPr lang="en-US" dirty="0"/>
              <a:t>Temperature waves propagate into the subsurface each day</a:t>
            </a:r>
          </a:p>
          <a:p>
            <a:r>
              <a:rPr lang="en-US" dirty="0"/>
              <a:t>The depth they reach depends on the material thermal inertia</a:t>
            </a:r>
          </a:p>
          <a:p>
            <a:endParaRPr lang="en-US" dirty="0"/>
          </a:p>
          <a:p>
            <a:r>
              <a:rPr lang="en-US" dirty="0"/>
              <a:t>Thermal inertia</a:t>
            </a:r>
          </a:p>
          <a:p>
            <a:pPr lvl="1"/>
            <a:r>
              <a:rPr lang="en-US" dirty="0"/>
              <a:t>k is thermal conductivity</a:t>
            </a:r>
          </a:p>
          <a:p>
            <a:pPr lvl="1"/>
            <a:r>
              <a:rPr lang="el-GR" dirty="0">
                <a:latin typeface="Arial" charset="0"/>
                <a:cs typeface="Arial" charset="0"/>
              </a:rPr>
              <a:t>ρ</a:t>
            </a:r>
            <a:r>
              <a:rPr lang="en-US" dirty="0">
                <a:latin typeface="Arial" charset="0"/>
                <a:cs typeface="Arial" charset="0"/>
              </a:rPr>
              <a:t>.c is density times heat capacity</a:t>
            </a:r>
            <a:endParaRPr lang="en-US" dirty="0"/>
          </a:p>
          <a:p>
            <a:pPr lvl="1"/>
            <a:r>
              <a:rPr lang="en-US" dirty="0">
                <a:latin typeface="Arial" charset="0"/>
              </a:rPr>
              <a:t>(</a:t>
            </a:r>
            <a:r>
              <a:rPr lang="el-GR" dirty="0">
                <a:latin typeface="Arial" charset="0"/>
                <a:cs typeface="Arial" charset="0"/>
              </a:rPr>
              <a:t>ρ</a:t>
            </a:r>
            <a:r>
              <a:rPr lang="en-US" dirty="0">
                <a:latin typeface="Arial" charset="0"/>
                <a:cs typeface="Arial" charset="0"/>
              </a:rPr>
              <a:t>.c)</a:t>
            </a:r>
            <a:r>
              <a:rPr lang="en-US" baseline="30000" dirty="0">
                <a:latin typeface="Arial" charset="0"/>
                <a:cs typeface="Arial" charset="0"/>
              </a:rPr>
              <a:t>0.5</a:t>
            </a:r>
            <a:r>
              <a:rPr lang="en-US" dirty="0">
                <a:latin typeface="Arial" charset="0"/>
                <a:cs typeface="Arial" charset="0"/>
              </a:rPr>
              <a:t> = 900-1400 (factor of ~1.5)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 thermal ‘skin depth’ is </a:t>
            </a:r>
          </a:p>
          <a:p>
            <a:pPr lvl="1"/>
            <a:r>
              <a:rPr lang="el-GR" dirty="0">
                <a:latin typeface="Arial" charset="0"/>
                <a:cs typeface="Arial" charset="0"/>
              </a:rPr>
              <a:t>τ</a:t>
            </a:r>
            <a:r>
              <a:rPr lang="en-US" dirty="0">
                <a:latin typeface="Arial" charset="0"/>
                <a:cs typeface="Arial" charset="0"/>
              </a:rPr>
              <a:t> is the timescale e.g. 1 day</a:t>
            </a:r>
          </a:p>
          <a:p>
            <a:pPr lvl="1"/>
            <a:r>
              <a:rPr lang="en-US" dirty="0">
                <a:latin typeface="Arial" charset="0"/>
                <a:cs typeface="Arial" charset="0"/>
              </a:rPr>
              <a:t>d ranges from meters to millimeters because of differences in k</a:t>
            </a:r>
          </a:p>
          <a:p>
            <a:pPr lvl="1"/>
            <a:endParaRPr lang="en-US" dirty="0"/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496453"/>
              </p:ext>
            </p:extLst>
          </p:nvPr>
        </p:nvGraphicFramePr>
        <p:xfrm>
          <a:off x="2016654" y="1913466"/>
          <a:ext cx="1131887" cy="47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4200" imgH="228600" progId="Equation.3">
                  <p:embed/>
                </p:oleObj>
              </mc:Choice>
              <mc:Fallback>
                <p:oleObj name="Equation" r:id="rId5" imgW="58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654" y="1913466"/>
                        <a:ext cx="1131887" cy="470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87133" y="1015999"/>
            <a:ext cx="31000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2523198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217488" y="533400"/>
            <a:ext cx="5403850" cy="437038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Chemical weathering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Reaction with water (maybe acidified) and/or oxygen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Pyroxenes (weathering of basalt)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Oxidation of iron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 – metallic iron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</a:t>
            </a:r>
            <a:r>
              <a:rPr lang="en-US" baseline="30000" dirty="0">
                <a:latin typeface="Arial" charset="0"/>
                <a:ea typeface="ＭＳ Ｐゴシック" charset="0"/>
              </a:rPr>
              <a:t>2+</a:t>
            </a:r>
            <a:r>
              <a:rPr lang="en-US" dirty="0">
                <a:latin typeface="Arial" charset="0"/>
                <a:ea typeface="ＭＳ Ｐゴシック" charset="0"/>
              </a:rPr>
              <a:t> – Ferrous iron (water soluble)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</a:t>
            </a:r>
            <a:r>
              <a:rPr lang="en-US" baseline="30000" dirty="0">
                <a:latin typeface="Arial" charset="0"/>
                <a:ea typeface="ＭＳ Ｐゴシック" charset="0"/>
              </a:rPr>
              <a:t>3+</a:t>
            </a:r>
            <a:r>
              <a:rPr lang="en-US" dirty="0">
                <a:latin typeface="Arial" charset="0"/>
                <a:ea typeface="ＭＳ Ｐゴシック" charset="0"/>
              </a:rPr>
              <a:t> – Ferric iron (water insoluble)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3FeSiO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2Fe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+ 4SiO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Pyroxene ultimately breaks down into Hematite and Silica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Wingdings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Weathered basalt looks reddish on Earth/Mars</a:t>
            </a: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78263"/>
            <a:ext cx="406717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73" y="300877"/>
            <a:ext cx="2628143" cy="35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232275"/>
            <a:ext cx="33543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17954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Content Placeholder 2"/>
          <p:cNvSpPr>
            <a:spLocks noGrp="1"/>
          </p:cNvSpPr>
          <p:nvPr>
            <p:ph idx="1"/>
          </p:nvPr>
        </p:nvSpPr>
        <p:spPr>
          <a:xfrm>
            <a:off x="0" y="449263"/>
            <a:ext cx="8686800" cy="13176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Overview of a rocky planet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Starts as homogeneous mix of rock &amp; iron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Molten state allows differentiation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Iron core cools and solidifies (not yet complete for the Earth)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3716338"/>
            <a:ext cx="2141537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19" name="Picture 4" descr="T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475"/>
            <a:ext cx="711993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17"/>
          <p:cNvGrpSpPr>
            <a:grpSpLocks/>
          </p:cNvGrpSpPr>
          <p:nvPr/>
        </p:nvGrpSpPr>
        <p:grpSpPr bwMode="auto">
          <a:xfrm>
            <a:off x="574675" y="1985963"/>
            <a:ext cx="1357313" cy="1404937"/>
            <a:chOff x="201168" y="3063240"/>
            <a:chExt cx="1965960" cy="1901952"/>
          </a:xfrm>
        </p:grpSpPr>
        <p:sp>
          <p:nvSpPr>
            <p:cNvPr id="7" name="Oval 6"/>
            <p:cNvSpPr/>
            <p:nvPr/>
          </p:nvSpPr>
          <p:spPr bwMode="auto">
            <a:xfrm>
              <a:off x="201168" y="3063240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727948" y="3712268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65640" y="3424289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31150" y="4015290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316362" y="4518179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617578" y="4142088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196795" y="3576874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31150" y="4636381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89942" y="3119117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3355975" y="2101850"/>
            <a:ext cx="1355725" cy="1404938"/>
            <a:chOff x="2886456" y="3069336"/>
            <a:chExt cx="1965960" cy="1901952"/>
          </a:xfrm>
        </p:grpSpPr>
        <p:sp>
          <p:nvSpPr>
            <p:cNvPr id="17" name="Oval 16"/>
            <p:cNvSpPr/>
            <p:nvPr/>
          </p:nvSpPr>
          <p:spPr bwMode="auto">
            <a:xfrm>
              <a:off x="2886456" y="3069336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473482" y="3619505"/>
              <a:ext cx="805721" cy="8059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6276975" y="2078038"/>
            <a:ext cx="1357313" cy="1404937"/>
            <a:chOff x="5059680" y="3011424"/>
            <a:chExt cx="1965960" cy="1901952"/>
          </a:xfrm>
        </p:grpSpPr>
        <p:sp>
          <p:nvSpPr>
            <p:cNvPr id="20" name="Oval 19"/>
            <p:cNvSpPr/>
            <p:nvPr/>
          </p:nvSpPr>
          <p:spPr bwMode="auto">
            <a:xfrm>
              <a:off x="5059680" y="3011424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648318" y="3561593"/>
              <a:ext cx="804779" cy="8059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864459" y="3789398"/>
              <a:ext cx="365600" cy="36534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cxnSp>
        <p:nvCxnSpPr>
          <p:cNvPr id="9223" name="Straight Arrow Connector 23"/>
          <p:cNvCxnSpPr>
            <a:cxnSpLocks noChangeShapeType="1"/>
          </p:cNvCxnSpPr>
          <p:nvPr/>
        </p:nvCxnSpPr>
        <p:spPr bwMode="auto">
          <a:xfrm rot="5400000" flipH="1" flipV="1">
            <a:off x="7032625" y="2784475"/>
            <a:ext cx="1373188" cy="15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24" name="TextBox 24"/>
          <p:cNvSpPr txBox="1">
            <a:spLocks noChangeArrowheads="1"/>
          </p:cNvSpPr>
          <p:nvPr/>
        </p:nvSpPr>
        <p:spPr bwMode="auto">
          <a:xfrm rot="-5400000">
            <a:off x="7601744" y="2566194"/>
            <a:ext cx="1079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~12,800 km</a:t>
            </a:r>
          </a:p>
        </p:txBody>
      </p:sp>
      <p:sp>
        <p:nvSpPr>
          <p:cNvPr id="9225" name="Down Arrow 20"/>
          <p:cNvSpPr>
            <a:spLocks noChangeArrowheads="1"/>
          </p:cNvSpPr>
          <p:nvPr/>
        </p:nvSpPr>
        <p:spPr bwMode="auto">
          <a:xfrm rot="-5400000">
            <a:off x="2159794" y="2128044"/>
            <a:ext cx="949325" cy="1331913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Box 28"/>
          <p:cNvSpPr txBox="1">
            <a:spLocks noChangeArrowheads="1"/>
          </p:cNvSpPr>
          <p:nvPr/>
        </p:nvSpPr>
        <p:spPr bwMode="auto">
          <a:xfrm>
            <a:off x="1957388" y="1804988"/>
            <a:ext cx="11763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Millions</a:t>
            </a:r>
          </a:p>
          <a:p>
            <a:r>
              <a:rPr lang="en-US"/>
              <a:t>of years</a:t>
            </a:r>
          </a:p>
        </p:txBody>
      </p:sp>
      <p:sp>
        <p:nvSpPr>
          <p:cNvPr id="9227" name="Down Arrow 20"/>
          <p:cNvSpPr>
            <a:spLocks noChangeArrowheads="1"/>
          </p:cNvSpPr>
          <p:nvPr/>
        </p:nvSpPr>
        <p:spPr bwMode="auto">
          <a:xfrm rot="-5400000">
            <a:off x="5003007" y="2143919"/>
            <a:ext cx="947737" cy="1330325"/>
          </a:xfrm>
          <a:prstGeom prst="downArrow">
            <a:avLst>
              <a:gd name="adj1" fmla="val 50000"/>
              <a:gd name="adj2" fmla="val 5003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Box 30"/>
          <p:cNvSpPr txBox="1">
            <a:spLocks noChangeArrowheads="1"/>
          </p:cNvSpPr>
          <p:nvPr/>
        </p:nvSpPr>
        <p:spPr bwMode="auto">
          <a:xfrm>
            <a:off x="4800600" y="1820863"/>
            <a:ext cx="11763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Billions</a:t>
            </a:r>
          </a:p>
          <a:p>
            <a:r>
              <a:rPr lang="en-US"/>
              <a:t>of years</a:t>
            </a:r>
          </a:p>
        </p:txBody>
      </p:sp>
    </p:spTree>
    <p:extLst>
      <p:ext uri="{BB962C8B-B14F-4D97-AF65-F5344CB8AC3E}">
        <p14:creationId xmlns:p14="http://schemas.microsoft.com/office/powerpoint/2010/main" val="97973130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84" y="533931"/>
            <a:ext cx="4624916" cy="2336270"/>
          </a:xfrm>
        </p:spPr>
        <p:txBody>
          <a:bodyPr/>
          <a:lstStyle/>
          <a:p>
            <a:r>
              <a:rPr lang="en-US" dirty="0"/>
              <a:t>Hematite in large quantities is relatively rare on Mars – but not at the opportunity landing site</a:t>
            </a:r>
          </a:p>
          <a:p>
            <a:pPr lvl="1"/>
            <a:r>
              <a:rPr lang="en-US" dirty="0"/>
              <a:t>Called “blueberries”</a:t>
            </a:r>
          </a:p>
          <a:p>
            <a:endParaRPr lang="en-US" dirty="0"/>
          </a:p>
          <a:p>
            <a:r>
              <a:rPr lang="en-US" dirty="0"/>
              <a:t>Discovery by Mars Global Surveyor influenced the course of the Mars Exploration rover missions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667" y="329373"/>
            <a:ext cx="4360333" cy="290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5432"/>
            <a:ext cx="7086600" cy="35433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225799" y="4783667"/>
            <a:ext cx="491067" cy="474132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6632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217488" y="533400"/>
            <a:ext cx="8926512" cy="217593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Feldspars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Potassium feldspar converted to Kaolinite, a clay mineral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2KAlSi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</a:rPr>
              <a:t>8</a:t>
            </a:r>
            <a:r>
              <a:rPr lang="en-US" dirty="0">
                <a:latin typeface="Arial" charset="0"/>
                <a:ea typeface="ＭＳ Ｐゴシック" charset="0"/>
              </a:rPr>
              <a:t> + 2H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CO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H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O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Al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Si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5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(OH)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4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+ 4SiO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+ 2K</a:t>
            </a:r>
            <a:r>
              <a:rPr lang="en-US" baseline="30000" dirty="0">
                <a:latin typeface="Arial" charset="0"/>
                <a:ea typeface="ＭＳ Ｐゴシック" charset="0"/>
                <a:cs typeface="Wingdings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+ 2HCO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3</a:t>
            </a:r>
            <a:r>
              <a:rPr lang="en-US" baseline="30000" dirty="0">
                <a:latin typeface="Arial" charset="0"/>
                <a:ea typeface="ＭＳ Ｐゴシック" charset="0"/>
                <a:cs typeface="Wingdings" charset="0"/>
              </a:rPr>
              <a:t>-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Another important way in which granite is broken down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Wingdings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Ion mobility </a:t>
            </a:r>
            <a:r>
              <a:rPr lang="en-US" dirty="0" err="1">
                <a:latin typeface="Arial" charset="0"/>
                <a:ea typeface="ＭＳ Ｐゴシック" charset="0"/>
                <a:cs typeface="Wingdings" charset="0"/>
              </a:rPr>
              <a:t>Ca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&gt; Na &gt; Mg &gt; K &gt; Si &gt; Fe &gt; Al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Aluminum can get progressively concentrated when weathering rates are very high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835054"/>
            <a:ext cx="4919133" cy="394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8066" y="3378200"/>
            <a:ext cx="3828934" cy="228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Clay minerals (green) are being discovered on Mars in an increasing number of locations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Clays appear mostly in the oldest materials on the planet and require water to from.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Indicates wet conditions early in Mars’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D1E0E-031F-E348-B933-230B4CD53362}"/>
              </a:ext>
            </a:extLst>
          </p:cNvPr>
          <p:cNvSpPr txBox="1"/>
          <p:nvPr/>
        </p:nvSpPr>
        <p:spPr>
          <a:xfrm>
            <a:off x="5096933" y="6059271"/>
            <a:ext cx="3598652" cy="53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/>
              <a:t>Jezero</a:t>
            </a:r>
            <a:r>
              <a:rPr lang="en-US" dirty="0"/>
              <a:t> Crater, </a:t>
            </a:r>
          </a:p>
          <a:p>
            <a:pPr algn="l"/>
            <a:r>
              <a:rPr lang="en-US" dirty="0"/>
              <a:t>where Perseverance will land</a:t>
            </a:r>
          </a:p>
        </p:txBody>
      </p:sp>
    </p:spTree>
    <p:extLst>
      <p:ext uri="{BB962C8B-B14F-4D97-AF65-F5344CB8AC3E}">
        <p14:creationId xmlns:p14="http://schemas.microsoft.com/office/powerpoint/2010/main" val="16979420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97966"/>
            <a:ext cx="9009063" cy="6164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do ancient martian rocks tell us?</a:t>
            </a:r>
          </a:p>
          <a:p>
            <a:pPr lvl="1"/>
            <a:r>
              <a:rPr lang="en-US" dirty="0"/>
              <a:t>Clay minerals formed in wet conditions and they’re common in ancient rocks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3580972"/>
            <a:ext cx="3893193" cy="312081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99252" y="6166258"/>
            <a:ext cx="2819400" cy="535531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delta/fan clay-bearing sediments</a:t>
            </a: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 cstate="print"/>
          <a:srcRect t="4400"/>
          <a:stretch>
            <a:fillRect/>
          </a:stretch>
        </p:blipFill>
        <p:spPr bwMode="auto">
          <a:xfrm>
            <a:off x="404813" y="658242"/>
            <a:ext cx="3884129" cy="290096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6977"/>
          <a:stretch>
            <a:fillRect/>
          </a:stretch>
        </p:blipFill>
        <p:spPr bwMode="auto">
          <a:xfrm>
            <a:off x="4318652" y="645639"/>
            <a:ext cx="4158599" cy="2901348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17792" y="3245270"/>
            <a:ext cx="35052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crustal hydrothermal clays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657851" y="3233055"/>
            <a:ext cx="28194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layered clays</a:t>
            </a: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 t="1981" b="24770"/>
          <a:stretch>
            <a:fillRect/>
          </a:stretch>
        </p:blipFill>
        <p:spPr bwMode="auto">
          <a:xfrm>
            <a:off x="4322992" y="3580973"/>
            <a:ext cx="4233892" cy="3120816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75484" y="6168389"/>
            <a:ext cx="3581400" cy="533400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"glowing terrain" rich in chloride salts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44425" y="529442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Ehlmann</a:t>
            </a:r>
            <a:r>
              <a:rPr lang="en-US" sz="1400" b="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al., 2008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44426" y="231545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Ehlmann</a:t>
            </a:r>
            <a:r>
              <a:rPr lang="en-US" sz="1400" b="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al., 2009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21257" y="2016200"/>
            <a:ext cx="17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Wray et al., 2008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21257" y="5158428"/>
            <a:ext cx="17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Osterloo</a:t>
            </a:r>
            <a:r>
              <a:rPr lang="en-US" sz="1400" b="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et al., 2008</a:t>
            </a:r>
          </a:p>
        </p:txBody>
      </p:sp>
    </p:spTree>
    <p:extLst>
      <p:ext uri="{BB962C8B-B14F-4D97-AF65-F5344CB8AC3E}">
        <p14:creationId xmlns:p14="http://schemas.microsoft.com/office/powerpoint/2010/main" val="273750343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4938" y="0"/>
            <a:ext cx="4206875" cy="584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 big change for Mars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2034142"/>
            <a:ext cx="5791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7684294" y="3111261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present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4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850" y="4818617"/>
            <a:ext cx="13716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45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67650" y="4818617"/>
            <a:ext cx="523875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0" y="48302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Archaean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5550" y="481861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Proterozoic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1925" y="481861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Phan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7025" y="48186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Hadean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4275" y="5180567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543 </a:t>
            </a:r>
            <a:r>
              <a:rPr lang="en-US" dirty="0" err="1">
                <a:solidFill>
                  <a:srgbClr val="000000"/>
                </a:solidFill>
              </a:rPr>
              <a:t>Myr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514246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2.5 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Gyr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450" y="5171041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3.85 </a:t>
            </a:r>
            <a:r>
              <a:rPr lang="en-US" dirty="0" err="1">
                <a:solidFill>
                  <a:srgbClr val="000000"/>
                </a:solidFill>
              </a:rPr>
              <a:t>Gyr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409950" y="5953461"/>
            <a:ext cx="457200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4018756" y="5952667"/>
            <a:ext cx="4572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6862" y="6182061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</a:rPr>
              <a:t>oldest rocks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57650" y="607167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oldest fossil life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01025" y="5161517"/>
            <a:ext cx="942975" cy="53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present day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6475" y="5190092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4.6 </a:t>
            </a:r>
            <a:r>
              <a:rPr lang="en-US" dirty="0" err="1">
                <a:solidFill>
                  <a:srgbClr val="000000"/>
                </a:solidFill>
              </a:rPr>
              <a:t>Gyr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7425" y="33729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750" y="48207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00325" y="277074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7650" y="2799317"/>
            <a:ext cx="42862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584659"/>
            <a:ext cx="3008312" cy="2063348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07020" y="2831820"/>
            <a:ext cx="2055918" cy="28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Bibring</a:t>
            </a:r>
            <a:r>
              <a:rPr lang="en-US" sz="1400" i="1" dirty="0">
                <a:solidFill>
                  <a:srgbClr val="000000"/>
                </a:solidFill>
              </a:rPr>
              <a:t> et al., 2006)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674938" y="984250"/>
            <a:ext cx="3397250" cy="682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1" y="0"/>
            <a:ext cx="2613011" cy="29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1340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7063"/>
          </a:xfrm>
        </p:spPr>
        <p:txBody>
          <a:bodyPr/>
          <a:lstStyle/>
          <a:p>
            <a:r>
              <a:rPr lang="en-US" dirty="0"/>
              <a:t>Gale crater</a:t>
            </a:r>
          </a:p>
        </p:txBody>
      </p:sp>
      <p:pic>
        <p:nvPicPr>
          <p:cNvPr id="5" name="Picture 4" descr="ngs.jpg"/>
          <p:cNvPicPr>
            <a:picLocks noChangeAspect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334" y="612775"/>
            <a:ext cx="455770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216" y="-102946"/>
            <a:ext cx="4141784" cy="412993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14050" y="3679971"/>
            <a:ext cx="5268959" cy="317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690813" y="2159000"/>
            <a:ext cx="1309688" cy="2476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5B027F3-A12E-F24A-B765-D46E5592A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462" y="2882479"/>
            <a:ext cx="7448694" cy="41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97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e_today_close_xsec_ellipse_fa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07629" cy="445293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0" y="3168752"/>
            <a:ext cx="7113628" cy="368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15068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1075267"/>
            <a:ext cx="4876800" cy="1296458"/>
          </a:xfrm>
        </p:spPr>
        <p:txBody>
          <a:bodyPr/>
          <a:lstStyle/>
          <a:p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Gamma Ray spectrometer on Mars Odyssey spacecraft has detected hydrogen (from H</a:t>
            </a:r>
            <a:r>
              <a:rPr lang="en-US" sz="18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O) in near surface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2400" y="2019300"/>
            <a:ext cx="6451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68376"/>
            <a:ext cx="3276600" cy="25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92124"/>
            <a:ext cx="4013200" cy="311496"/>
          </a:xfrm>
          <a:prstGeom prst="rect">
            <a:avLst/>
          </a:prstGeom>
          <a:solidFill>
            <a:srgbClr val="FAFD77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Water ice in the Regolith</a:t>
            </a:r>
          </a:p>
        </p:txBody>
      </p:sp>
    </p:spTree>
    <p:extLst>
      <p:ext uri="{BB962C8B-B14F-4D97-AF65-F5344CB8AC3E}">
        <p14:creationId xmlns:p14="http://schemas.microsoft.com/office/powerpoint/2010/main" val="63251641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7453313" cy="1446212"/>
          </a:xfrm>
        </p:spPr>
        <p:txBody>
          <a:bodyPr/>
          <a:lstStyle/>
          <a:p>
            <a:r>
              <a:rPr lang="en-US">
                <a:ea typeface="ＭＳ Ｐゴシック" pitchFamily="-108" charset="-128"/>
                <a:cs typeface="ＭＳ Ｐゴシック" pitchFamily="-108" charset="-128"/>
              </a:rPr>
              <a:t>Ground ice on Mars theorized to exist for some time</a:t>
            </a:r>
          </a:p>
          <a:p>
            <a:pPr lvl="1"/>
            <a:r>
              <a:rPr lang="en-US"/>
              <a:t>Regolith provides the thermal insulation</a:t>
            </a:r>
          </a:p>
          <a:p>
            <a:pPr lvl="1"/>
            <a:r>
              <a:rPr lang="en-US"/>
              <a:t>Stable ice distribution changes with climate</a:t>
            </a:r>
          </a:p>
          <a:p>
            <a:pPr lvl="1"/>
            <a:r>
              <a:rPr lang="en-US"/>
              <a:t>Diffusive contact with the atmosphere</a:t>
            </a:r>
          </a:p>
          <a:p>
            <a:pPr lvl="1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005013" y="4295775"/>
            <a:ext cx="1744662" cy="224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pic>
        <p:nvPicPr>
          <p:cNvPr id="1013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2630488"/>
            <a:ext cx="4424362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2516188" y="3021013"/>
            <a:ext cx="9366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Surface</a:t>
            </a:r>
          </a:p>
        </p:txBody>
      </p:sp>
      <p:sp>
        <p:nvSpPr>
          <p:cNvPr id="101382" name="TextBox 13"/>
          <p:cNvSpPr txBox="1">
            <a:spLocks noChangeArrowheads="1"/>
          </p:cNvSpPr>
          <p:nvPr/>
        </p:nvSpPr>
        <p:spPr bwMode="auto">
          <a:xfrm>
            <a:off x="342900" y="3962400"/>
            <a:ext cx="1123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Up to a few feet down</a:t>
            </a:r>
          </a:p>
        </p:txBody>
      </p:sp>
      <p:cxnSp>
        <p:nvCxnSpPr>
          <p:cNvPr id="101383" name="Straight Arrow Connector 15"/>
          <p:cNvCxnSpPr>
            <a:cxnSpLocks noChangeShapeType="1"/>
            <a:stCxn id="101382" idx="3"/>
          </p:cNvCxnSpPr>
          <p:nvPr/>
        </p:nvCxnSpPr>
        <p:spPr bwMode="auto">
          <a:xfrm flipV="1">
            <a:off x="1466850" y="4298950"/>
            <a:ext cx="531813" cy="396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230438" y="4564063"/>
            <a:ext cx="446087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632075" y="46831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52700" y="42687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894013" y="443071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08188" y="48831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938338" y="42799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79763" y="46894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89300" y="429260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003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906713" y="4957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65338" y="5318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538413" y="54038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93925" y="5643563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979613" y="5953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54288" y="5815013"/>
            <a:ext cx="447675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949575" y="52752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3274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276600" y="55753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984500" y="57991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03525" y="6159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357438" y="6167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02000" y="60642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289175" y="36449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562225" y="39179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808288" y="33401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968625" y="366395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066925" y="39624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995488" y="3359150"/>
            <a:ext cx="446087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357563" y="38385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8038" y="3373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965450" y="40370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403475" y="33210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970088" y="62769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325813" y="6354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1418" name="Rectangle 62"/>
          <p:cNvSpPr>
            <a:spLocks noChangeArrowheads="1"/>
          </p:cNvSpPr>
          <p:nvPr/>
        </p:nvSpPr>
        <p:spPr bwMode="auto">
          <a:xfrm>
            <a:off x="1930400" y="6453188"/>
            <a:ext cx="1973263" cy="265112"/>
          </a:xfrm>
          <a:prstGeom prst="rect">
            <a:avLst/>
          </a:prstGeom>
          <a:solidFill>
            <a:schemeClr val="bg1"/>
          </a:solidFill>
          <a:ln w="47625" cmpd="thickThin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1419" name="Straight Arrow Connector 66"/>
          <p:cNvCxnSpPr>
            <a:cxnSpLocks noChangeShapeType="1"/>
          </p:cNvCxnSpPr>
          <p:nvPr/>
        </p:nvCxnSpPr>
        <p:spPr bwMode="auto">
          <a:xfrm rot="16200000" flipH="1">
            <a:off x="1857375" y="2732088"/>
            <a:ext cx="498475" cy="47307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101420" name="TextBox 67"/>
          <p:cNvSpPr txBox="1">
            <a:spLocks noChangeArrowheads="1"/>
          </p:cNvSpPr>
          <p:nvPr/>
        </p:nvSpPr>
        <p:spPr bwMode="auto">
          <a:xfrm>
            <a:off x="798513" y="2343150"/>
            <a:ext cx="13033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Water vapor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BF39B-29A6-6A7C-0DB4-E11D909980BB}"/>
              </a:ext>
            </a:extLst>
          </p:cNvPr>
          <p:cNvSpPr txBox="1"/>
          <p:nvPr/>
        </p:nvSpPr>
        <p:spPr>
          <a:xfrm>
            <a:off x="5059017" y="2246243"/>
            <a:ext cx="395577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Trench in Antarctica</a:t>
            </a:r>
          </a:p>
        </p:txBody>
      </p:sp>
    </p:spTree>
    <p:extLst>
      <p:ext uri="{BB962C8B-B14F-4D97-AF65-F5344CB8AC3E}">
        <p14:creationId xmlns:p14="http://schemas.microsoft.com/office/powerpoint/2010/main" val="1596188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Content Placeholder 1"/>
          <p:cNvSpPr>
            <a:spLocks noGrp="1"/>
          </p:cNvSpPr>
          <p:nvPr>
            <p:ph idx="1"/>
          </p:nvPr>
        </p:nvSpPr>
        <p:spPr>
          <a:xfrm>
            <a:off x="0" y="495300"/>
            <a:ext cx="5985933" cy="706967"/>
          </a:xfrm>
        </p:spPr>
        <p:txBody>
          <a:bodyPr/>
          <a:lstStyle/>
          <a:p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Phoenix lander discovered pore-filling ice and pure buried water ice</a:t>
            </a:r>
          </a:p>
        </p:txBody>
      </p:sp>
      <p:pic>
        <p:nvPicPr>
          <p:cNvPr id="13824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8438" y="1608667"/>
            <a:ext cx="4065562" cy="455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3" descr="phx_retr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2267" y="0"/>
            <a:ext cx="1591733" cy="14830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7868"/>
            <a:ext cx="5013199" cy="41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406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1"/>
          <p:cNvSpPr>
            <a:spLocks noGrp="1"/>
          </p:cNvSpPr>
          <p:nvPr>
            <p:ph idx="1"/>
          </p:nvPr>
        </p:nvSpPr>
        <p:spPr>
          <a:xfrm>
            <a:off x="0" y="2074332"/>
            <a:ext cx="3762375" cy="4155017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New craters expose this ice of wide areas – but it’s not pore filling…</a:t>
            </a:r>
          </a:p>
          <a:p>
            <a:pPr eaLnBrk="1" hangingPunct="1"/>
            <a:endParaRPr lang="en-US" sz="18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How did pure ice come to be underground?</a:t>
            </a:r>
            <a:endParaRPr lang="en-US" sz="1200" dirty="0">
              <a:ea typeface="ＭＳ Ｐゴシック" pitchFamily="-108" charset="-128"/>
            </a:endParaRPr>
          </a:p>
          <a:p>
            <a:pPr lvl="1" eaLnBrk="1" hangingPunct="1">
              <a:buFont typeface="Monotype Sorts" pitchFamily="-108" charset="2"/>
              <a:buNone/>
            </a:pPr>
            <a:endParaRPr lang="en-US" sz="1600" dirty="0"/>
          </a:p>
        </p:txBody>
      </p:sp>
      <p:pic>
        <p:nvPicPr>
          <p:cNvPr id="130051" name="Picture 2" descr="site2_3_4_5_from_pd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9663" y="590550"/>
            <a:ext cx="5494337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Box 3"/>
          <p:cNvSpPr txBox="1">
            <a:spLocks noChangeArrowheads="1"/>
          </p:cNvSpPr>
          <p:nvPr/>
        </p:nvSpPr>
        <p:spPr bwMode="auto">
          <a:xfrm>
            <a:off x="7496175" y="6316663"/>
            <a:ext cx="69691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50m</a:t>
            </a:r>
          </a:p>
        </p:txBody>
      </p:sp>
      <p:cxnSp>
        <p:nvCxnSpPr>
          <p:cNvPr id="130053" name="Straight Arrow Connector 4"/>
          <p:cNvCxnSpPr>
            <a:cxnSpLocks noChangeShapeType="1"/>
          </p:cNvCxnSpPr>
          <p:nvPr/>
        </p:nvCxnSpPr>
        <p:spPr bwMode="auto">
          <a:xfrm flipV="1">
            <a:off x="6462713" y="6205538"/>
            <a:ext cx="2681287" cy="238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5305054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915400" cy="2786063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Compositional vs. mechanical terms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Crust, mantle, core are </a:t>
            </a:r>
            <a:r>
              <a:rPr lang="en-US" sz="1600" u="sng">
                <a:latin typeface="Arial" charset="0"/>
                <a:ea typeface="ＭＳ Ｐゴシック" charset="0"/>
              </a:rPr>
              <a:t>compositionally</a:t>
            </a:r>
            <a:r>
              <a:rPr lang="en-US" sz="1600">
                <a:latin typeface="Arial" charset="0"/>
                <a:ea typeface="ＭＳ Ｐゴシック" charset="0"/>
              </a:rPr>
              <a:t> different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Earth has two types of crust</a:t>
            </a:r>
          </a:p>
          <a:p>
            <a:pPr lvl="2"/>
            <a:endParaRPr lang="en-US" sz="1200">
              <a:latin typeface="Arial" charset="0"/>
              <a:ea typeface="ＭＳ Ｐゴシック" charset="0"/>
            </a:endParaRP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Lithosphere, Asthenosphere, Mesosphere, Outer Core and Inner Core are </a:t>
            </a:r>
            <a:r>
              <a:rPr lang="en-US" sz="1600" u="sng">
                <a:latin typeface="Arial" charset="0"/>
                <a:ea typeface="ＭＳ Ｐゴシック" charset="0"/>
              </a:rPr>
              <a:t>mechanically</a:t>
            </a:r>
            <a:r>
              <a:rPr lang="en-US" sz="1600">
                <a:latin typeface="Arial" charset="0"/>
                <a:ea typeface="ＭＳ Ｐゴシック" charset="0"/>
              </a:rPr>
              <a:t> different 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Earth</a:t>
            </a:r>
            <a:r>
              <a:rPr lang="ja-JP" altLang="en-US" sz="1200">
                <a:latin typeface="Arial" charset="0"/>
                <a:ea typeface="ＭＳ Ｐゴシック" charset="0"/>
              </a:rPr>
              <a:t>’</a:t>
            </a:r>
            <a:r>
              <a:rPr lang="en-US" altLang="ja-JP" sz="1200">
                <a:latin typeface="Arial" charset="0"/>
                <a:ea typeface="ＭＳ Ｐゴシック" charset="0"/>
              </a:rPr>
              <a:t>s lithosphere is divided into plates…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266" name="Group 6"/>
          <p:cNvGrpSpPr>
            <a:grpSpLocks/>
          </p:cNvGrpSpPr>
          <p:nvPr/>
        </p:nvGrpSpPr>
        <p:grpSpPr bwMode="auto">
          <a:xfrm>
            <a:off x="5697538" y="2674938"/>
            <a:ext cx="3446462" cy="3971925"/>
            <a:chOff x="4986197" y="346075"/>
            <a:chExt cx="4157803" cy="4251325"/>
          </a:xfrm>
        </p:grpSpPr>
        <p:pic>
          <p:nvPicPr>
            <p:cNvPr id="1126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97" y="346075"/>
              <a:ext cx="4157803" cy="42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1269" name="Rectangle 4"/>
            <p:cNvSpPr>
              <a:spLocks noChangeArrowheads="1"/>
            </p:cNvSpPr>
            <p:nvPr/>
          </p:nvSpPr>
          <p:spPr bwMode="auto">
            <a:xfrm>
              <a:off x="7759700" y="2425700"/>
              <a:ext cx="774700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67" name="Picture 4" descr="TP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960688"/>
            <a:ext cx="5202237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802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796397"/>
            <a:ext cx="9144000" cy="5968470"/>
          </a:xfrm>
        </p:spPr>
        <p:txBody>
          <a:bodyPr/>
          <a:lstStyle/>
          <a:p>
            <a:r>
              <a:rPr lang="en-US" sz="1800" dirty="0"/>
              <a:t>Mars has the same rocks and minerals that the Earth does</a:t>
            </a:r>
          </a:p>
          <a:p>
            <a:r>
              <a:rPr lang="en-US" sz="1800" dirty="0"/>
              <a:t>Early differentiation resulted in a basaltic crust</a:t>
            </a:r>
          </a:p>
          <a:p>
            <a:pPr lvl="1"/>
            <a:r>
              <a:rPr lang="en-US" sz="1600" dirty="0"/>
              <a:t>i.e. the whole crust is very similar in composition to Hawaiian lava flows</a:t>
            </a:r>
          </a:p>
          <a:p>
            <a:r>
              <a:rPr lang="en-US" sz="1800" dirty="0"/>
              <a:t>A giant impact probably rearranged enough material to create a hemispheric difference in crustal thickness</a:t>
            </a:r>
          </a:p>
          <a:p>
            <a:r>
              <a:rPr lang="en-US" sz="1800" dirty="0"/>
              <a:t>Smaller impacts pounded the crust into a regolith of angular rock fragments</a:t>
            </a:r>
          </a:p>
          <a:p>
            <a:pPr lvl="1"/>
            <a:r>
              <a:rPr lang="en-US" sz="1600" dirty="0"/>
              <a:t>Other processes also contribute to breaking rocks up into sand and dust</a:t>
            </a:r>
            <a:endParaRPr lang="en-US" dirty="0"/>
          </a:p>
          <a:p>
            <a:r>
              <a:rPr lang="en-US" sz="1800" dirty="0"/>
              <a:t>Dusty areas on Mars are common and have distinct thermal behavior</a:t>
            </a:r>
          </a:p>
          <a:p>
            <a:r>
              <a:rPr lang="en-US" sz="1800" dirty="0"/>
              <a:t>Thermal inertia can be used to infer rock abundances and regolith grain sizes</a:t>
            </a:r>
            <a:endParaRPr lang="en-US" dirty="0"/>
          </a:p>
          <a:p>
            <a:r>
              <a:rPr lang="en-US" sz="1800" dirty="0"/>
              <a:t>Chemical alteration produced a suite of other minerals, including:</a:t>
            </a:r>
          </a:p>
          <a:p>
            <a:pPr lvl="1"/>
            <a:r>
              <a:rPr lang="en-US" sz="1600" dirty="0"/>
              <a:t>Hematite at the opportunity landing site</a:t>
            </a:r>
          </a:p>
          <a:p>
            <a:pPr lvl="1"/>
            <a:r>
              <a:rPr lang="en-US" sz="1600" dirty="0"/>
              <a:t>Clays in the oldest terrains that have seen seen liquid water activity</a:t>
            </a:r>
            <a:endParaRPr lang="en-US" dirty="0"/>
          </a:p>
          <a:p>
            <a:r>
              <a:rPr lang="en-US" sz="1800" dirty="0"/>
              <a:t>Ice is another major constituent at mid- and high-latitudes</a:t>
            </a:r>
          </a:p>
          <a:p>
            <a:pPr lvl="1"/>
            <a:r>
              <a:rPr lang="en-US" sz="1600" dirty="0"/>
              <a:t>Pore-filling ice in the regolith is easy to explain</a:t>
            </a:r>
          </a:p>
          <a:p>
            <a:pPr lvl="1"/>
            <a:r>
              <a:rPr lang="en-US" sz="1600" dirty="0"/>
              <a:t>Pure sheets of buried ice also exist, but are currently still a puzzle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12221"/>
            <a:ext cx="800520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30037492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41400"/>
            <a:ext cx="4191000" cy="2540000"/>
          </a:xfrm>
        </p:spPr>
        <p:txBody>
          <a:bodyPr/>
          <a:lstStyle/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Lunar magma ocean was probably at least a few hundred km thick</a:t>
            </a:r>
          </a:p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Apollo 11 returned highland fragments, first suggestion of Magma ocean</a:t>
            </a:r>
          </a:p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Idea since extended to other terrestrial planets</a:t>
            </a:r>
          </a:p>
        </p:txBody>
      </p:sp>
      <p:pic>
        <p:nvPicPr>
          <p:cNvPr id="36866" name="Picture 7" descr="mo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6238"/>
            <a:ext cx="495300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0" y="523875"/>
            <a:ext cx="4071938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Giant Impacts make Magma Oceans</a:t>
            </a:r>
          </a:p>
        </p:txBody>
      </p:sp>
      <p:sp>
        <p:nvSpPr>
          <p:cNvPr id="36868" name="Content Placeholder 1"/>
          <p:cNvSpPr>
            <a:spLocks noGrp="1"/>
          </p:cNvSpPr>
          <p:nvPr>
            <p:ph idx="1"/>
          </p:nvPr>
        </p:nvSpPr>
        <p:spPr>
          <a:xfrm>
            <a:off x="0" y="3014663"/>
            <a:ext cx="9144000" cy="2590800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 melt has a bulk chemical composition, but no crystals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Minerals are mechanically separable crystals with a distinct composition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Terrestrial planets are dominated by silicon-oxygen based minerals – silicates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Silicate rocks are built from SiO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4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tetrahedra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baseline="-25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68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95" y="4420900"/>
            <a:ext cx="5703163" cy="212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3676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1800"/>
            <a:ext cx="43434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44599"/>
            <a:ext cx="5059017" cy="4767263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Depending on how Oxygen is shared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Olivine 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Isolated </a:t>
            </a:r>
            <a:r>
              <a:rPr lang="en-US" sz="1600" dirty="0" err="1">
                <a:latin typeface="Arial" charset="0"/>
                <a:ea typeface="ＭＳ Ｐゴシック" charset="0"/>
              </a:rPr>
              <a:t>tetrahedra</a:t>
            </a:r>
            <a:r>
              <a:rPr lang="en-US" sz="1600" dirty="0">
                <a:latin typeface="Arial" charset="0"/>
                <a:ea typeface="ＭＳ Ｐゴシック" charset="0"/>
              </a:rPr>
              <a:t> joined by </a:t>
            </a:r>
            <a:r>
              <a:rPr lang="en-US" sz="1600" dirty="0" err="1">
                <a:latin typeface="Arial" charset="0"/>
                <a:ea typeface="ＭＳ Ｐゴシック" charset="0"/>
              </a:rPr>
              <a:t>cations</a:t>
            </a:r>
            <a:r>
              <a:rPr lang="en-US" sz="1600" dirty="0">
                <a:latin typeface="Arial" charset="0"/>
                <a:ea typeface="ＭＳ Ｐゴシック" charset="0"/>
              </a:rPr>
              <a:t> (Mg, Fe)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(</a:t>
            </a:r>
            <a:r>
              <a:rPr lang="en-US" sz="1600" dirty="0" err="1">
                <a:latin typeface="Arial" charset="0"/>
                <a:ea typeface="ＭＳ Ｐゴシック" charset="0"/>
              </a:rPr>
              <a:t>Mg,Fe</a:t>
            </a:r>
            <a:r>
              <a:rPr lang="en-US" sz="1600" dirty="0">
                <a:latin typeface="Arial" charset="0"/>
                <a:ea typeface="ＭＳ Ｐゴシック" charset="0"/>
              </a:rPr>
              <a:t>)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1600" dirty="0">
                <a:latin typeface="Arial" charset="0"/>
                <a:ea typeface="ＭＳ Ｐゴシック" charset="0"/>
              </a:rPr>
              <a:t>SiO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4</a:t>
            </a:r>
            <a:r>
              <a:rPr lang="en-US" sz="1600" dirty="0">
                <a:latin typeface="Arial" charset="0"/>
                <a:ea typeface="ＭＳ Ｐゴシック" charset="0"/>
              </a:rPr>
              <a:t>     (</a:t>
            </a:r>
            <a:r>
              <a:rPr lang="en-US" sz="1600" dirty="0" err="1">
                <a:latin typeface="Arial" charset="0"/>
                <a:ea typeface="ＭＳ Ｐゴシック" charset="0"/>
              </a:rPr>
              <a:t>forsterite</a:t>
            </a:r>
            <a:r>
              <a:rPr lang="en-US" sz="1600" dirty="0">
                <a:latin typeface="Arial" charset="0"/>
                <a:ea typeface="ＭＳ Ｐゴシック" charset="0"/>
              </a:rPr>
              <a:t>, </a:t>
            </a:r>
            <a:r>
              <a:rPr lang="en-US" sz="1600" dirty="0" err="1">
                <a:latin typeface="Arial" charset="0"/>
                <a:ea typeface="ＭＳ Ｐゴシック" charset="0"/>
              </a:rPr>
              <a:t>fayalite</a:t>
            </a:r>
            <a:r>
              <a:rPr lang="en-US" sz="1600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Pyroxene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Chains of </a:t>
            </a:r>
            <a:r>
              <a:rPr lang="en-US" sz="1600" dirty="0" err="1">
                <a:latin typeface="Arial" charset="0"/>
                <a:ea typeface="ＭＳ Ｐゴシック" charset="0"/>
              </a:rPr>
              <a:t>tetrahedra</a:t>
            </a:r>
            <a:r>
              <a:rPr lang="en-US" sz="1600" dirty="0">
                <a:latin typeface="Arial" charset="0"/>
                <a:ea typeface="ＭＳ Ｐゴシック" charset="0"/>
              </a:rPr>
              <a:t> sharing 2 Oxygen atoms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(Mg, Fe)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 </a:t>
            </a:r>
            <a:r>
              <a:rPr lang="en-US" sz="1600" dirty="0">
                <a:latin typeface="Arial" charset="0"/>
                <a:ea typeface="ＭＳ Ｐゴシック" charset="0"/>
              </a:rPr>
              <a:t>SiO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600" dirty="0">
                <a:latin typeface="Arial" charset="0"/>
                <a:ea typeface="ＭＳ Ｐゴシック" charset="0"/>
              </a:rPr>
              <a:t>     (</a:t>
            </a:r>
            <a:r>
              <a:rPr lang="en-US" sz="1600" dirty="0" err="1">
                <a:latin typeface="Arial" charset="0"/>
                <a:ea typeface="ＭＳ Ｐゴシック" charset="0"/>
              </a:rPr>
              <a:t>orthopyroxenes</a:t>
            </a:r>
            <a:r>
              <a:rPr lang="en-US" sz="16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(</a:t>
            </a:r>
            <a:r>
              <a:rPr lang="en-US" sz="1600" dirty="0" err="1">
                <a:latin typeface="Arial" charset="0"/>
                <a:ea typeface="ＭＳ Ｐゴシック" charset="0"/>
              </a:rPr>
              <a:t>Ca</a:t>
            </a:r>
            <a:r>
              <a:rPr lang="en-US" sz="1600" dirty="0">
                <a:latin typeface="Arial" charset="0"/>
                <a:ea typeface="ＭＳ Ｐゴシック" charset="0"/>
              </a:rPr>
              <a:t>, Mg, Fe) SiO</a:t>
            </a:r>
            <a:r>
              <a:rPr lang="en-US" sz="16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600" dirty="0">
                <a:latin typeface="Arial" charset="0"/>
                <a:ea typeface="ＭＳ Ｐゴシック" charset="0"/>
              </a:rPr>
              <a:t>     (</a:t>
            </a:r>
            <a:r>
              <a:rPr lang="en-US" sz="1600" dirty="0" err="1">
                <a:latin typeface="Arial" charset="0"/>
                <a:ea typeface="ＭＳ Ｐゴシック" charset="0"/>
              </a:rPr>
              <a:t>clinopyroxenes</a:t>
            </a:r>
            <a:r>
              <a:rPr lang="en-US" sz="1600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Feldspars</a:t>
            </a:r>
          </a:p>
          <a:p>
            <a:pPr lvl="2"/>
            <a:r>
              <a:rPr lang="en-US" sz="1600" dirty="0">
                <a:latin typeface="Arial" charset="0"/>
                <a:ea typeface="ＭＳ Ｐゴシック" charset="0"/>
              </a:rPr>
              <a:t>Framework where all 4 oxygen atoms are shared</a:t>
            </a: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767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-1" y="449263"/>
            <a:ext cx="9144001" cy="4074052"/>
          </a:xfrm>
        </p:spPr>
        <p:txBody>
          <a:bodyPr/>
          <a:lstStyle/>
          <a:p>
            <a:pPr lvl="2">
              <a:defRPr/>
            </a:pPr>
            <a:endParaRPr lang="en-US" sz="1200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Earth/Venus/Mars</a:t>
            </a:r>
          </a:p>
          <a:p>
            <a:pPr lvl="1">
              <a:defRPr/>
            </a:pPr>
            <a:r>
              <a:rPr lang="en-US" sz="1600" dirty="0">
                <a:latin typeface="Arial" charset="0"/>
                <a:ea typeface="ＭＳ Ｐゴシック" charset="0"/>
              </a:rPr>
              <a:t>Olivine and pyroxene rain out of a magma ocean leaving a crust that’s more enriched in feldspar minerals</a:t>
            </a:r>
          </a:p>
          <a:p>
            <a:pPr lvl="1">
              <a:defRPr/>
            </a:pPr>
            <a:r>
              <a:rPr lang="en-US" sz="1600" dirty="0">
                <a:latin typeface="Arial" charset="0"/>
                <a:ea typeface="ＭＳ Ｐゴシック" charset="0"/>
              </a:rPr>
              <a:t>This remaining composition is called </a:t>
            </a:r>
            <a:r>
              <a:rPr lang="en-US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Basaltic</a:t>
            </a:r>
          </a:p>
          <a:p>
            <a:pPr lvl="1">
              <a:defRPr/>
            </a:pPr>
            <a:r>
              <a:rPr lang="en-US" sz="1600" dirty="0">
                <a:latin typeface="Arial" charset="0"/>
                <a:ea typeface="ＭＳ Ｐゴシック" charset="0"/>
              </a:rPr>
              <a:t>Basalt is a broad term (to be expounded upon in the volcanism lectures!)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Variations in water content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Variations in alkali metal content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Variations in silica content</a:t>
            </a:r>
          </a:p>
          <a:p>
            <a:pPr lvl="1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r>
              <a:rPr lang="en-US" sz="1600" dirty="0">
                <a:latin typeface="Arial" charset="0"/>
                <a:ea typeface="ＭＳ Ｐゴシック" charset="0"/>
              </a:rPr>
              <a:t>These are initial crusts that will be heavily modified by: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Stripping by Giant Impacts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Plate Tectonics</a:t>
            </a:r>
          </a:p>
          <a:p>
            <a:pPr lvl="2">
              <a:defRPr/>
            </a:pPr>
            <a:r>
              <a:rPr lang="en-US" sz="1200" dirty="0">
                <a:latin typeface="Arial" charset="0"/>
                <a:ea typeface="ＭＳ Ｐゴシック" charset="0"/>
              </a:rPr>
              <a:t>Volcanism</a:t>
            </a:r>
          </a:p>
          <a:p>
            <a:pPr lvl="2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endParaRPr lang="en-US" sz="1600" dirty="0">
              <a:latin typeface="Arial" charset="0"/>
              <a:ea typeface="ＭＳ Ｐゴシック" charset="0"/>
            </a:endParaRPr>
          </a:p>
          <a:p>
            <a:pPr lvl="2">
              <a:defRPr/>
            </a:pPr>
            <a:endParaRPr lang="en-US" sz="1100" dirty="0">
              <a:latin typeface="Arial" charset="0"/>
              <a:ea typeface="ＭＳ Ｐゴシック" charset="0"/>
            </a:endParaRPr>
          </a:p>
          <a:p>
            <a:pPr lvl="2">
              <a:defRPr/>
            </a:pPr>
            <a:endParaRPr lang="en-US" sz="1200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endParaRPr lang="en-US" sz="1600" dirty="0">
              <a:latin typeface="Arial" charset="0"/>
              <a:ea typeface="ＭＳ Ｐゴシック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81841" y="4690004"/>
            <a:ext cx="1357313" cy="1404937"/>
            <a:chOff x="201168" y="3063240"/>
            <a:chExt cx="1965960" cy="1901952"/>
          </a:xfrm>
        </p:grpSpPr>
        <p:sp>
          <p:nvSpPr>
            <p:cNvPr id="6" name="Oval 5"/>
            <p:cNvSpPr/>
            <p:nvPr/>
          </p:nvSpPr>
          <p:spPr bwMode="auto">
            <a:xfrm>
              <a:off x="201168" y="3063240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727948" y="3712268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65640" y="3424289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31150" y="4015290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316362" y="4518179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617578" y="4142088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196795" y="3576874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31150" y="4636381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389942" y="3119117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5863167" y="4690004"/>
            <a:ext cx="1355725" cy="1404938"/>
            <a:chOff x="2886456" y="3069336"/>
            <a:chExt cx="1965960" cy="1901952"/>
          </a:xfrm>
        </p:grpSpPr>
        <p:sp>
          <p:nvSpPr>
            <p:cNvPr id="16" name="Oval 15"/>
            <p:cNvSpPr/>
            <p:nvPr/>
          </p:nvSpPr>
          <p:spPr bwMode="auto">
            <a:xfrm>
              <a:off x="2886456" y="3069336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473482" y="3619505"/>
              <a:ext cx="805721" cy="8059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8" name="Down Arrow 20"/>
          <p:cNvSpPr>
            <a:spLocks noChangeArrowheads="1"/>
          </p:cNvSpPr>
          <p:nvPr/>
        </p:nvSpPr>
        <p:spPr bwMode="auto">
          <a:xfrm rot="16200000">
            <a:off x="4576498" y="4765409"/>
            <a:ext cx="949325" cy="1331913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4239154" y="4507488"/>
            <a:ext cx="11763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Millions</a:t>
            </a:r>
          </a:p>
          <a:p>
            <a:r>
              <a:rPr lang="en-US" dirty="0"/>
              <a:t>of years</a:t>
            </a:r>
          </a:p>
        </p:txBody>
      </p:sp>
    </p:spTree>
    <p:extLst>
      <p:ext uri="{BB962C8B-B14F-4D97-AF65-F5344CB8AC3E}">
        <p14:creationId xmlns:p14="http://schemas.microsoft.com/office/powerpoint/2010/main" val="14536980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425"/>
            <a:ext cx="45878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221288"/>
            <a:ext cx="177006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8"/>
          <p:cNvSpPr txBox="1">
            <a:spLocks noChangeArrowheads="1"/>
          </p:cNvSpPr>
          <p:nvPr/>
        </p:nvSpPr>
        <p:spPr bwMode="auto">
          <a:xfrm>
            <a:off x="0" y="5746750"/>
            <a:ext cx="1270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Fe poor</a:t>
            </a:r>
          </a:p>
          <a:p>
            <a:r>
              <a:rPr lang="en-US" sz="1400"/>
              <a:t>Light</a:t>
            </a:r>
          </a:p>
          <a:p>
            <a:r>
              <a:rPr lang="en-US" sz="1400"/>
              <a:t>Less-dense</a:t>
            </a:r>
          </a:p>
        </p:txBody>
      </p:sp>
      <p:pic>
        <p:nvPicPr>
          <p:cNvPr id="4198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5265738"/>
            <a:ext cx="2125663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5610225" y="6186488"/>
            <a:ext cx="7731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Fe rich</a:t>
            </a:r>
          </a:p>
          <a:p>
            <a:r>
              <a:rPr lang="en-US" sz="1400"/>
              <a:t>Dark</a:t>
            </a:r>
          </a:p>
          <a:p>
            <a:r>
              <a:rPr lang="en-US" sz="1400"/>
              <a:t>Dense</a:t>
            </a:r>
          </a:p>
        </p:txBody>
      </p:sp>
      <p:cxnSp>
        <p:nvCxnSpPr>
          <p:cNvPr id="41990" name="Straight Arrow Connector 8"/>
          <p:cNvCxnSpPr>
            <a:cxnSpLocks noChangeShapeType="1"/>
          </p:cNvCxnSpPr>
          <p:nvPr/>
        </p:nvCxnSpPr>
        <p:spPr bwMode="auto">
          <a:xfrm>
            <a:off x="1049338" y="4699000"/>
            <a:ext cx="111125" cy="7953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991" name="Straight Arrow Connector 12"/>
          <p:cNvCxnSpPr>
            <a:cxnSpLocks noChangeShapeType="1"/>
          </p:cNvCxnSpPr>
          <p:nvPr/>
        </p:nvCxnSpPr>
        <p:spPr bwMode="auto">
          <a:xfrm>
            <a:off x="2751138" y="4732338"/>
            <a:ext cx="1100137" cy="1117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199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4"/>
          <p:cNvSpPr txBox="1">
            <a:spLocks noChangeArrowheads="1"/>
          </p:cNvSpPr>
          <p:nvPr/>
        </p:nvSpPr>
        <p:spPr bwMode="auto">
          <a:xfrm>
            <a:off x="1574800" y="254000"/>
            <a:ext cx="12620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Ultrabasic</a:t>
            </a:r>
          </a:p>
          <a:p>
            <a:r>
              <a:rPr lang="en-US"/>
              <a:t>Primative</a:t>
            </a:r>
          </a:p>
        </p:txBody>
      </p:sp>
      <p:sp>
        <p:nvSpPr>
          <p:cNvPr id="41994" name="TextBox 5"/>
          <p:cNvSpPr txBox="1">
            <a:spLocks noChangeArrowheads="1"/>
          </p:cNvSpPr>
          <p:nvPr/>
        </p:nvSpPr>
        <p:spPr bwMode="auto">
          <a:xfrm>
            <a:off x="3149600" y="263525"/>
            <a:ext cx="12620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Basic</a:t>
            </a:r>
          </a:p>
        </p:txBody>
      </p:sp>
      <p:sp>
        <p:nvSpPr>
          <p:cNvPr id="41995" name="TextBox 6"/>
          <p:cNvSpPr txBox="1">
            <a:spLocks noChangeArrowheads="1"/>
          </p:cNvSpPr>
          <p:nvPr/>
        </p:nvSpPr>
        <p:spPr bwMode="auto">
          <a:xfrm>
            <a:off x="7881938" y="254000"/>
            <a:ext cx="12620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Acidic</a:t>
            </a:r>
          </a:p>
          <a:p>
            <a:r>
              <a:rPr lang="en-US"/>
              <a:t>Evolved</a:t>
            </a:r>
          </a:p>
        </p:txBody>
      </p:sp>
      <p:cxnSp>
        <p:nvCxnSpPr>
          <p:cNvPr id="41996" name="Straight Arrow Connector 12"/>
          <p:cNvCxnSpPr>
            <a:cxnSpLocks noChangeShapeType="1"/>
            <a:stCxn id="41994" idx="3"/>
          </p:cNvCxnSpPr>
          <p:nvPr/>
        </p:nvCxnSpPr>
        <p:spPr bwMode="auto">
          <a:xfrm flipV="1">
            <a:off x="4411663" y="406400"/>
            <a:ext cx="3495675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Straight Arrow Connector 14"/>
          <p:cNvCxnSpPr>
            <a:cxnSpLocks noChangeShapeType="1"/>
          </p:cNvCxnSpPr>
          <p:nvPr/>
        </p:nvCxnSpPr>
        <p:spPr bwMode="auto">
          <a:xfrm flipV="1">
            <a:off x="2819400" y="644525"/>
            <a:ext cx="5097463" cy="2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1998" name="Picture 6" descr="OxideBarGra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316163"/>
            <a:ext cx="40640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527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2"/>
          <p:cNvSpPr>
            <a:spLocks noGrp="1"/>
          </p:cNvSpPr>
          <p:nvPr>
            <p:ph idx="1"/>
          </p:nvPr>
        </p:nvSpPr>
        <p:spPr>
          <a:xfrm>
            <a:off x="141288" y="441325"/>
            <a:ext cx="3253845" cy="284374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Martian in-situ and orbital measurements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Crust dominated by basalt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With a thin weathered coating</a:t>
            </a:r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759" y="398464"/>
            <a:ext cx="6003241" cy="360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351558" y="4141030"/>
            <a:ext cx="2293937" cy="260350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err="1"/>
              <a:t>McSween</a:t>
            </a:r>
            <a:r>
              <a:rPr lang="en-US" sz="1200" dirty="0"/>
              <a:t> et al., 2009</a:t>
            </a: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0173"/>
            <a:ext cx="3422807" cy="325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8721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28115</TotalTime>
  <Words>1647</Words>
  <Application>Microsoft Macintosh PowerPoint</Application>
  <PresentationFormat>Letter Paper (8.5x11 in)</PresentationFormat>
  <Paragraphs>310</Paragraphs>
  <Slides>40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Calibri</vt:lpstr>
      <vt:lpstr>Logo</vt:lpstr>
      <vt:lpstr>Monotype Sorts</vt:lpstr>
      <vt:lpstr>Times New Roman</vt:lpstr>
      <vt:lpstr>Wingdings</vt:lpstr>
      <vt:lpstr>Default Design</vt:lpstr>
      <vt:lpstr>Office Theme</vt:lpstr>
      <vt:lpstr>Equation</vt:lpstr>
      <vt:lpstr>Mars Surface (and subsurface)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McEwen, Alfred S - (amcewen)</cp:lastModifiedBy>
  <cp:revision>364</cp:revision>
  <cp:lastPrinted>2004-09-17T01:36:45Z</cp:lastPrinted>
  <dcterms:created xsi:type="dcterms:W3CDTF">2010-11-04T18:02:48Z</dcterms:created>
  <dcterms:modified xsi:type="dcterms:W3CDTF">2024-01-16T18:05:11Z</dcterms:modified>
</cp:coreProperties>
</file>