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6" r:id="rId2"/>
    <p:sldId id="449" r:id="rId3"/>
    <p:sldId id="465" r:id="rId4"/>
    <p:sldId id="468" r:id="rId5"/>
    <p:sldId id="469" r:id="rId6"/>
    <p:sldId id="470" r:id="rId7"/>
    <p:sldId id="471" r:id="rId8"/>
    <p:sldId id="478" r:id="rId9"/>
    <p:sldId id="475" r:id="rId10"/>
    <p:sldId id="473" r:id="rId11"/>
    <p:sldId id="472" r:id="rId12"/>
    <p:sldId id="474" r:id="rId13"/>
    <p:sldId id="485" r:id="rId14"/>
    <p:sldId id="482" r:id="rId15"/>
    <p:sldId id="466" r:id="rId16"/>
    <p:sldId id="476" r:id="rId17"/>
    <p:sldId id="467" r:id="rId18"/>
    <p:sldId id="477" r:id="rId19"/>
    <p:sldId id="479" r:id="rId20"/>
    <p:sldId id="450" r:id="rId21"/>
    <p:sldId id="451" r:id="rId22"/>
    <p:sldId id="456" r:id="rId23"/>
    <p:sldId id="453" r:id="rId24"/>
    <p:sldId id="454" r:id="rId25"/>
    <p:sldId id="457" r:id="rId26"/>
    <p:sldId id="458" r:id="rId27"/>
    <p:sldId id="459" r:id="rId28"/>
    <p:sldId id="460" r:id="rId29"/>
    <p:sldId id="461" r:id="rId30"/>
    <p:sldId id="463" r:id="rId31"/>
    <p:sldId id="481" r:id="rId32"/>
    <p:sldId id="462" r:id="rId33"/>
    <p:sldId id="480" r:id="rId34"/>
    <p:sldId id="484" r:id="rId35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 autoAdjust="0"/>
  </p:normalViewPr>
  <p:slideViewPr>
    <p:cSldViewPr snapToGrid="0">
      <p:cViewPr varScale="1">
        <p:scale>
          <a:sx n="127" d="100"/>
          <a:sy n="127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ECD93-7DED-2346-B377-D5E55653B468}" type="slidenum">
              <a:rPr lang="en-US" sz="900" b="0">
                <a:latin typeface="Times New Roman" charset="0"/>
              </a:rPr>
              <a:pPr/>
              <a:t>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15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16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55C3CE-74EE-2646-AF93-FF88386B2439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61" tIns="48331" rIns="96661" bIns="4833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north_polar_cap_ms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5637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74638"/>
            <a:ext cx="2081212" cy="51546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0" y="274638"/>
            <a:ext cx="6091238" cy="5154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89932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1950" y="1058863"/>
            <a:ext cx="405765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61950" y="3319463"/>
            <a:ext cx="4057650" cy="2109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320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86159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1005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7370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5787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46472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88431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2989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7665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4322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PTYS 442/542 – Mars Datasets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4" r:id="rId14"/>
    <p:sldLayoutId id="2147483745" r:id="rId15"/>
  </p:sldLayoutIdLst>
  <p:transition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pds.jpl.nasa.gov" TargetMode="External"/><Relationship Id="rId3" Type="http://schemas.openxmlformats.org/officeDocument/2006/relationships/hyperlink" Target="http://viewer.mars.asu.edu/" TargetMode="External"/><Relationship Id="rId7" Type="http://schemas.openxmlformats.org/officeDocument/2006/relationships/hyperlink" Target="http://crism.jhuapl.edu/data/publicData.php" TargetMode="External"/><Relationship Id="rId2" Type="http://schemas.openxmlformats.org/officeDocument/2006/relationships/hyperlink" Target="https://jmars.asu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rray-lab.caltech.edu/CTX/" TargetMode="External"/><Relationship Id="rId5" Type="http://schemas.openxmlformats.org/officeDocument/2006/relationships/hyperlink" Target="http://www.mars.asu.edu/data/" TargetMode="External"/><Relationship Id="rId4" Type="http://schemas.openxmlformats.org/officeDocument/2006/relationships/hyperlink" Target="http://themis.asu.edu/map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ms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850" y="285750"/>
            <a:ext cx="7931150" cy="518192"/>
          </a:xfrm>
          <a:solidFill>
            <a:srgbClr val="FFFF00">
              <a:alpha val="74901"/>
            </a:srgbClr>
          </a:solidFill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3200" dirty="0">
                <a:latin typeface="Arial" charset="0"/>
              </a:rPr>
              <a:t>Mars Data and where to </a:t>
            </a:r>
            <a:r>
              <a:rPr lang="en-US" sz="3200">
                <a:latin typeface="Arial" charset="0"/>
              </a:rPr>
              <a:t>find them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530"/>
            <a:ext cx="9144000" cy="1032403"/>
          </a:xfrm>
        </p:spPr>
        <p:txBody>
          <a:bodyPr/>
          <a:lstStyle/>
          <a:p>
            <a:r>
              <a:rPr lang="en-US" dirty="0"/>
              <a:t>TES</a:t>
            </a:r>
          </a:p>
          <a:p>
            <a:pPr lvl="1"/>
            <a:r>
              <a:rPr lang="en-US" dirty="0"/>
              <a:t>Bolometers yield albedo and radiometer yields temperature maps</a:t>
            </a:r>
          </a:p>
          <a:p>
            <a:pPr lvl="1"/>
            <a:r>
              <a:rPr lang="en-US" dirty="0"/>
              <a:t>Fitting temperatures to models yields thermal inertia data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8" y="1230669"/>
            <a:ext cx="8864600" cy="56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9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530"/>
            <a:ext cx="9144000" cy="1032403"/>
          </a:xfrm>
        </p:spPr>
        <p:txBody>
          <a:bodyPr/>
          <a:lstStyle/>
          <a:p>
            <a:r>
              <a:rPr lang="en-US" dirty="0"/>
              <a:t>TES</a:t>
            </a:r>
          </a:p>
          <a:p>
            <a:pPr marL="346075" lvl="1" indent="0">
              <a:buNone/>
            </a:pPr>
            <a:r>
              <a:rPr lang="en-US" dirty="0"/>
              <a:t>Thermal inertia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894522"/>
            <a:ext cx="8345047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90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4423"/>
            <a:ext cx="8368748" cy="976082"/>
          </a:xfrm>
        </p:spPr>
        <p:txBody>
          <a:bodyPr/>
          <a:lstStyle/>
          <a:p>
            <a:r>
              <a:rPr lang="en-US" dirty="0"/>
              <a:t>TES spectra can be used for mineralogy of the surface and studies of the atmosphere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239631"/>
            <a:ext cx="8219661" cy="59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817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DB6B62-3CFB-EEC1-ECA4-E98A5B059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260" y="587720"/>
            <a:ext cx="8053896" cy="4938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987BE-1CC6-B262-E20B-D3C3A0F41AC2}"/>
              </a:ext>
            </a:extLst>
          </p:cNvPr>
          <p:cNvSpPr txBox="1"/>
          <p:nvPr/>
        </p:nvSpPr>
        <p:spPr>
          <a:xfrm>
            <a:off x="2856580" y="6002719"/>
            <a:ext cx="3572933" cy="53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TES dust abundance map from Ruff and Christensen (JGR, 2002)</a:t>
            </a:r>
          </a:p>
        </p:txBody>
      </p:sp>
    </p:spTree>
    <p:extLst>
      <p:ext uri="{BB962C8B-B14F-4D97-AF65-F5344CB8AC3E}">
        <p14:creationId xmlns:p14="http://schemas.microsoft.com/office/powerpoint/2010/main" val="19139642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83" y="466197"/>
            <a:ext cx="4599518" cy="6307135"/>
          </a:xfrm>
        </p:spPr>
        <p:txBody>
          <a:bodyPr/>
          <a:lstStyle/>
          <a:p>
            <a:r>
              <a:rPr lang="en-US" sz="2400" dirty="0"/>
              <a:t>THEMIS</a:t>
            </a:r>
          </a:p>
          <a:p>
            <a:pPr lvl="1"/>
            <a:r>
              <a:rPr lang="en-US" sz="1800" dirty="0"/>
              <a:t>Band combinations yield composition info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Daytime IR global map at 100m/pixel is used for HiRISE targeting now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Nighttime IR map can be used to derive thermal inertias</a:t>
            </a:r>
          </a:p>
          <a:p>
            <a:pPr marL="346075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THEMIS doesn’t have the temperature accuracy that TES did (especially at low temperatures), but it’s much higher spatial resolution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32" y="0"/>
            <a:ext cx="434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66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9267" y="449263"/>
            <a:ext cx="9203267" cy="615862"/>
          </a:xfrm>
        </p:spPr>
        <p:txBody>
          <a:bodyPr/>
          <a:lstStyle/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GRS – yields elemental and hydrogen (water) maps</a:t>
            </a:r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45" y="1212437"/>
            <a:ext cx="7102231" cy="547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4234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263"/>
            <a:ext cx="9144000" cy="1922462"/>
          </a:xfrm>
        </p:spPr>
        <p:txBody>
          <a:bodyPr/>
          <a:lstStyle/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Gamma Ray spectrometer on Mars Odyssey spacecraft has detected hydrogen (from H</a:t>
            </a:r>
            <a:r>
              <a:rPr lang="en-US" sz="24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O) in near surface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865" y="1327150"/>
            <a:ext cx="7374467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5637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7453313" cy="1446212"/>
          </a:xfrm>
        </p:spPr>
        <p:txBody>
          <a:bodyPr/>
          <a:lstStyle/>
          <a:p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Ground ice on Mars theorized to exist for some time</a:t>
            </a:r>
          </a:p>
          <a:p>
            <a:pPr lvl="1"/>
            <a:r>
              <a:rPr lang="en-US" sz="1600" dirty="0"/>
              <a:t>Regolith provides the thermal insulation</a:t>
            </a:r>
          </a:p>
          <a:p>
            <a:pPr lvl="1"/>
            <a:r>
              <a:rPr lang="en-US" sz="1600" dirty="0"/>
              <a:t>Stable ice distribution changes with climate</a:t>
            </a:r>
          </a:p>
          <a:p>
            <a:pPr lvl="1"/>
            <a:r>
              <a:rPr lang="en-US" sz="1600" dirty="0"/>
              <a:t>Diffusive contact with the atmosphere</a:t>
            </a:r>
          </a:p>
          <a:p>
            <a:pPr lvl="1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005013" y="4295775"/>
            <a:ext cx="1744662" cy="224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pic>
        <p:nvPicPr>
          <p:cNvPr id="1013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2630488"/>
            <a:ext cx="4424362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2516188" y="3021013"/>
            <a:ext cx="9366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Surface</a:t>
            </a:r>
          </a:p>
        </p:txBody>
      </p:sp>
      <p:sp>
        <p:nvSpPr>
          <p:cNvPr id="101382" name="TextBox 13"/>
          <p:cNvSpPr txBox="1">
            <a:spLocks noChangeArrowheads="1"/>
          </p:cNvSpPr>
          <p:nvPr/>
        </p:nvSpPr>
        <p:spPr bwMode="auto">
          <a:xfrm>
            <a:off x="342900" y="3962400"/>
            <a:ext cx="1123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Up to a few feet down</a:t>
            </a:r>
          </a:p>
        </p:txBody>
      </p:sp>
      <p:cxnSp>
        <p:nvCxnSpPr>
          <p:cNvPr id="101383" name="Straight Arrow Connector 15"/>
          <p:cNvCxnSpPr>
            <a:cxnSpLocks noChangeShapeType="1"/>
            <a:stCxn id="101382" idx="3"/>
          </p:cNvCxnSpPr>
          <p:nvPr/>
        </p:nvCxnSpPr>
        <p:spPr bwMode="auto">
          <a:xfrm flipV="1">
            <a:off x="1466850" y="4298950"/>
            <a:ext cx="531813" cy="396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230438" y="4564063"/>
            <a:ext cx="446087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632075" y="46831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52700" y="42687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894013" y="443071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08188" y="48831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938338" y="42799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79763" y="46894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89300" y="429260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003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906713" y="4957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65338" y="5318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538413" y="54038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93925" y="5643563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979613" y="5953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54288" y="5815013"/>
            <a:ext cx="447675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949575" y="52752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3274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276600" y="55753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984500" y="57991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03525" y="6159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357438" y="6167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02000" y="60642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289175" y="36449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562225" y="39179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808288" y="33401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968625" y="366395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066925" y="39624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995488" y="3359150"/>
            <a:ext cx="446087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357563" y="38385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8038" y="3373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965450" y="40370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403475" y="33210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970088" y="62769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325813" y="6354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1418" name="Rectangle 62"/>
          <p:cNvSpPr>
            <a:spLocks noChangeArrowheads="1"/>
          </p:cNvSpPr>
          <p:nvPr/>
        </p:nvSpPr>
        <p:spPr bwMode="auto">
          <a:xfrm>
            <a:off x="1930400" y="6453188"/>
            <a:ext cx="1973263" cy="265112"/>
          </a:xfrm>
          <a:prstGeom prst="rect">
            <a:avLst/>
          </a:prstGeom>
          <a:solidFill>
            <a:schemeClr val="bg1"/>
          </a:solidFill>
          <a:ln w="47625" cmpd="thickThin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1419" name="Straight Arrow Connector 66"/>
          <p:cNvCxnSpPr>
            <a:cxnSpLocks noChangeShapeType="1"/>
          </p:cNvCxnSpPr>
          <p:nvPr/>
        </p:nvCxnSpPr>
        <p:spPr bwMode="auto">
          <a:xfrm rot="16200000" flipH="1">
            <a:off x="1857375" y="2732088"/>
            <a:ext cx="498475" cy="47307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101420" name="TextBox 67"/>
          <p:cNvSpPr txBox="1">
            <a:spLocks noChangeArrowheads="1"/>
          </p:cNvSpPr>
          <p:nvPr/>
        </p:nvSpPr>
        <p:spPr bwMode="auto">
          <a:xfrm>
            <a:off x="798513" y="2343150"/>
            <a:ext cx="13033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3053026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32"/>
            <a:ext cx="6443133" cy="366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3749108"/>
            <a:ext cx="6451600" cy="3108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843" y="1100665"/>
            <a:ext cx="1296824" cy="119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Gamma rays provide elemental maps</a:t>
            </a:r>
          </a:p>
        </p:txBody>
      </p:sp>
    </p:spTree>
    <p:extLst>
      <p:ext uri="{BB962C8B-B14F-4D97-AF65-F5344CB8AC3E}">
        <p14:creationId xmlns:p14="http://schemas.microsoft.com/office/powerpoint/2010/main" val="38819398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348773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138"/>
            <a:ext cx="291623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190682" cy="145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2" y="951793"/>
            <a:ext cx="2548467" cy="180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2353734"/>
            <a:ext cx="19589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7" y="888999"/>
            <a:ext cx="2466116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579130" y="2361671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FF00"/>
                </a:solidFill>
              </a:rPr>
              <a:t>SHARAD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066800" y="1574800"/>
            <a:ext cx="1217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FF00"/>
                </a:solidFill>
              </a:rPr>
              <a:t>MARCI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620963" y="4276725"/>
            <a:ext cx="776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CTX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4672542" y="1207030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chemeClr val="accent2"/>
                </a:solidFill>
              </a:rPr>
              <a:t>CRISM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0" y="365760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MCS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0" y="203200"/>
            <a:ext cx="470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i="1" dirty="0">
                <a:solidFill>
                  <a:srgbClr val="CC3300"/>
                </a:solidFill>
              </a:rPr>
              <a:t>MRO Science Instruments</a:t>
            </a:r>
            <a:endParaRPr lang="en-US" dirty="0"/>
          </a:p>
        </p:txBody>
      </p:sp>
      <p:pic>
        <p:nvPicPr>
          <p:cNvPr id="33807" name="Picture 16" descr="MRO_HiRIS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843338"/>
            <a:ext cx="40830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Text Box 12"/>
          <p:cNvSpPr txBox="1">
            <a:spLocks noChangeArrowheads="1"/>
          </p:cNvSpPr>
          <p:nvPr/>
        </p:nvSpPr>
        <p:spPr bwMode="auto">
          <a:xfrm>
            <a:off x="7713663" y="3984625"/>
            <a:ext cx="123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HiRISE</a:t>
            </a:r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372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998"/>
            <a:ext cx="9144000" cy="2954335"/>
          </a:xfrm>
        </p:spPr>
        <p:txBody>
          <a:bodyPr/>
          <a:lstStyle/>
          <a:p>
            <a:r>
              <a:rPr lang="en-US" sz="2000" dirty="0"/>
              <a:t>Types of instruments to talk about</a:t>
            </a:r>
          </a:p>
          <a:p>
            <a:pPr lvl="1"/>
            <a:r>
              <a:rPr lang="en-US" sz="1800" dirty="0"/>
              <a:t>Gamma and Neutron Spectrometers</a:t>
            </a:r>
          </a:p>
          <a:p>
            <a:pPr lvl="1"/>
            <a:r>
              <a:rPr lang="en-US" sz="1800" dirty="0"/>
              <a:t>Thermal cameras</a:t>
            </a:r>
          </a:p>
          <a:p>
            <a:pPr lvl="1"/>
            <a:r>
              <a:rPr lang="en-US" sz="1800" dirty="0"/>
              <a:t>Spectrometers </a:t>
            </a:r>
          </a:p>
          <a:p>
            <a:pPr lvl="1"/>
            <a:r>
              <a:rPr lang="en-US" sz="1800" dirty="0" err="1"/>
              <a:t>Hyperspectal</a:t>
            </a:r>
            <a:r>
              <a:rPr lang="en-US" sz="1800" dirty="0"/>
              <a:t> imagers</a:t>
            </a:r>
          </a:p>
          <a:p>
            <a:pPr lvl="1"/>
            <a:r>
              <a:rPr lang="en-US" sz="1800" dirty="0"/>
              <a:t>RADAR</a:t>
            </a:r>
          </a:p>
          <a:p>
            <a:pPr lvl="1"/>
            <a:r>
              <a:rPr lang="en-US" sz="1800" dirty="0"/>
              <a:t>Lanser/rover data -- complicated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7452" y="321733"/>
            <a:ext cx="1706548" cy="19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7343" y="1735668"/>
            <a:ext cx="2434340" cy="198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1592" y="2955396"/>
            <a:ext cx="2788736" cy="19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2787"/>
            <a:ext cx="2785533" cy="2205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6000" y="2353732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Global Surveyor (MGS)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4734" y="3793066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Odyssey (ODY)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400" y="4936066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Express (MEX)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1533" y="6103742"/>
            <a:ext cx="2093733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Reconnaissance Orbiter (MRO)</a:t>
            </a:r>
          </a:p>
        </p:txBody>
      </p:sp>
    </p:spTree>
    <p:extLst>
      <p:ext uri="{BB962C8B-B14F-4D97-AF65-F5344CB8AC3E}">
        <p14:creationId xmlns:p14="http://schemas.microsoft.com/office/powerpoint/2010/main" val="54864519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Content Placeholder 3" descr="CRISM_workshop_2012_introduction_SL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9" r="-4639"/>
          <a:stretch>
            <a:fillRect/>
          </a:stretch>
        </p:blipFill>
        <p:spPr>
          <a:xfrm>
            <a:off x="-396875" y="0"/>
            <a:ext cx="9671050" cy="6637338"/>
          </a:xfrm>
        </p:spPr>
      </p:pic>
    </p:spTree>
    <p:extLst>
      <p:ext uri="{BB962C8B-B14F-4D97-AF65-F5344CB8AC3E}">
        <p14:creationId xmlns:p14="http://schemas.microsoft.com/office/powerpoint/2010/main" val="14871196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Content Placeholder 5" descr="CRISM_workshop_5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624424" y="-889001"/>
            <a:ext cx="12447339" cy="8542867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95734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2012_14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417876" y="-592666"/>
            <a:ext cx="11756504" cy="806873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826554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8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2230706" y="-1193801"/>
            <a:ext cx="13656296" cy="937259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124644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10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765040" y="-914401"/>
            <a:ext cx="12607711" cy="865293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276964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ale Phyllo and Sulf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85725"/>
            <a:ext cx="44831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Gale 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636963"/>
            <a:ext cx="5280025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92325" y="2967038"/>
            <a:ext cx="2552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CRISM FRT 58A3  Draped on CTX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044825" y="3176588"/>
            <a:ext cx="1525588" cy="2746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From Ralph Milliken</a:t>
            </a:r>
          </a:p>
        </p:txBody>
      </p:sp>
      <p:pic>
        <p:nvPicPr>
          <p:cNvPr id="46086" name="Picture 10" descr="Gale_Cr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00013"/>
            <a:ext cx="36115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592138" y="4183063"/>
            <a:ext cx="1608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Minerals in Gale Crater</a:t>
            </a:r>
          </a:p>
        </p:txBody>
      </p:sp>
    </p:spTree>
    <p:extLst>
      <p:ext uri="{BB962C8B-B14F-4D97-AF65-F5344CB8AC3E}">
        <p14:creationId xmlns:p14="http://schemas.microsoft.com/office/powerpoint/2010/main" val="83570696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23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109701" y="-169334"/>
            <a:ext cx="11557568" cy="793219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260301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Picture 3" descr="Phillips_Sounding-Radars-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14032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9" name="Content Placeholder 3" descr="Phillips_Sounding-Radars-Overview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196850" y="266700"/>
            <a:ext cx="9602788" cy="6591300"/>
          </a:xfrm>
        </p:spPr>
      </p:pic>
    </p:spTree>
    <p:extLst>
      <p:ext uri="{BB962C8B-B14F-4D97-AF65-F5344CB8AC3E}">
        <p14:creationId xmlns:p14="http://schemas.microsoft.com/office/powerpoint/2010/main" val="198855786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Content Placeholder 3" descr="Phillips_Sounding-Radars-Overview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884238" y="0"/>
            <a:ext cx="10231438" cy="7021513"/>
          </a:xfrm>
        </p:spPr>
      </p:pic>
    </p:spTree>
    <p:extLst>
      <p:ext uri="{BB962C8B-B14F-4D97-AF65-F5344CB8AC3E}">
        <p14:creationId xmlns:p14="http://schemas.microsoft.com/office/powerpoint/2010/main" val="34748334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39197"/>
            <a:ext cx="6400800" cy="6332537"/>
          </a:xfrm>
        </p:spPr>
        <p:txBody>
          <a:bodyPr/>
          <a:lstStyle/>
          <a:p>
            <a:r>
              <a:rPr lang="en-US" sz="1800" dirty="0"/>
              <a:t>Mars Global Surveyor</a:t>
            </a:r>
          </a:p>
          <a:p>
            <a:pPr lvl="1"/>
            <a:r>
              <a:rPr lang="en-US" sz="1600" dirty="0"/>
              <a:t>At Mars 1998-2006</a:t>
            </a:r>
          </a:p>
          <a:p>
            <a:pPr lvl="1"/>
            <a:r>
              <a:rPr lang="en-US" sz="1600" dirty="0"/>
              <a:t>Unexpectedly had to fly backwards in its orbit</a:t>
            </a:r>
          </a:p>
          <a:p>
            <a:pPr lvl="1"/>
            <a:r>
              <a:rPr lang="en-US" sz="1600" dirty="0"/>
              <a:t>Broken solar panel delayed mission start, but it revolutionized Mars Science</a:t>
            </a:r>
          </a:p>
          <a:p>
            <a:pPr lvl="1"/>
            <a:r>
              <a:rPr lang="en-US" sz="1600" dirty="0"/>
              <a:t>Mars Orbiter Camera (MOC)</a:t>
            </a:r>
          </a:p>
          <a:p>
            <a:pPr lvl="2"/>
            <a:r>
              <a:rPr lang="en-US" sz="1400" dirty="0"/>
              <a:t>Broadband visible imager, up to 1.4 m/pixel</a:t>
            </a:r>
          </a:p>
          <a:p>
            <a:pPr lvl="2"/>
            <a:r>
              <a:rPr lang="en-US" sz="1400" dirty="0"/>
              <a:t>Image widths 3km with variable length</a:t>
            </a:r>
            <a:endParaRPr lang="en-US" sz="1050" dirty="0"/>
          </a:p>
          <a:p>
            <a:pPr lvl="1"/>
            <a:r>
              <a:rPr lang="en-US" sz="1600" dirty="0"/>
              <a:t>Mars Orbiter Laser Altimeter</a:t>
            </a:r>
          </a:p>
          <a:p>
            <a:pPr lvl="2"/>
            <a:r>
              <a:rPr lang="en-US" sz="1400" dirty="0"/>
              <a:t>1 micron pulsed laser at 10 Hz, footprint size ~180m</a:t>
            </a:r>
          </a:p>
          <a:p>
            <a:pPr lvl="2"/>
            <a:r>
              <a:rPr lang="en-US" sz="1400" dirty="0"/>
              <a:t>Global topography accurate to the nearest meter</a:t>
            </a:r>
          </a:p>
          <a:p>
            <a:pPr lvl="2"/>
            <a:r>
              <a:rPr lang="en-US" sz="1400" dirty="0"/>
              <a:t>Also measured surface reflectance, roughness and cloud heights</a:t>
            </a:r>
            <a:endParaRPr lang="en-US" sz="1050" dirty="0"/>
          </a:p>
          <a:p>
            <a:pPr lvl="1"/>
            <a:r>
              <a:rPr lang="en-US" sz="1600" dirty="0"/>
              <a:t>Thermal Emission Spectrometer</a:t>
            </a:r>
          </a:p>
          <a:p>
            <a:pPr lvl="2"/>
            <a:r>
              <a:rPr lang="en-US" sz="1400" dirty="0"/>
              <a:t>Broadband thermal and visible bolometers – albedo and temperature measurements</a:t>
            </a:r>
          </a:p>
          <a:p>
            <a:pPr lvl="2"/>
            <a:r>
              <a:rPr lang="en-US" sz="1400" dirty="0"/>
              <a:t>Thermal  Spectra 6-50 microns – multiple applications</a:t>
            </a:r>
          </a:p>
          <a:p>
            <a:pPr lvl="2"/>
            <a:r>
              <a:rPr lang="en-US" sz="1400" dirty="0"/>
              <a:t>3x6 km resolution</a:t>
            </a:r>
            <a:endParaRPr lang="en-US" sz="1050" dirty="0"/>
          </a:p>
          <a:p>
            <a:pPr lvl="1"/>
            <a:r>
              <a:rPr lang="en-US" sz="1600" dirty="0"/>
              <a:t>Magnetometer</a:t>
            </a:r>
          </a:p>
          <a:p>
            <a:pPr lvl="2"/>
            <a:r>
              <a:rPr lang="en-US" sz="1400" dirty="0"/>
              <a:t>Particles and fields measurements</a:t>
            </a:r>
          </a:p>
          <a:p>
            <a:pPr lvl="2"/>
            <a:r>
              <a:rPr lang="en-US" sz="1400" dirty="0"/>
              <a:t>Wasn’t expected to yield any surface info, but the broken solar panel turned out to be useful after all…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56" y="685801"/>
            <a:ext cx="2025444" cy="1569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467" y="2269067"/>
            <a:ext cx="2023533" cy="163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3911600"/>
            <a:ext cx="2032000" cy="2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225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Content Placeholder 3" descr="Phillips_Sounding-Radars-Overview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452438" y="296863"/>
            <a:ext cx="9705976" cy="6661150"/>
          </a:xfrm>
        </p:spPr>
      </p:pic>
    </p:spTree>
    <p:extLst>
      <p:ext uri="{BB962C8B-B14F-4D97-AF65-F5344CB8AC3E}">
        <p14:creationId xmlns:p14="http://schemas.microsoft.com/office/powerpoint/2010/main" val="197904207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16" y="491597"/>
            <a:ext cx="9027584" cy="473604"/>
          </a:xfrm>
        </p:spPr>
        <p:txBody>
          <a:bodyPr/>
          <a:lstStyle/>
          <a:p>
            <a:r>
              <a:rPr lang="en-US" sz="2000" dirty="0"/>
              <a:t>Polar layered deposits work very well with RADAR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144000" cy="32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415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Content Placeholder 4" descr="Phillips_Sounding-Radars-Overview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994786" y="-95303"/>
            <a:ext cx="9596176" cy="6363541"/>
          </a:xfrm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4818063" y="2303463"/>
            <a:ext cx="820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ice</a:t>
            </a: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7180263" y="2430463"/>
            <a:ext cx="1819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800000"/>
                </a:solidFill>
              </a:rPr>
              <a:t>Water</a:t>
            </a:r>
          </a:p>
          <a:p>
            <a:r>
              <a:rPr lang="en-US" dirty="0" err="1">
                <a:solidFill>
                  <a:srgbClr val="800000"/>
                </a:solidFill>
              </a:rPr>
              <a:t>ε</a:t>
            </a:r>
            <a:r>
              <a:rPr lang="ja-JP" altLang="en-US">
                <a:solidFill>
                  <a:srgbClr val="800000"/>
                </a:solidFill>
              </a:rPr>
              <a:t>’</a:t>
            </a:r>
            <a:r>
              <a:rPr lang="en-US" dirty="0">
                <a:solidFill>
                  <a:srgbClr val="800000"/>
                </a:solidFill>
              </a:rPr>
              <a:t> ~80!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775C1-C725-D4B8-ADF2-518EBBD2CF29}"/>
              </a:ext>
            </a:extLst>
          </p:cNvPr>
          <p:cNvSpPr txBox="1"/>
          <p:nvPr/>
        </p:nvSpPr>
        <p:spPr>
          <a:xfrm>
            <a:off x="7180263" y="3516923"/>
            <a:ext cx="1949379" cy="2064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</a:rPr>
              <a:t>ε</a:t>
            </a:r>
            <a:r>
              <a:rPr lang="ja-JP" altLang="en-US">
                <a:solidFill>
                  <a:srgbClr val="800000"/>
                </a:solidFill>
              </a:rPr>
              <a:t>’</a:t>
            </a:r>
            <a:r>
              <a:rPr lang="en-US" altLang="ja-JP" dirty="0">
                <a:solidFill>
                  <a:srgbClr val="800000"/>
                </a:solidFill>
              </a:rPr>
              <a:t>also called the “dielectric constant”, which measures a material's ability to store and transmit electromagnetic energy.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1960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996"/>
            <a:ext cx="6917267" cy="1540404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Converting time to depth and looking for surface clutter</a:t>
            </a:r>
          </a:p>
          <a:p>
            <a:pPr lvl="1"/>
            <a:r>
              <a:rPr lang="en-US" sz="1600" dirty="0">
                <a:latin typeface="+mj-lt"/>
              </a:rPr>
              <a:t>Off nadir surface returns can be detected at the same time as nadir surface returns</a:t>
            </a:r>
          </a:p>
          <a:p>
            <a:pPr lvl="1"/>
            <a:r>
              <a:rPr lang="en-US" sz="1600" dirty="0">
                <a:latin typeface="+mj-lt"/>
              </a:rPr>
              <a:t>Deep layers in a low </a:t>
            </a: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permittivity material (e.g. ice) can be detected at the same time as shallow layers in a high permittivity material (e.g. rock)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340"/>
            <a:ext cx="9144000" cy="4808660"/>
          </a:xfrm>
          <a:prstGeom prst="rect">
            <a:avLst/>
          </a:prstGeom>
        </p:spPr>
      </p:pic>
      <p:pic>
        <p:nvPicPr>
          <p:cNvPr id="5" name="Picture 3" descr="t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67" y="0"/>
            <a:ext cx="1972733" cy="23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814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4" y="2266122"/>
            <a:ext cx="8750302" cy="4253948"/>
          </a:xfrm>
        </p:spPr>
        <p:txBody>
          <a:bodyPr/>
          <a:lstStyle/>
          <a:p>
            <a:r>
              <a:rPr lang="en-US" sz="2000" dirty="0"/>
              <a:t>Where do we find all this stuff? (II)</a:t>
            </a:r>
          </a:p>
          <a:p>
            <a:pPr lvl="1"/>
            <a:r>
              <a:rPr lang="en-US" sz="1600" dirty="0"/>
              <a:t>JMARS is a great tool to find and </a:t>
            </a:r>
            <a:r>
              <a:rPr lang="en-US" sz="1600" dirty="0" err="1"/>
              <a:t>analyse</a:t>
            </a:r>
            <a:r>
              <a:rPr lang="en-US" sz="1600" dirty="0"/>
              <a:t> multiple datasets</a:t>
            </a:r>
          </a:p>
          <a:p>
            <a:pPr lvl="1"/>
            <a:r>
              <a:rPr lang="en-US" sz="1600" dirty="0">
                <a:hlinkClick r:id="rId2"/>
              </a:rPr>
              <a:t>https://jmars.asu.edu/</a:t>
            </a:r>
            <a:r>
              <a:rPr lang="en-US" sz="1600" dirty="0"/>
              <a:t> 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An image search tool that includes most imaging datasets can be found at </a:t>
            </a:r>
          </a:p>
          <a:p>
            <a:pPr lvl="1"/>
            <a:r>
              <a:rPr lang="en-US" sz="1600" dirty="0">
                <a:hlinkClick r:id="rId3"/>
              </a:rPr>
              <a:t>http://viewer.mars.asu.edu/</a:t>
            </a:r>
            <a:endParaRPr lang="en-US" sz="1600" dirty="0"/>
          </a:p>
          <a:p>
            <a:pPr marL="346075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Maps of image footprints can be browsed at</a:t>
            </a:r>
          </a:p>
          <a:p>
            <a:pPr lvl="1"/>
            <a:r>
              <a:rPr lang="en-US" sz="1600" dirty="0">
                <a:hlinkClick r:id="rId4"/>
              </a:rPr>
              <a:t>http://themis.asu.edu/maps</a:t>
            </a:r>
            <a:endParaRPr lang="en-US" sz="1600" dirty="0"/>
          </a:p>
          <a:p>
            <a:pPr marL="346075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Global datasets of Mars can be accessed at</a:t>
            </a:r>
          </a:p>
          <a:p>
            <a:pPr lvl="1"/>
            <a:r>
              <a:rPr lang="en-US" sz="1600" dirty="0">
                <a:hlinkClick r:id="rId5"/>
              </a:rPr>
              <a:t>http://www.mars.asu.edu/data/</a:t>
            </a:r>
            <a:endParaRPr lang="en-US" sz="1600" dirty="0"/>
          </a:p>
          <a:p>
            <a:pPr lvl="1"/>
            <a:r>
              <a:rPr lang="en-US" sz="1600" dirty="0"/>
              <a:t>Global CTX at 5 m/pixel: </a:t>
            </a:r>
            <a:r>
              <a:rPr lang="en-US" sz="1600" dirty="0">
                <a:hlinkClick r:id="rId6"/>
              </a:rPr>
              <a:t>https://murray-lab.caltech.edu/CTX/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CRISM data: </a:t>
            </a:r>
            <a:r>
              <a:rPr lang="en-US" sz="1600" dirty="0">
                <a:hlinkClick r:id="rId7"/>
              </a:rPr>
              <a:t>http://crism.jhuapl.edu/data/publicData.php</a:t>
            </a:r>
            <a:r>
              <a:rPr lang="en-US" sz="1600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1815" y="449263"/>
            <a:ext cx="8892117" cy="18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000" dirty="0"/>
              <a:t>Where do we find all this stuff? (I)</a:t>
            </a:r>
            <a:endParaRPr lang="en-US" dirty="0"/>
          </a:p>
          <a:p>
            <a:pPr lvl="1"/>
            <a:r>
              <a:rPr lang="en-US" sz="1600" dirty="0"/>
              <a:t>The Planetary Data System (PDS) officially archives all planetary science data</a:t>
            </a:r>
          </a:p>
          <a:p>
            <a:pPr lvl="1"/>
            <a:r>
              <a:rPr lang="en-US" sz="1600" dirty="0">
                <a:hlinkClick r:id="rId8"/>
              </a:rPr>
              <a:t>http://pds.jpl.nasa.gov</a:t>
            </a:r>
            <a:endParaRPr lang="en-US" sz="1600" dirty="0"/>
          </a:p>
          <a:p>
            <a:pPr lvl="1"/>
            <a:r>
              <a:rPr lang="en-US" sz="1600" dirty="0"/>
              <a:t>It’s divided into several nodes: Atmospheres, Imaging, Geosciences </a:t>
            </a:r>
            <a:r>
              <a:rPr lang="en-US" sz="1600" dirty="0" err="1"/>
              <a:t>etc</a:t>
            </a:r>
            <a:r>
              <a:rPr lang="en-US" sz="1600" dirty="0"/>
              <a:t>…</a:t>
            </a:r>
          </a:p>
          <a:p>
            <a:pPr lvl="1"/>
            <a:r>
              <a:rPr lang="en-US" sz="1600" dirty="0"/>
              <a:t>PDS formatted data is self-describing and so will last forever, but is not user friendly </a:t>
            </a:r>
          </a:p>
        </p:txBody>
      </p:sp>
    </p:spTree>
    <p:extLst>
      <p:ext uri="{BB962C8B-B14F-4D97-AF65-F5344CB8AC3E}">
        <p14:creationId xmlns:p14="http://schemas.microsoft.com/office/powerpoint/2010/main" val="37406792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1596"/>
            <a:ext cx="9144000" cy="592137"/>
          </a:xfrm>
        </p:spPr>
        <p:txBody>
          <a:bodyPr/>
          <a:lstStyle/>
          <a:p>
            <a:r>
              <a:rPr lang="en-US" dirty="0"/>
              <a:t>MOC</a:t>
            </a:r>
          </a:p>
          <a:p>
            <a:pPr lvl="1"/>
            <a:r>
              <a:rPr lang="en-US" dirty="0" err="1"/>
              <a:t>Malin</a:t>
            </a:r>
            <a:r>
              <a:rPr lang="en-US" dirty="0"/>
              <a:t> Space Science Systems</a:t>
            </a:r>
          </a:p>
          <a:p>
            <a:pPr lvl="1"/>
            <a:r>
              <a:rPr lang="en-US" dirty="0"/>
              <a:t>Data can be found on the PDS and via </a:t>
            </a:r>
            <a:r>
              <a:rPr lang="en-US" dirty="0" err="1"/>
              <a:t>HiReport</a:t>
            </a:r>
            <a:r>
              <a:rPr lang="en-US" dirty="0"/>
              <a:t> as well as </a:t>
            </a:r>
            <a:r>
              <a:rPr lang="en-US" dirty="0">
                <a:hlinkClick r:id="rId2"/>
              </a:rPr>
              <a:t>www.msss.com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Narrow angle camera</a:t>
            </a:r>
          </a:p>
          <a:p>
            <a:pPr lvl="1"/>
            <a:r>
              <a:rPr lang="en-US" dirty="0"/>
              <a:t>Gullies and their activity</a:t>
            </a:r>
          </a:p>
          <a:p>
            <a:pPr lvl="1"/>
            <a:r>
              <a:rPr lang="en-US" dirty="0"/>
              <a:t>Polar layers &amp; frost changes</a:t>
            </a:r>
          </a:p>
          <a:p>
            <a:pPr lvl="1"/>
            <a:r>
              <a:rPr lang="en-US" dirty="0"/>
              <a:t>New impacts</a:t>
            </a:r>
          </a:p>
          <a:p>
            <a:pPr lvl="1"/>
            <a:r>
              <a:rPr lang="en-US" dirty="0"/>
              <a:t>Sedimentary layers</a:t>
            </a:r>
          </a:p>
          <a:p>
            <a:pPr lvl="1"/>
            <a:r>
              <a:rPr lang="en-US" dirty="0"/>
              <a:t>Landing site safety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Wide angle camera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60" y="4289883"/>
            <a:ext cx="3846640" cy="221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71187"/>
            <a:ext cx="5046133" cy="2225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1219" y="6542016"/>
            <a:ext cx="276169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global weather maps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6654" y="6542016"/>
            <a:ext cx="187563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MOC global Atlas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167" y="1707445"/>
            <a:ext cx="2840566" cy="197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235" y="1540934"/>
            <a:ext cx="1808706" cy="25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88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292"/>
            <a:ext cx="9144000" cy="54127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6062"/>
            <a:ext cx="9144000" cy="837671"/>
          </a:xfrm>
        </p:spPr>
        <p:txBody>
          <a:bodyPr/>
          <a:lstStyle/>
          <a:p>
            <a:r>
              <a:rPr lang="en-US" dirty="0"/>
              <a:t>MOLA</a:t>
            </a:r>
          </a:p>
          <a:p>
            <a:pPr lvl="1"/>
            <a:r>
              <a:rPr lang="en-US" dirty="0"/>
              <a:t>Global topography</a:t>
            </a:r>
          </a:p>
          <a:p>
            <a:pPr lvl="1"/>
            <a:r>
              <a:rPr lang="en-US" dirty="0"/>
              <a:t>Some gaps at equator (up to a few kilometers), but complete polar coverage</a:t>
            </a:r>
          </a:p>
          <a:p>
            <a:pPr lvl="1"/>
            <a:r>
              <a:rPr lang="en-US" dirty="0"/>
              <a:t>Track cross-over correction makes the dataset globally self-consistent</a:t>
            </a:r>
          </a:p>
          <a:p>
            <a:pPr lvl="1"/>
            <a:r>
              <a:rPr lang="en-US" dirty="0"/>
              <a:t>This is the key dataset that </a:t>
            </a:r>
            <a:r>
              <a:rPr lang="en-US" u="sng" dirty="0"/>
              <a:t>everything</a:t>
            </a:r>
            <a:r>
              <a:rPr lang="en-US" dirty="0"/>
              <a:t> else is </a:t>
            </a:r>
            <a:r>
              <a:rPr lang="en-US" dirty="0" err="1"/>
              <a:t>georeferenced</a:t>
            </a:r>
            <a:r>
              <a:rPr lang="en-US" dirty="0"/>
              <a:t> to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286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9933" y="457199"/>
            <a:ext cx="2904066" cy="2328333"/>
          </a:xfrm>
        </p:spPr>
        <p:txBody>
          <a:bodyPr/>
          <a:lstStyle/>
          <a:p>
            <a:r>
              <a:rPr lang="en-US" dirty="0"/>
              <a:t>Kreslavsky &amp; Head vertical roughness. Red, green and blue composite from roughness at 0.6 km, 2.4 km, and 9.2 km baselines.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65"/>
            <a:ext cx="6096000" cy="303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35" y="3378200"/>
            <a:ext cx="4738665" cy="33401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3674533"/>
            <a:ext cx="4021667" cy="232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dirty="0"/>
              <a:t>Reflectance measurements from the active reflection</a:t>
            </a:r>
          </a:p>
          <a:p>
            <a:endParaRPr lang="en-US" dirty="0"/>
          </a:p>
          <a:p>
            <a:r>
              <a:rPr lang="en-US" dirty="0"/>
              <a:t>Later MOLA made passive measurements of reflected sunlight</a:t>
            </a:r>
          </a:p>
        </p:txBody>
      </p:sp>
    </p:spTree>
    <p:extLst>
      <p:ext uri="{BB962C8B-B14F-4D97-AF65-F5344CB8AC3E}">
        <p14:creationId xmlns:p14="http://schemas.microsoft.com/office/powerpoint/2010/main" val="32758287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71" y="542397"/>
            <a:ext cx="7414591" cy="372003"/>
          </a:xfrm>
        </p:spPr>
        <p:txBody>
          <a:bodyPr/>
          <a:lstStyle/>
          <a:p>
            <a:r>
              <a:rPr lang="en-US" dirty="0"/>
              <a:t>MOLA can detect clouds on both the day and night sides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74" y="1371600"/>
            <a:ext cx="8721651" cy="53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892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97933"/>
            <a:ext cx="9144000" cy="1380067"/>
          </a:xfrm>
        </p:spPr>
        <p:txBody>
          <a:bodyPr/>
          <a:lstStyle/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Areas of magnetized crust discovered by the MGS magnetometer</a:t>
            </a:r>
          </a:p>
          <a:p>
            <a:pPr marL="685800" lvl="1" indent="-342900" defTabSz="914400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Mars currently has no dipole field, but a dipole field existed once</a:t>
            </a:r>
          </a:p>
          <a:p>
            <a:pPr marL="685800" lvl="1" indent="-342900" defTabSz="914400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Crustal magnetization much stronger than on Earth</a:t>
            </a:r>
          </a:p>
          <a:p>
            <a:pPr marL="685800" lvl="1" indent="-342900" defTabSz="914400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This discovery was an accident enabled by the broken solar panel</a:t>
            </a:r>
          </a:p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Lack of magnetic field over Hellas and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Argyre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basins attributed to shock demagnetization</a:t>
            </a:r>
          </a:p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Absence of remnant fields in the northern hemisphere is a puzzle – perhaps due to hydrothermal circulation</a:t>
            </a:r>
          </a:p>
          <a:p>
            <a:pPr marL="685800" lvl="1" indent="-342900" defTabSz="914400"/>
            <a:endParaRPr lang="en-US" sz="1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34" y="2045527"/>
            <a:ext cx="7016966" cy="481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9341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39197"/>
            <a:ext cx="6400800" cy="6332537"/>
          </a:xfrm>
        </p:spPr>
        <p:txBody>
          <a:bodyPr/>
          <a:lstStyle/>
          <a:p>
            <a:r>
              <a:rPr lang="en-US" sz="1800" dirty="0"/>
              <a:t>Mars Odyssey</a:t>
            </a:r>
          </a:p>
          <a:p>
            <a:pPr lvl="1"/>
            <a:r>
              <a:rPr lang="en-US" sz="1600" dirty="0"/>
              <a:t>At Mars 2001-present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Gamma Ray Spectrometer</a:t>
            </a:r>
          </a:p>
          <a:p>
            <a:pPr lvl="2"/>
            <a:r>
              <a:rPr lang="en-US" sz="1400" dirty="0"/>
              <a:t>Three instruments in one</a:t>
            </a:r>
          </a:p>
          <a:p>
            <a:pPr lvl="2"/>
            <a:r>
              <a:rPr lang="en-US" sz="1400" dirty="0"/>
              <a:t>Detects gamma rays, neutrons &amp; high-energy neutrons</a:t>
            </a:r>
          </a:p>
          <a:p>
            <a:pPr lvl="2"/>
            <a:r>
              <a:rPr lang="en-US" sz="1400" dirty="0"/>
              <a:t>600km resolution</a:t>
            </a:r>
          </a:p>
          <a:p>
            <a:pPr lvl="2"/>
            <a:r>
              <a:rPr lang="en-US" sz="1400" dirty="0"/>
              <a:t>Slow accumulation of counting statistics over the mission</a:t>
            </a:r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1"/>
            <a:r>
              <a:rPr lang="en-US" sz="1600" dirty="0"/>
              <a:t>THEMIS</a:t>
            </a:r>
          </a:p>
          <a:p>
            <a:pPr lvl="2"/>
            <a:r>
              <a:rPr lang="en-US" sz="1400" dirty="0"/>
              <a:t>Visible camera, 18m/pixel with five color bands</a:t>
            </a:r>
          </a:p>
          <a:p>
            <a:pPr lvl="3"/>
            <a:r>
              <a:rPr lang="en-US" sz="1200" dirty="0"/>
              <a:t>Has stray light issue</a:t>
            </a:r>
            <a:endParaRPr lang="en-US" sz="1400" dirty="0"/>
          </a:p>
          <a:p>
            <a:pPr lvl="2"/>
            <a:r>
              <a:rPr lang="en-US" sz="1400" dirty="0"/>
              <a:t>IR camera, 100 m/pixel with 9 independent bands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33" y="3890433"/>
            <a:ext cx="3920067" cy="294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32" y="708363"/>
            <a:ext cx="2497667" cy="1929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37" y="1320799"/>
            <a:ext cx="2030763" cy="18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64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28601</TotalTime>
  <Words>922</Words>
  <Application>Microsoft Macintosh PowerPoint</Application>
  <PresentationFormat>Letter Paper (8.5x11 in)</PresentationFormat>
  <Paragraphs>155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Logo</vt:lpstr>
      <vt:lpstr>Monotype Sorts</vt:lpstr>
      <vt:lpstr>Times</vt:lpstr>
      <vt:lpstr>Times New Roman</vt:lpstr>
      <vt:lpstr>Default Design</vt:lpstr>
      <vt:lpstr>Mars Data and where to find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McEwen, Alfred S - (amcewen)</cp:lastModifiedBy>
  <cp:revision>366</cp:revision>
  <cp:lastPrinted>2004-09-17T01:36:45Z</cp:lastPrinted>
  <dcterms:created xsi:type="dcterms:W3CDTF">2010-11-04T18:02:48Z</dcterms:created>
  <dcterms:modified xsi:type="dcterms:W3CDTF">2026-02-12T22:03:35Z</dcterms:modified>
</cp:coreProperties>
</file>