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6" r:id="rId2"/>
    <p:sldId id="318" r:id="rId3"/>
    <p:sldId id="336" r:id="rId4"/>
    <p:sldId id="321" r:id="rId5"/>
    <p:sldId id="339" r:id="rId6"/>
    <p:sldId id="337" r:id="rId7"/>
    <p:sldId id="338" r:id="rId8"/>
    <p:sldId id="332" r:id="rId9"/>
    <p:sldId id="313" r:id="rId10"/>
    <p:sldId id="322" r:id="rId11"/>
    <p:sldId id="319" r:id="rId12"/>
    <p:sldId id="323" r:id="rId13"/>
    <p:sldId id="315" r:id="rId14"/>
    <p:sldId id="333" r:id="rId15"/>
    <p:sldId id="331" r:id="rId16"/>
    <p:sldId id="328" r:id="rId17"/>
    <p:sldId id="334" r:id="rId18"/>
    <p:sldId id="335" r:id="rId19"/>
    <p:sldId id="316" r:id="rId20"/>
    <p:sldId id="341" r:id="rId21"/>
    <p:sldId id="340" r:id="rId22"/>
    <p:sldId id="317" r:id="rId23"/>
    <p:sldId id="325" r:id="rId24"/>
    <p:sldId id="257" r:id="rId25"/>
    <p:sldId id="258" r:id="rId26"/>
    <p:sldId id="324" r:id="rId27"/>
    <p:sldId id="327" r:id="rId28"/>
    <p:sldId id="329" r:id="rId29"/>
    <p:sldId id="312" r:id="rId30"/>
  </p:sldIdLst>
  <p:sldSz cx="9144000" cy="6858000" type="letter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82"/>
    <p:restoredTop sz="94708"/>
  </p:normalViewPr>
  <p:slideViewPr>
    <p:cSldViewPr snapToGrid="0">
      <p:cViewPr varScale="1">
        <p:scale>
          <a:sx n="151" d="100"/>
          <a:sy n="151" d="100"/>
        </p:scale>
        <p:origin x="26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5DE09EF-0852-8A46-B0EC-806C149441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79762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D0CD5D9-7CB8-8947-A3F7-D1961601F70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0675" y="-33338"/>
            <a:ext cx="3179763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493378C-54F7-D448-87AC-BD832D13E11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63" y="9096375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4B75ABC4-DD8C-4747-BC47-6291A490D3E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0675" y="9096375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</a:defRPr>
            </a:lvl1pPr>
          </a:lstStyle>
          <a:p>
            <a:fld id="{0A17395A-B2C9-9247-89A9-923AD9C6B3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5099BB6-B572-854C-8B35-C40735E2C3F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79762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100000"/>
              </a:lnSpc>
              <a:defRPr sz="900" b="0" i="1"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C1F4603-B585-7D46-84C2-C3FEDD84E1E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30675" y="-33338"/>
            <a:ext cx="3179763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100000"/>
              </a:lnSpc>
              <a:defRPr sz="900" b="0" i="1"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E3D9DBC-E3B4-6C40-AF0A-075429F8D49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3" y="9096375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100000"/>
              </a:lnSpc>
              <a:defRPr sz="900" b="0" i="1"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6AF1BD0A-0141-8F49-9D90-EBEA0D4DEB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0675" y="9096375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r" defTabSz="684213">
              <a:defRPr sz="900" b="0" i="1">
                <a:latin typeface="Times New Roman" panose="02020603050405020304" pitchFamily="18" charset="0"/>
              </a:defRPr>
            </a:lvl1pPr>
          </a:lstStyle>
          <a:p>
            <a:fld id="{D1FE0EFB-1C15-504F-82A9-D5C98CD6215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5CEAC83-9F5C-AE0F-DA09-73A2DF9B8C8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1750" y="628650"/>
            <a:ext cx="4729163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>
            <a:extLst>
              <a:ext uri="{FF2B5EF4-FFF2-40B4-BE49-F238E27FC236}">
                <a16:creationId xmlns:a16="http://schemas.microsoft.com/office/drawing/2014/main" id="{BB218609-ACD8-DB12-A24F-CAE851EABF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A82A070F-4955-7F43-88AE-3BEC40D9C88A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1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B2ACBB78-6580-2EF3-6E5C-153A5ACF7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4D3F57F-A750-C600-9F42-B16C8CA337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13" tIns="46557" rIns="93113" bIns="46557"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>
            <a:extLst>
              <a:ext uri="{FF2B5EF4-FFF2-40B4-BE49-F238E27FC236}">
                <a16:creationId xmlns:a16="http://schemas.microsoft.com/office/drawing/2014/main" id="{6C1B4AF4-AE09-4D47-A8F7-6243898BF2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129F7310-CC46-7448-9B8C-DBD935CE5C65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15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86E722B6-4630-4A59-5272-9D3AEEF580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84F5548-AB55-447B-9690-015C350C5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5">
            <a:extLst>
              <a:ext uri="{FF2B5EF4-FFF2-40B4-BE49-F238E27FC236}">
                <a16:creationId xmlns:a16="http://schemas.microsoft.com/office/drawing/2014/main" id="{53AABE70-B78C-2696-0712-2A8E61DC79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EB053609-CB77-D54A-B5F1-EDAEE7607974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16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3C556510-3539-ECAE-CCDD-31527A5326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95EFE3D-5C8D-AE16-4677-F87AC7B8B1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88ED5E76-4473-2BE5-5B54-D8F17C9FE2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E007BC3F-B929-D448-A6A7-FEA0D0E86280}" type="slidenum">
              <a:rPr lang="en-US" altLang="en-US" sz="900" b="0">
                <a:latin typeface="Times" pitchFamily="2" charset="0"/>
              </a:rPr>
              <a:pPr algn="r">
                <a:lnSpc>
                  <a:spcPct val="100000"/>
                </a:lnSpc>
              </a:pPr>
              <a:t>18</a:t>
            </a:fld>
            <a:endParaRPr lang="en-US" altLang="en-US" sz="900" b="0">
              <a:latin typeface="Times" pitchFamily="2" charset="0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F011A4D6-100C-6627-2872-F95EE50E29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6B7F6F51-C1E3-AFC7-5CCC-0B3D8AF3F9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5">
            <a:extLst>
              <a:ext uri="{FF2B5EF4-FFF2-40B4-BE49-F238E27FC236}">
                <a16:creationId xmlns:a16="http://schemas.microsoft.com/office/drawing/2014/main" id="{CD7860A6-4C81-F30E-8204-A4413F3F6B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38C692CA-3258-DC4D-9C37-DAE002F29FC5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19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F3CE09EB-280F-4D9D-9FD4-F222B75643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21F8CA2-756A-20F7-5B99-419DAE4876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38" tIns="47869" rIns="95738" bIns="47869"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5">
            <a:extLst>
              <a:ext uri="{FF2B5EF4-FFF2-40B4-BE49-F238E27FC236}">
                <a16:creationId xmlns:a16="http://schemas.microsoft.com/office/drawing/2014/main" id="{B53A6ADE-8E31-0EA4-2F56-CE3A36CE8C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6742AA7D-DE9D-174F-86E8-0948C89F677B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22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6DA1D656-EDFA-53CF-2B1C-FF01623138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EB146FD-A5CE-B0DC-A18F-1D228F2791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38" tIns="47869" rIns="95738" bIns="47869"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75D20993-3693-9CA6-3949-36592B189B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4B13DF6C-0ACC-6740-94CB-C93B8E8FD9B0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23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10C83898-3668-12CC-C451-495911E11E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1C537FB-F3FA-D9F4-7B1E-A9F06D004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5">
            <a:extLst>
              <a:ext uri="{FF2B5EF4-FFF2-40B4-BE49-F238E27FC236}">
                <a16:creationId xmlns:a16="http://schemas.microsoft.com/office/drawing/2014/main" id="{87812D3B-F501-1C30-487B-2DAA05E3CC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AD7A815F-9D79-6144-9EF0-79F66728E82C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26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2DA4375B-A2CC-2D61-AA6C-E4E6F027D1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2A20EBF2-9C6A-4DFE-8CE0-E1A9533FF4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5">
            <a:extLst>
              <a:ext uri="{FF2B5EF4-FFF2-40B4-BE49-F238E27FC236}">
                <a16:creationId xmlns:a16="http://schemas.microsoft.com/office/drawing/2014/main" id="{25778DFC-B6D3-D84E-E9E1-1348FA51CD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8830AC92-DCC7-BC4C-9354-BFEB8A375BA8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27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543C6D04-7A5B-6612-C021-91560EE0C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89F9A902-A2F5-5431-47AF-31648CB0B2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5">
            <a:extLst>
              <a:ext uri="{FF2B5EF4-FFF2-40B4-BE49-F238E27FC236}">
                <a16:creationId xmlns:a16="http://schemas.microsoft.com/office/drawing/2014/main" id="{5D4F7AC1-8DC5-BA01-28D4-8BF093A418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0E258558-6815-804C-8EFF-A9F3042F3603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28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F82DB92F-9738-2537-D376-0BF121B7E0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46B8A2DC-DAFC-BFA3-36D6-E90482C14A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5">
            <a:extLst>
              <a:ext uri="{FF2B5EF4-FFF2-40B4-BE49-F238E27FC236}">
                <a16:creationId xmlns:a16="http://schemas.microsoft.com/office/drawing/2014/main" id="{36515978-450C-5800-95CF-E029EF5CE3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111E45F0-3225-5E48-913B-0D85DEBF7ABA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29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65D9C5B7-1E22-F8AB-B25D-02D6334FF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9A9AA79E-FF82-DC02-72DE-85FADA13B2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38" tIns="47869" rIns="95738" bIns="47869"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>
            <a:extLst>
              <a:ext uri="{FF2B5EF4-FFF2-40B4-BE49-F238E27FC236}">
                <a16:creationId xmlns:a16="http://schemas.microsoft.com/office/drawing/2014/main" id="{78A56AB6-6959-F23B-1C2D-BEDF85AB77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26F480B3-EBA6-704A-BBFC-D4E34C913C7D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2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4BA172E3-9038-5E00-CDDE-3EA1416FE2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AD2D1FE-6883-4454-A74B-AF185495F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5">
            <a:extLst>
              <a:ext uri="{FF2B5EF4-FFF2-40B4-BE49-F238E27FC236}">
                <a16:creationId xmlns:a16="http://schemas.microsoft.com/office/drawing/2014/main" id="{F5F08DA3-E09A-EA60-DD0B-912F452970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344A10ED-92F5-E347-86B8-D116F51CAF1F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4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0A16B687-5910-6395-3892-A891D6A0DD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9FD236C-E3D4-9637-6C1F-D6CBDF686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>
            <a:extLst>
              <a:ext uri="{FF2B5EF4-FFF2-40B4-BE49-F238E27FC236}">
                <a16:creationId xmlns:a16="http://schemas.microsoft.com/office/drawing/2014/main" id="{0CFD2A68-DC91-8BE0-B3F4-D7B2EB298B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C735A356-53EA-204A-89D7-C46DAB54D6ED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9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8A016ED-6025-F8F5-A6BE-29120E686D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8BFBA62-D50A-D87E-6310-C80C5669A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>
            <a:extLst>
              <a:ext uri="{FF2B5EF4-FFF2-40B4-BE49-F238E27FC236}">
                <a16:creationId xmlns:a16="http://schemas.microsoft.com/office/drawing/2014/main" id="{94BA9725-903A-8E7F-90A8-17CCD6CE95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5CB6C353-A4BD-444B-9F22-438A41B066D7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10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443AB096-7639-A84F-FD0F-A4ACA3135A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76B945C-ECD5-957E-898F-BCD3B4313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>
            <a:extLst>
              <a:ext uri="{FF2B5EF4-FFF2-40B4-BE49-F238E27FC236}">
                <a16:creationId xmlns:a16="http://schemas.microsoft.com/office/drawing/2014/main" id="{40699194-D585-3F69-2507-6CBC8A976E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24B503F9-8F07-1841-BC1E-AF330640356A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11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01B7C51C-E8F2-0EF1-A52B-0F5B77248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20E0C0E-1B3D-FE3E-D633-3CF34DC114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5">
            <a:extLst>
              <a:ext uri="{FF2B5EF4-FFF2-40B4-BE49-F238E27FC236}">
                <a16:creationId xmlns:a16="http://schemas.microsoft.com/office/drawing/2014/main" id="{43B50D43-376D-612F-7171-9545DE22DE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7CAB249C-7C0E-2240-BA87-2DFAE6C5A54B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12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D9C1496B-2063-8C8F-88DF-A0B932BEE2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76493FC-4A70-C6D8-B1CC-00AB956DF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5">
            <a:extLst>
              <a:ext uri="{FF2B5EF4-FFF2-40B4-BE49-F238E27FC236}">
                <a16:creationId xmlns:a16="http://schemas.microsoft.com/office/drawing/2014/main" id="{2E214597-004D-3FDB-4011-C5E8D2960D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B1F686D4-F866-CC4B-85B7-C42C55FB38C4}" type="slidenum">
              <a:rPr lang="en-US" altLang="en-US" sz="900" b="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13</a:t>
            </a:fld>
            <a:endParaRPr lang="en-US" altLang="en-US" sz="900" b="0">
              <a:latin typeface="Times New Roman" panose="02020603050405020304" pitchFamily="18" charset="0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79C9B69F-43E4-0B79-9548-C5485D6767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F50BBF3-1F63-E61E-3575-A2C4FA08A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38" tIns="47869" rIns="95738" bIns="47869"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DD6B302A-F25F-155B-B0FF-4E3F98C8BC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684213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6842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</a:pPr>
            <a:fld id="{18862592-127C-0046-BFB3-4C8DDA320257}" type="slidenum">
              <a:rPr lang="en-US" altLang="en-US" sz="900" b="0">
                <a:latin typeface="Times" pitchFamily="2" charset="0"/>
              </a:rPr>
              <a:pPr algn="r">
                <a:lnSpc>
                  <a:spcPct val="100000"/>
                </a:lnSpc>
              </a:pPr>
              <a:t>14</a:t>
            </a:fld>
            <a:endParaRPr lang="en-US" altLang="en-US" sz="900" b="0">
              <a:latin typeface="Times" pitchFamily="2" charset="0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7B8ED24B-0045-73A9-53AC-93EE4BB434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801B7A3-7F0B-7326-9CF2-CD23683E1E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dao_niger_hermakis_valis">
            <a:extLst>
              <a:ext uri="{FF2B5EF4-FFF2-40B4-BE49-F238E27FC236}">
                <a16:creationId xmlns:a16="http://schemas.microsoft.com/office/drawing/2014/main" id="{05D1C7D5-7F76-CC4C-3535-510A083C4C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9525"/>
            <a:ext cx="91186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7BB69DCF-C333-0E4B-EDEA-6CAB13621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5946775"/>
            <a:ext cx="7867650" cy="903288"/>
          </a:xfrm>
          <a:prstGeom prst="rect">
            <a:avLst/>
          </a:prstGeom>
          <a:solidFill>
            <a:srgbClr val="FFFF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  <a:defRPr/>
            </a:pPr>
            <a:r>
              <a:rPr lang="en-US" altLang="en-US"/>
              <a:t>PTYS 411/511 Geology and Geophysics of the Solar System</a:t>
            </a:r>
          </a:p>
          <a:p>
            <a:pPr algn="ctr">
              <a:lnSpc>
                <a:spcPct val="89000"/>
              </a:lnSpc>
              <a:spcBef>
                <a:spcPct val="50000"/>
              </a:spcBef>
              <a:defRPr/>
            </a:pPr>
            <a:r>
              <a:rPr lang="en-US" altLang="en-US"/>
              <a:t>Shane Byrne – shane@lpl.arizona.edu</a:t>
            </a:r>
          </a:p>
          <a:p>
            <a:pPr algn="ctr">
              <a:lnSpc>
                <a:spcPct val="89000"/>
              </a:lnSpc>
              <a:spcBef>
                <a:spcPct val="50000"/>
              </a:spcBef>
              <a:defRPr/>
            </a:pPr>
            <a:r>
              <a:rPr lang="en-US" altLang="en-US" sz="1200"/>
              <a:t>Background is of Dao, Niger and Hermakhis Vallis from msss.com</a:t>
            </a:r>
          </a:p>
        </p:txBody>
      </p:sp>
      <p:sp>
        <p:nvSpPr>
          <p:cNvPr id="5570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46250" y="293688"/>
            <a:ext cx="5718175" cy="45085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miter lim="800000"/>
            <a:headEnd/>
            <a:tailEnd/>
          </a:ln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6164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374690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74638"/>
            <a:ext cx="2081212" cy="515461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1950" y="274638"/>
            <a:ext cx="6091238" cy="51546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5368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436544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8E029-6D96-134A-8CA2-835DAD7AA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749FD-98FD-9E4E-86E4-507608EF1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33EC0-DEF4-3540-A6E9-912E6E1F9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182E-3330-A24A-8393-66800C9F4103}" type="datetimeFigureOut">
              <a:rPr lang="en-US" smtClean="0"/>
              <a:t>2/4/26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12C96-64DA-AC48-8F6B-5A76702E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716EA-279B-0745-8B35-1DE14A5F3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1443C-CA5F-D249-BB36-F8E1E7BDD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5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95558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70444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1815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048204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673578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18047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646349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112060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5435685F-E9CA-3BFD-A7E2-4B1E30AE8F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711200"/>
            <a:ext cx="82677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60">
            <a:extLst>
              <a:ext uri="{FF2B5EF4-FFF2-40B4-BE49-F238E27FC236}">
                <a16:creationId xmlns:a16="http://schemas.microsoft.com/office/drawing/2014/main" id="{E27150C9-5620-6249-A5D8-BA57DF3AE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538" y="6638925"/>
            <a:ext cx="525462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331" tIns="39166" rIns="78331" bIns="39166" anchor="ctr"/>
          <a:lstStyle>
            <a:lvl1pPr algn="ctr" defTabSz="777875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777875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777875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777875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777875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777875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777875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777875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777875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</a:pPr>
            <a:fld id="{262C87FE-5B8C-AE44-9E56-5138F3EDFCD4}" type="slidenum">
              <a:rPr lang="en-US" altLang="en-US" sz="1200" b="0"/>
              <a:pPr>
                <a:lnSpc>
                  <a:spcPct val="100000"/>
                </a:lnSpc>
              </a:pPr>
              <a:t>‹#›</a:t>
            </a:fld>
            <a:endParaRPr lang="en-US" altLang="en-US" sz="1200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ransition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09" charset="0"/>
          <a:ea typeface="ＭＳ Ｐゴシック" charset="-128"/>
          <a:cs typeface="ＭＳ Ｐゴシック" charset="-128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09" charset="0"/>
          <a:ea typeface="ＭＳ Ｐゴシック" charset="-128"/>
          <a:cs typeface="ＭＳ Ｐゴシック" charset="-128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09" charset="0"/>
          <a:ea typeface="ＭＳ Ｐゴシック" charset="-128"/>
          <a:cs typeface="ＭＳ Ｐゴシック" charset="-128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09" charset="0"/>
          <a:ea typeface="ＭＳ Ｐゴシック" charset="-128"/>
          <a:cs typeface="ＭＳ Ｐゴシック" charset="-128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09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09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09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09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chemeClr val="accent2"/>
        </a:buClr>
        <a:buSzPct val="200000"/>
        <a:buFont typeface="Arial" panose="020B0604020202020204" pitchFamily="34" charset="0"/>
        <a:buChar char="•"/>
        <a:defRPr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200000"/>
        <a:buFont typeface="Arial" panose="020B0604020202020204" pitchFamily="34" charset="0"/>
        <a:buChar char="•"/>
        <a:defRPr sz="1400" b="1">
          <a:solidFill>
            <a:schemeClr val="tx1"/>
          </a:solidFill>
          <a:latin typeface="+mn-lt"/>
          <a:ea typeface="ＭＳ Ｐゴシック" pitchFamily="-109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200000"/>
        <a:buFont typeface="Arial" panose="020B0604020202020204" pitchFamily="34" charset="0"/>
        <a:buChar char="•"/>
        <a:defRPr sz="1200" b="1">
          <a:solidFill>
            <a:schemeClr val="tx1"/>
          </a:solidFill>
          <a:latin typeface="+mn-lt"/>
          <a:ea typeface="ＭＳ Ｐゴシック" pitchFamily="-109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200000"/>
        <a:buFont typeface="Arial" panose="020B0604020202020204" pitchFamily="34" charset="0"/>
        <a:buChar char="•"/>
        <a:defRPr sz="1200" b="1">
          <a:solidFill>
            <a:schemeClr val="tx1"/>
          </a:solidFill>
          <a:latin typeface="+mn-lt"/>
          <a:ea typeface="ＭＳ Ｐゴシック" pitchFamily="-109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200000"/>
        <a:buFont typeface="Arial" panose="020B0604020202020204" pitchFamily="34" charset="0"/>
        <a:buChar char="•"/>
        <a:defRPr sz="1200" b="1">
          <a:solidFill>
            <a:schemeClr val="tx1"/>
          </a:solidFill>
          <a:latin typeface="+mn-lt"/>
          <a:ea typeface="ＭＳ Ｐゴシック" pitchFamily="-109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09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09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09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?term=%22Wilson%20SA%22%5bAuthor%5d" TargetMode="External"/><Relationship Id="rId3" Type="http://schemas.openxmlformats.org/officeDocument/2006/relationships/hyperlink" Target="https://agupubs.onlinelibrary.wiley.com/authored-by/Moore/Jeffrey+M." TargetMode="External"/><Relationship Id="rId7" Type="http://schemas.openxmlformats.org/officeDocument/2006/relationships/hyperlink" Target="https://pubmed.ncbi.nlm.nih.gov/?term=%22Mayer%20DP%22%5bAuthor%5d" TargetMode="External"/><Relationship Id="rId2" Type="http://schemas.openxmlformats.org/officeDocument/2006/relationships/hyperlink" Target="https://agupubs.onlinelibrary.wiley.com/authored-by/Howard/Alan+D.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med.ncbi.nlm.nih.gov/?term=%22Kite%20ES%22%5bAuthor%5d" TargetMode="External"/><Relationship Id="rId11" Type="http://schemas.openxmlformats.org/officeDocument/2006/relationships/hyperlink" Target="https://pubmed.ncbi.nlm.nih.gov/?term=%22Stucky%20de%20Quay%20G%22%5bAuthor%5d" TargetMode="External"/><Relationship Id="rId5" Type="http://schemas.openxmlformats.org/officeDocument/2006/relationships/hyperlink" Target="https://agupubs.onlinelibrary.wiley.com/authored-by/Craddock/Robert+A." TargetMode="External"/><Relationship Id="rId10" Type="http://schemas.openxmlformats.org/officeDocument/2006/relationships/hyperlink" Target="https://pubmed.ncbi.nlm.nih.gov/?term=%22Lucas%20AS%22%5bAuthor%5d" TargetMode="External"/><Relationship Id="rId4" Type="http://schemas.openxmlformats.org/officeDocument/2006/relationships/hyperlink" Target="https://agupubs.onlinelibrary.wiley.com/authored-by/Irwin/Rossman+P./III" TargetMode="External"/><Relationship Id="rId9" Type="http://schemas.openxmlformats.org/officeDocument/2006/relationships/hyperlink" Target="https://pubmed.ncbi.nlm.nih.gov/?term=%22Davis%20JM%22%5bAuthor%5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4">
            <a:extLst>
              <a:ext uri="{FF2B5EF4-FFF2-40B4-BE49-F238E27FC236}">
                <a16:creationId xmlns:a16="http://schemas.microsoft.com/office/drawing/2014/main" id="{6E499329-12BA-1883-00EE-B10AD007991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8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400" y="11113"/>
            <a:ext cx="1056005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Box 5">
            <a:extLst>
              <a:ext uri="{FF2B5EF4-FFF2-40B4-BE49-F238E27FC236}">
                <a16:creationId xmlns:a16="http://schemas.microsoft.com/office/drawing/2014/main" id="{2E9625B2-100E-69B2-3862-F0D4DF111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800" y="2781300"/>
            <a:ext cx="51054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>
                <a:latin typeface="Arial Black" panose="020B0604020202020204" pitchFamily="34" charset="0"/>
              </a:rPr>
              <a:t>The Hesperian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>
            <a:extLst>
              <a:ext uri="{FF2B5EF4-FFF2-40B4-BE49-F238E27FC236}">
                <a16:creationId xmlns:a16="http://schemas.microsoft.com/office/drawing/2014/main" id="{C4F030EC-63E1-169F-FDF7-4FC60245C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60400"/>
            <a:ext cx="4743450" cy="29876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Extensive plains volcanism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with subsequent wrinkle ridges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Large amount of SO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released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Combines with water to form acid rain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Shift from phyllosilicate to sulfate deposits?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Extent of Noachian volcanism is not well known, but may well exceed that in Hesperian, as expected from declining heat flow </a:t>
            </a:r>
          </a:p>
        </p:txBody>
      </p:sp>
      <p:sp>
        <p:nvSpPr>
          <p:cNvPr id="17410" name="Text Box 4">
            <a:extLst>
              <a:ext uri="{FF2B5EF4-FFF2-40B4-BE49-F238E27FC236}">
                <a16:creationId xmlns:a16="http://schemas.microsoft.com/office/drawing/2014/main" id="{76737BC5-1741-066C-03D8-B1AD60E14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" y="196850"/>
            <a:ext cx="3400425" cy="4270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Hesperian Volcanism</a:t>
            </a:r>
          </a:p>
        </p:txBody>
      </p:sp>
      <p:pic>
        <p:nvPicPr>
          <p:cNvPr id="17411" name="Picture 5">
            <a:extLst>
              <a:ext uri="{FF2B5EF4-FFF2-40B4-BE49-F238E27FC236}">
                <a16:creationId xmlns:a16="http://schemas.microsoft.com/office/drawing/2014/main" id="{3B3FE800-5F51-B5CB-0AD3-6B0C2CA3D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0"/>
            <a:ext cx="441007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17412" name="Object 2">
            <a:extLst>
              <a:ext uri="{FF2B5EF4-FFF2-40B4-BE49-F238E27FC236}">
                <a16:creationId xmlns:a16="http://schemas.microsoft.com/office/drawing/2014/main" id="{32152FEA-C5FF-9203-2859-0F6E051641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49600"/>
          <a:ext cx="7599363" cy="331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6400800" imgH="2794000" progId="Photoshop.Image.8">
                  <p:embed/>
                </p:oleObj>
              </mc:Choice>
              <mc:Fallback>
                <p:oleObj name="Image" r:id="rId4" imgW="6400800" imgH="2794000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49600"/>
                        <a:ext cx="7599363" cy="331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12">
            <a:extLst>
              <a:ext uri="{FF2B5EF4-FFF2-40B4-BE49-F238E27FC236}">
                <a16:creationId xmlns:a16="http://schemas.microsoft.com/office/drawing/2014/main" id="{A5E07BF2-91E9-D491-60FC-C222D74B6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575" y="6577013"/>
            <a:ext cx="2249488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Mont</a:t>
            </a:r>
            <a:r>
              <a:rPr lang="en-US" altLang="en-US" sz="1400">
                <a:cs typeface="Arial" panose="020B0604020202020204" pitchFamily="34" charset="0"/>
              </a:rPr>
              <a:t>ési and Zuber, 2003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D0C7D-DCCE-274E-B56A-2B3CD70B4BD8}"/>
              </a:ext>
            </a:extLst>
          </p:cNvPr>
          <p:cNvSpPr txBox="1"/>
          <p:nvPr/>
        </p:nvSpPr>
        <p:spPr>
          <a:xfrm>
            <a:off x="3962400" y="6103938"/>
            <a:ext cx="4864100" cy="7540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lnSpc>
                <a:spcPct val="89000"/>
              </a:lnSpc>
              <a:defRPr/>
            </a:pPr>
            <a:r>
              <a:rPr lang="en-US" dirty="0">
                <a:latin typeface="Arial" pitchFamily="-105" charset="0"/>
                <a:ea typeface="+mn-ea"/>
              </a:rPr>
              <a:t>Wrinkle ridges common on Hesperian plains, facilitated by layered surface with contrasts in strength, like flood lavas</a:t>
            </a:r>
          </a:p>
        </p:txBody>
      </p:sp>
      <p:sp>
        <p:nvSpPr>
          <p:cNvPr id="17415" name="TextBox 7">
            <a:extLst>
              <a:ext uri="{FF2B5EF4-FFF2-40B4-BE49-F238E27FC236}">
                <a16:creationId xmlns:a16="http://schemas.microsoft.com/office/drawing/2014/main" id="{5E0689AA-F569-5C33-D93F-DD9D7B29D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100" y="2476500"/>
            <a:ext cx="44069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Map of plains volcanism, excluding N plains that may also be covered by lava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>
            <a:extLst>
              <a:ext uri="{FF2B5EF4-FFF2-40B4-BE49-F238E27FC236}">
                <a16:creationId xmlns:a16="http://schemas.microsoft.com/office/drawing/2014/main" id="{7B01B32C-1B79-4ACB-A515-DC646BAA54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468313"/>
            <a:ext cx="4905375" cy="16367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Paterae Volcanism </a:t>
            </a:r>
          </a:p>
          <a:p>
            <a:pPr lvl="1">
              <a:lnSpc>
                <a:spcPct val="8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Low relief</a:t>
            </a:r>
          </a:p>
          <a:p>
            <a:pPr lvl="1">
              <a:lnSpc>
                <a:spcPct val="8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Very low slopes &lt;1 degree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Highland paterae -  late Noachian</a:t>
            </a:r>
          </a:p>
          <a:p>
            <a:pPr lvl="1">
              <a:lnSpc>
                <a:spcPct val="8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Extensively dissected </a:t>
            </a:r>
          </a:p>
          <a:p>
            <a:pPr lvl="1">
              <a:lnSpc>
                <a:spcPct val="8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Easily erodible material – consolidated ash</a:t>
            </a:r>
          </a:p>
        </p:txBody>
      </p:sp>
      <p:pic>
        <p:nvPicPr>
          <p:cNvPr id="19458" name="Picture 6">
            <a:extLst>
              <a:ext uri="{FF2B5EF4-FFF2-40B4-BE49-F238E27FC236}">
                <a16:creationId xmlns:a16="http://schemas.microsoft.com/office/drawing/2014/main" id="{EC638913-AC4F-D745-78A8-503C2FC08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-34925"/>
            <a:ext cx="42418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9459" name="Picture 7">
            <a:extLst>
              <a:ext uri="{FF2B5EF4-FFF2-40B4-BE49-F238E27FC236}">
                <a16:creationId xmlns:a16="http://schemas.microsoft.com/office/drawing/2014/main" id="{89E573E8-0879-E359-4A8B-1D9367DF0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133600"/>
            <a:ext cx="46672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9460" name="Text Box 8">
            <a:extLst>
              <a:ext uri="{FF2B5EF4-FFF2-40B4-BE49-F238E27FC236}">
                <a16:creationId xmlns:a16="http://schemas.microsoft.com/office/drawing/2014/main" id="{C6AD27BA-A5F1-E62D-4DA9-53262D1B7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735638"/>
            <a:ext cx="1547812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Tyrrhena Patera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>
            <a:extLst>
              <a:ext uri="{FF2B5EF4-FFF2-40B4-BE49-F238E27FC236}">
                <a16:creationId xmlns:a16="http://schemas.microsoft.com/office/drawing/2014/main" id="{41513595-12D5-BFC9-6FA1-84E671959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863600"/>
            <a:ext cx="51435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1506" name="Rectangle 3">
            <a:extLst>
              <a:ext uri="{FF2B5EF4-FFF2-40B4-BE49-F238E27FC236}">
                <a16:creationId xmlns:a16="http://schemas.microsoft.com/office/drawing/2014/main" id="{82008F84-2EE9-1658-8D1A-B48E0A659D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" y="877888"/>
            <a:ext cx="3962400" cy="5141912"/>
          </a:xfrm>
          <a:ln w="28575">
            <a:solidFill>
              <a:srgbClr val="3365FB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Growth of Tharsis causes radial extension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1000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km in extent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Compressional wrinkle ridges are circumferential to Tharsis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Opening of Valles Marineris</a:t>
            </a:r>
          </a:p>
          <a:p>
            <a:pPr lvl="1"/>
            <a:r>
              <a:rPr lang="en-US" altLang="en-US" sz="1600">
                <a:ea typeface="ＭＳ Ｐゴシック" panose="020B0600070205080204" pitchFamily="34" charset="-128"/>
              </a:rPr>
              <a:t>Radial to Tharsis</a:t>
            </a:r>
          </a:p>
          <a:p>
            <a:pPr lvl="1"/>
            <a:r>
              <a:rPr lang="en-US" altLang="en-US" sz="1600">
                <a:ea typeface="ＭＳ Ｐゴシック" panose="020B0600070205080204" pitchFamily="34" charset="-128"/>
              </a:rPr>
              <a:t>Extension stresses begin rift</a:t>
            </a:r>
          </a:p>
          <a:p>
            <a:pPr lvl="1"/>
            <a:r>
              <a:rPr lang="en-US" altLang="en-US" sz="1600">
                <a:ea typeface="ＭＳ Ｐゴシック" panose="020B0600070205080204" pitchFamily="34" charset="-128"/>
              </a:rPr>
              <a:t>Unclear why most extension is in one place</a:t>
            </a:r>
          </a:p>
          <a:p>
            <a:pPr lvl="2"/>
            <a:r>
              <a:rPr lang="en-US" altLang="en-US" sz="1400">
                <a:ea typeface="ＭＳ Ｐゴシック" panose="020B0600070205080204" pitchFamily="34" charset="-128"/>
              </a:rPr>
              <a:t>Another mantle plume under Valles Marineris?</a:t>
            </a:r>
          </a:p>
          <a:p>
            <a:pPr lvl="2"/>
            <a:r>
              <a:rPr lang="en-US" altLang="en-US" sz="1400">
                <a:ea typeface="ＭＳ Ｐゴシック" panose="020B0600070205080204" pitchFamily="34" charset="-128"/>
              </a:rPr>
              <a:t>Role of water?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600">
                <a:ea typeface="ＭＳ Ｐゴシック" panose="020B0600070205080204" pitchFamily="34" charset="-128"/>
              </a:rPr>
              <a:t>Canyon subsequently widened by landslides</a:t>
            </a:r>
          </a:p>
          <a:p>
            <a:pPr lvl="1"/>
            <a:r>
              <a:rPr lang="en-US" altLang="en-US" sz="1600">
                <a:ea typeface="ＭＳ Ｐゴシック" panose="020B0600070205080204" pitchFamily="34" charset="-128"/>
              </a:rPr>
              <a:t>Later filled with layered deposits</a:t>
            </a:r>
          </a:p>
          <a:p>
            <a:pPr lvl="2"/>
            <a:r>
              <a:rPr lang="en-US" altLang="en-US" sz="1400">
                <a:ea typeface="ＭＳ Ｐゴシック" panose="020B0600070205080204" pitchFamily="34" charset="-128"/>
              </a:rPr>
              <a:t>Probably from paleo-lakes and eolian deposition</a:t>
            </a:r>
          </a:p>
        </p:txBody>
      </p:sp>
      <p:sp>
        <p:nvSpPr>
          <p:cNvPr id="21507" name="Text Box 6">
            <a:extLst>
              <a:ext uri="{FF2B5EF4-FFF2-40B4-BE49-F238E27FC236}">
                <a16:creationId xmlns:a16="http://schemas.microsoft.com/office/drawing/2014/main" id="{5B897385-35C9-A761-F5B6-762AB3E61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700" y="0"/>
            <a:ext cx="3400425" cy="4270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Hesperian Tectonics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5">
            <a:extLst>
              <a:ext uri="{FF2B5EF4-FFF2-40B4-BE49-F238E27FC236}">
                <a16:creationId xmlns:a16="http://schemas.microsoft.com/office/drawing/2014/main" id="{35BD1054-5140-10A6-1873-375B6E040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68575"/>
            <a:ext cx="44481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00000"/>
              </a:lnSpc>
              <a:spcBef>
                <a:spcPct val="40000"/>
              </a:spcBef>
              <a:buClr>
                <a:srgbClr val="042EAE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/>
              <a:t>Ancient sedimentary rock layers found in craters and plains like Meridiani (explored by Opportuniity rover)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42EAE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/>
              <a:t>Indicate active past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42EAE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/>
              <a:t>Possible paleo-lake environments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42EAE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/>
              <a:t>OMEGA indicates light toned layered deposits are sulfate rich in composition</a:t>
            </a:r>
          </a:p>
          <a:p>
            <a:pPr lvl="2" algn="l">
              <a:lnSpc>
                <a:spcPct val="90000"/>
              </a:lnSpc>
              <a:spcBef>
                <a:spcPct val="30000"/>
              </a:spcBef>
              <a:buClr>
                <a:srgbClr val="042EAE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400"/>
              <a:t>Implies evaporites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42EAE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/>
              <a:t>Very few craters on layered materials</a:t>
            </a:r>
          </a:p>
          <a:p>
            <a:pPr lvl="2" algn="l">
              <a:lnSpc>
                <a:spcPct val="90000"/>
              </a:lnSpc>
              <a:spcBef>
                <a:spcPct val="30000"/>
              </a:spcBef>
              <a:buClr>
                <a:srgbClr val="042EAE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400"/>
              <a:t>Due to rapid erosion rather than young geologic age</a:t>
            </a:r>
          </a:p>
          <a:p>
            <a:pPr lvl="2" algn="l">
              <a:lnSpc>
                <a:spcPct val="90000"/>
              </a:lnSpc>
              <a:spcBef>
                <a:spcPct val="30000"/>
              </a:spcBef>
              <a:buClr>
                <a:srgbClr val="042EAE"/>
              </a:buClr>
              <a:buSzPct val="146000"/>
              <a:buFont typeface="Arial" panose="020B0604020202020204" pitchFamily="34" charset="0"/>
              <a:buChar char="•"/>
            </a:pPr>
            <a:r>
              <a:rPr lang="en-US" altLang="en-US" sz="1400"/>
              <a:t>Superposition suggests these are largely Noachian to Hesperian in age</a:t>
            </a:r>
          </a:p>
        </p:txBody>
      </p:sp>
      <p:sp>
        <p:nvSpPr>
          <p:cNvPr id="23554" name="Text Box 7">
            <a:extLst>
              <a:ext uri="{FF2B5EF4-FFF2-40B4-BE49-F238E27FC236}">
                <a16:creationId xmlns:a16="http://schemas.microsoft.com/office/drawing/2014/main" id="{DE8A0249-88AA-8F94-801F-11C5DAE51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0"/>
            <a:ext cx="7670800" cy="4270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Water at the Noachian-Hesperian Boundary</a:t>
            </a:r>
          </a:p>
        </p:txBody>
      </p:sp>
      <p:sp>
        <p:nvSpPr>
          <p:cNvPr id="23555" name="Rectangle 10">
            <a:extLst>
              <a:ext uri="{FF2B5EF4-FFF2-40B4-BE49-F238E27FC236}">
                <a16:creationId xmlns:a16="http://schemas.microsoft.com/office/drawing/2014/main" id="{9585E272-00D8-7FC6-466F-D105E4C39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7700"/>
            <a:ext cx="469582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/>
              <a:t>Valley networks indicate surface water eroded Noachian terrains </a:t>
            </a:r>
          </a:p>
          <a:p>
            <a:pPr lvl="1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 sz="1400"/>
              <a:t>Infilled craters gives best measure of total volume of erosion and hence, of water. </a:t>
            </a:r>
          </a:p>
          <a:p>
            <a:pPr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/>
              <a:t>Inevitable to have this water pool into craters and low areas</a:t>
            </a:r>
          </a:p>
        </p:txBody>
      </p:sp>
      <p:pic>
        <p:nvPicPr>
          <p:cNvPr id="23556" name="Picture 2" descr="Periodic_Layering_in_Becquerel_Crater,_Mars.jpg">
            <a:extLst>
              <a:ext uri="{FF2B5EF4-FFF2-40B4-BE49-F238E27FC236}">
                <a16:creationId xmlns:a16="http://schemas.microsoft.com/office/drawing/2014/main" id="{BE3BAE68-5FCF-AC01-2C80-DCE65BDDC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457200"/>
            <a:ext cx="4502150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3">
            <a:extLst>
              <a:ext uri="{FF2B5EF4-FFF2-40B4-BE49-F238E27FC236}">
                <a16:creationId xmlns:a16="http://schemas.microsoft.com/office/drawing/2014/main" id="{5496B3AF-6216-6177-6399-F9D7B9E53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100" y="6464300"/>
            <a:ext cx="45339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Layering in Becquerel crater, PSP_003656_2015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0BE80571-CAFE-D12F-9A0D-00075E30A5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4826000" cy="153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000">
                <a:solidFill>
                  <a:srgbClr val="042EAE"/>
                </a:solidFill>
                <a:ea typeface="ＭＳ Ｐゴシック" panose="020B0600070205080204" pitchFamily="34" charset="-128"/>
              </a:rPr>
              <a:t>Periodic layering in sedimentary rocks (Lewis et al., 2008)</a:t>
            </a:r>
            <a:br>
              <a:rPr lang="en-US" altLang="en-US" sz="2000">
                <a:solidFill>
                  <a:srgbClr val="042EAE"/>
                </a:solidFill>
                <a:ea typeface="ＭＳ Ｐゴシック" panose="020B0600070205080204" pitchFamily="34" charset="-128"/>
              </a:rPr>
            </a:br>
            <a:r>
              <a:rPr lang="en-US" altLang="en-US" sz="2000">
                <a:solidFill>
                  <a:srgbClr val="042EAE"/>
                </a:solidFill>
                <a:ea typeface="ＭＳ Ｐゴシック" panose="020B0600070205080204" pitchFamily="34" charset="-128"/>
              </a:rPr>
              <a:t>Periodicity related to orbital periods (eccentricity, obliquity)?</a:t>
            </a:r>
          </a:p>
        </p:txBody>
      </p:sp>
      <p:pic>
        <p:nvPicPr>
          <p:cNvPr id="25602" name="Picture 3" descr="t">
            <a:extLst>
              <a:ext uri="{FF2B5EF4-FFF2-40B4-BE49-F238E27FC236}">
                <a16:creationId xmlns:a16="http://schemas.microsoft.com/office/drawing/2014/main" id="{A55C403E-3A44-B0C9-08F8-8F99BD06A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5018088"/>
            <a:ext cx="4521200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l1">
            <a:extLst>
              <a:ext uri="{FF2B5EF4-FFF2-40B4-BE49-F238E27FC236}">
                <a16:creationId xmlns:a16="http://schemas.microsoft.com/office/drawing/2014/main" id="{1801A658-648D-7F7C-2D4C-55BFEDFC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62050"/>
            <a:ext cx="437515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l2">
            <a:extLst>
              <a:ext uri="{FF2B5EF4-FFF2-40B4-BE49-F238E27FC236}">
                <a16:creationId xmlns:a16="http://schemas.microsoft.com/office/drawing/2014/main" id="{8D90039B-6447-0B90-5F81-B705065E1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0"/>
            <a:ext cx="4298950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87E7EFE0-BAC9-F272-44C5-702B64C08E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1950" y="423863"/>
            <a:ext cx="8267700" cy="4370387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Interconnected drainage basins point to water transport from lake to lake</a:t>
            </a:r>
          </a:p>
        </p:txBody>
      </p:sp>
      <p:pic>
        <p:nvPicPr>
          <p:cNvPr id="27650" name="Picture 4">
            <a:extLst>
              <a:ext uri="{FF2B5EF4-FFF2-40B4-BE49-F238E27FC236}">
                <a16:creationId xmlns:a16="http://schemas.microsoft.com/office/drawing/2014/main" id="{20B64C3D-1603-3B87-BAC4-453C29A65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1016000"/>
            <a:ext cx="4951413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7651" name="Text Box 5">
            <a:extLst>
              <a:ext uri="{FF2B5EF4-FFF2-40B4-BE49-F238E27FC236}">
                <a16:creationId xmlns:a16="http://schemas.microsoft.com/office/drawing/2014/main" id="{AB54A536-3D68-A7AB-320A-9F9C86319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0" y="6564313"/>
            <a:ext cx="155575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Irwin et al., 2004</a:t>
            </a:r>
          </a:p>
        </p:txBody>
      </p:sp>
      <p:pic>
        <p:nvPicPr>
          <p:cNvPr id="27652" name="Picture 6">
            <a:extLst>
              <a:ext uri="{FF2B5EF4-FFF2-40B4-BE49-F238E27FC236}">
                <a16:creationId xmlns:a16="http://schemas.microsoft.com/office/drawing/2014/main" id="{A344CADD-B61E-3EBB-8FF9-A2F37DD3A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2238"/>
            <a:ext cx="478790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7653" name="Text Box 7">
            <a:extLst>
              <a:ext uri="{FF2B5EF4-FFF2-40B4-BE49-F238E27FC236}">
                <a16:creationId xmlns:a16="http://schemas.microsoft.com/office/drawing/2014/main" id="{9A50807D-403B-F15D-DD40-102AB02F3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6145213"/>
            <a:ext cx="169545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Parker et al., 2000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>
            <a:extLst>
              <a:ext uri="{FF2B5EF4-FFF2-40B4-BE49-F238E27FC236}">
                <a16:creationId xmlns:a16="http://schemas.microsoft.com/office/drawing/2014/main" id="{187CDF21-6E35-EE48-96FB-B27D467E1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" y="571500"/>
            <a:ext cx="3187700" cy="2908300"/>
          </a:xfrm>
          <a:prstGeom prst="rect">
            <a:avLst/>
          </a:prstGeom>
          <a:noFill/>
          <a:ln w="28575" cmpd="sng">
            <a:solidFill>
              <a:srgbClr val="3365FB"/>
            </a:solidFill>
            <a:miter lim="800000"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spcBef>
                <a:spcPct val="40000"/>
              </a:spcBef>
              <a:buClr>
                <a:srgbClr val="FF0000"/>
              </a:buClr>
              <a:buSzPct val="60000"/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Distributary fans </a:t>
            </a: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Indicate lengthy fluvial processes</a:t>
            </a: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Outflow channels could have been short lived</a:t>
            </a: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May have discharged into a lake (delta) or dry crater (alluvial fan)</a:t>
            </a: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Many such deposits of Hesperian age (although initially assumed Noachian)</a:t>
            </a:r>
          </a:p>
        </p:txBody>
      </p:sp>
      <p:sp>
        <p:nvSpPr>
          <p:cNvPr id="29698" name="Text Box 6">
            <a:extLst>
              <a:ext uri="{FF2B5EF4-FFF2-40B4-BE49-F238E27FC236}">
                <a16:creationId xmlns:a16="http://schemas.microsoft.com/office/drawing/2014/main" id="{7281C761-445C-F5C0-2880-BE25697C9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0"/>
            <a:ext cx="4559300" cy="4270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Evidence of sustained flow</a:t>
            </a:r>
          </a:p>
        </p:txBody>
      </p:sp>
      <p:pic>
        <p:nvPicPr>
          <p:cNvPr id="29699" name="Picture 9">
            <a:extLst>
              <a:ext uri="{FF2B5EF4-FFF2-40B4-BE49-F238E27FC236}">
                <a16:creationId xmlns:a16="http://schemas.microsoft.com/office/drawing/2014/main" id="{7216ACEE-53D8-A6EF-274C-9DCF83C5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461963"/>
            <a:ext cx="5732462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9700" name="Text Box 11">
            <a:extLst>
              <a:ext uri="{FF2B5EF4-FFF2-40B4-BE49-F238E27FC236}">
                <a16:creationId xmlns:a16="http://schemas.microsoft.com/office/drawing/2014/main" id="{00C9A744-57D6-913D-CA43-C2E5AB721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577013"/>
            <a:ext cx="2516188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Lewis and Aharonson, 2006</a:t>
            </a:r>
          </a:p>
        </p:txBody>
      </p:sp>
      <p:pic>
        <p:nvPicPr>
          <p:cNvPr id="29701" name="Picture 13">
            <a:extLst>
              <a:ext uri="{FF2B5EF4-FFF2-40B4-BE49-F238E27FC236}">
                <a16:creationId xmlns:a16="http://schemas.microsoft.com/office/drawing/2014/main" id="{A66F3DF0-4EB4-CE54-D79F-7F9A74CC3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3543300"/>
            <a:ext cx="3235325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9702" name="Text Box 14">
            <a:extLst>
              <a:ext uri="{FF2B5EF4-FFF2-40B4-BE49-F238E27FC236}">
                <a16:creationId xmlns:a16="http://schemas.microsoft.com/office/drawing/2014/main" id="{020FA2DA-A6BC-40A8-6082-6624A471B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6424613"/>
            <a:ext cx="2006600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Jerolmack et al., 2004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2">
            <a:extLst>
              <a:ext uri="{FF2B5EF4-FFF2-40B4-BE49-F238E27FC236}">
                <a16:creationId xmlns:a16="http://schemas.microsoft.com/office/drawing/2014/main" id="{77616751-6E17-F52F-5B07-E818AC5B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275"/>
            <a:ext cx="91440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rgbClr val="042EAE"/>
                </a:solidFill>
              </a:rPr>
              <a:t>Characterizing Numerous Crater-bound Alluvial Fans in Margaritifer Terra</a:t>
            </a:r>
          </a:p>
        </p:txBody>
      </p:sp>
      <p:sp>
        <p:nvSpPr>
          <p:cNvPr id="31746" name="TextBox 5">
            <a:extLst>
              <a:ext uri="{FF2B5EF4-FFF2-40B4-BE49-F238E27FC236}">
                <a16:creationId xmlns:a16="http://schemas.microsoft.com/office/drawing/2014/main" id="{794A34A3-DBFE-5FC0-8226-AA260B5B6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5" y="3322638"/>
            <a:ext cx="6262688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563"/>
              </a:spcAft>
              <a:buFont typeface="Arial" panose="020B0604020202020204" pitchFamily="34" charset="0"/>
              <a:buChar char="•"/>
            </a:pPr>
            <a:r>
              <a:rPr lang="en-US" altLang="en-US" sz="1300"/>
              <a:t>Numerous alluvial fans and some playa/lake deposits in craters occur at a range of latitudes and elevations and may be as young as Early to mid-Hesperian in age. May correlate with lakes in Uzboi, Holden, Eberswalde. </a:t>
            </a:r>
          </a:p>
          <a:p>
            <a:pPr>
              <a:spcAft>
                <a:spcPts val="563"/>
              </a:spcAft>
              <a:buFont typeface="Arial" panose="020B0604020202020204" pitchFamily="34" charset="0"/>
              <a:buChar char="•"/>
            </a:pPr>
            <a:r>
              <a:rPr lang="en-US" altLang="en-US" sz="1300"/>
              <a:t>Fans are minimally incised, most common in craters with lowest floor elevations and greatest relief between floor and rim (1-3 km), and poorly correlated with azimuth in crater</a:t>
            </a:r>
          </a:p>
          <a:p>
            <a:pPr>
              <a:spcAft>
                <a:spcPts val="563"/>
              </a:spcAft>
              <a:buFont typeface="Arial" panose="020B0604020202020204" pitchFamily="34" charset="0"/>
              <a:buChar char="•"/>
            </a:pPr>
            <a:r>
              <a:rPr lang="en-US" altLang="en-US" sz="1300"/>
              <a:t> Present distribution controlled by where preserved and exposed and not buried beneath younger deposits: fans may have been more widespread</a:t>
            </a:r>
          </a:p>
          <a:p>
            <a:pPr>
              <a:spcAft>
                <a:spcPts val="563"/>
              </a:spcAft>
              <a:buFont typeface="Arial" panose="020B0604020202020204" pitchFamily="34" charset="0"/>
              <a:buChar char="•"/>
            </a:pPr>
            <a:r>
              <a:rPr lang="en-US" altLang="en-US" sz="1300"/>
              <a:t> Erosion of crater rims, absence of lacustrine  deposits in some craters suggests limited groundwater, likely requires synoptic precipitation perhaps orographically enhanced, but was insufficient to deeply incise fan surfaces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300"/>
              <a:t> Morphology points to precipitation that started and ended abruptly (Moore and Howard  2005; Kraal et al., 2008). Regional record is among best preserved on Mars and correlates with increased degradation in the late Noachian inferred by Irwin et al., 2005; Wray et al., 2009, and maybe well into the Hesperian</a:t>
            </a:r>
          </a:p>
          <a:p>
            <a:pPr>
              <a:spcAft>
                <a:spcPts val="700"/>
              </a:spcAft>
              <a:buFont typeface="Arial" panose="020B0604020202020204" pitchFamily="34" charset="0"/>
              <a:buChar char="•"/>
            </a:pPr>
            <a:endParaRPr lang="en-US" altLang="en-US" sz="1700"/>
          </a:p>
        </p:txBody>
      </p:sp>
      <p:grpSp>
        <p:nvGrpSpPr>
          <p:cNvPr id="31747" name="Group 9">
            <a:extLst>
              <a:ext uri="{FF2B5EF4-FFF2-40B4-BE49-F238E27FC236}">
                <a16:creationId xmlns:a16="http://schemas.microsoft.com/office/drawing/2014/main" id="{07F32829-583E-79A0-E5E6-6EA9C71381E5}"/>
              </a:ext>
            </a:extLst>
          </p:cNvPr>
          <p:cNvGrpSpPr>
            <a:grpSpLocks/>
          </p:cNvGrpSpPr>
          <p:nvPr/>
        </p:nvGrpSpPr>
        <p:grpSpPr bwMode="auto">
          <a:xfrm>
            <a:off x="4991100" y="442913"/>
            <a:ext cx="3816350" cy="2803525"/>
            <a:chOff x="7387771" y="629765"/>
            <a:chExt cx="5427663" cy="3986904"/>
          </a:xfrm>
        </p:grpSpPr>
        <p:pic>
          <p:nvPicPr>
            <p:cNvPr id="31755" name="Picture 4" descr="Fan_map_4.16.10.jpg">
              <a:extLst>
                <a:ext uri="{FF2B5EF4-FFF2-40B4-BE49-F238E27FC236}">
                  <a16:creationId xmlns:a16="http://schemas.microsoft.com/office/drawing/2014/main" id="{C6396DCC-025F-77A6-2AC3-46D710001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771" y="629765"/>
              <a:ext cx="5427663" cy="3986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6" name="TextBox 7">
              <a:extLst>
                <a:ext uri="{FF2B5EF4-FFF2-40B4-BE49-F238E27FC236}">
                  <a16:creationId xmlns:a16="http://schemas.microsoft.com/office/drawing/2014/main" id="{47A3A363-50A7-CAD0-8EA0-16F840E0DA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4674" y="638621"/>
              <a:ext cx="3993003" cy="350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lnSpc>
                  <a:spcPct val="89000"/>
                </a:lnSpc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lnSpc>
                  <a:spcPct val="89000"/>
                </a:lnSpc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lnSpc>
                  <a:spcPct val="89000"/>
                </a:lnSpc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lnSpc>
                  <a:spcPct val="89000"/>
                </a:lnSpc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lnSpc>
                  <a:spcPct val="89000"/>
                </a:lnSpc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chemeClr val="bg1"/>
                  </a:solidFill>
                </a:rPr>
                <a:t>White Letters – Fans, Black Letters – No Fans</a:t>
              </a:r>
            </a:p>
          </p:txBody>
        </p:sp>
      </p:grpSp>
      <p:pic>
        <p:nvPicPr>
          <p:cNvPr id="31748" name="Picture 5" descr="Crater A Fan Distributaries on East Wall Fan ESP_016975_1585.jpg">
            <a:extLst>
              <a:ext uri="{FF2B5EF4-FFF2-40B4-BE49-F238E27FC236}">
                <a16:creationId xmlns:a16="http://schemas.microsoft.com/office/drawing/2014/main" id="{9B4A2A5C-7BEF-BA5C-C8FE-0F41613E7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557213"/>
            <a:ext cx="37655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11">
            <a:extLst>
              <a:ext uri="{FF2B5EF4-FFF2-40B4-BE49-F238E27FC236}">
                <a16:creationId xmlns:a16="http://schemas.microsoft.com/office/drawing/2014/main" id="{2B16B8BB-DBEC-9D80-E2E2-592C4DB29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581025"/>
            <a:ext cx="9382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700"/>
              <a:t>Crater A</a:t>
            </a:r>
          </a:p>
        </p:txBody>
      </p:sp>
      <p:pic>
        <p:nvPicPr>
          <p:cNvPr id="31750" name="Picture 7" descr="Crater B Distal Deposits ESP_016843_1590_IRB.jpg">
            <a:extLst>
              <a:ext uri="{FF2B5EF4-FFF2-40B4-BE49-F238E27FC236}">
                <a16:creationId xmlns:a16="http://schemas.microsoft.com/office/drawing/2014/main" id="{0DBBE6B4-C87D-7C76-D7AA-8A00E3F22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041650"/>
            <a:ext cx="24130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9">
            <a:extLst>
              <a:ext uri="{FF2B5EF4-FFF2-40B4-BE49-F238E27FC236}">
                <a16:creationId xmlns:a16="http://schemas.microsoft.com/office/drawing/2014/main" id="{2798AAB5-60B9-8CCA-52A1-A51F81660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040063"/>
            <a:ext cx="10858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/>
              <a:t>Crater B</a:t>
            </a:r>
          </a:p>
        </p:txBody>
      </p:sp>
      <p:sp>
        <p:nvSpPr>
          <p:cNvPr id="31752" name="TextBox 13">
            <a:extLst>
              <a:ext uri="{FF2B5EF4-FFF2-40B4-BE49-F238E27FC236}">
                <a16:creationId xmlns:a16="http://schemas.microsoft.com/office/drawing/2014/main" id="{48630DC4-81D1-76E3-EAF9-FB1BEBBC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2643188"/>
            <a:ext cx="4056063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rgbClr val="042EAE"/>
                </a:solidFill>
              </a:rPr>
              <a:t>Distributaries stand in relief due to removal of surrounding fines</a:t>
            </a:r>
          </a:p>
        </p:txBody>
      </p:sp>
      <p:sp>
        <p:nvSpPr>
          <p:cNvPr id="31753" name="TextBox 14">
            <a:extLst>
              <a:ext uri="{FF2B5EF4-FFF2-40B4-BE49-F238E27FC236}">
                <a16:creationId xmlns:a16="http://schemas.microsoft.com/office/drawing/2014/main" id="{C956831B-3C76-9842-1BCD-701EC0B89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51588"/>
            <a:ext cx="2339975" cy="373062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Friable, possible lake or playa deposits</a:t>
            </a:r>
          </a:p>
          <a:p>
            <a:r>
              <a:rPr lang="en-US" altLang="en-US" sz="1000">
                <a:solidFill>
                  <a:schemeClr val="bg1"/>
                </a:solidFill>
              </a:rPr>
              <a:t> at distal ends of fans</a:t>
            </a:r>
          </a:p>
        </p:txBody>
      </p:sp>
      <p:pic>
        <p:nvPicPr>
          <p:cNvPr id="31754" name="Picture 3">
            <a:extLst>
              <a:ext uri="{FF2B5EF4-FFF2-40B4-BE49-F238E27FC236}">
                <a16:creationId xmlns:a16="http://schemas.microsoft.com/office/drawing/2014/main" id="{80A353A7-4D6D-C330-0AB5-FCBE48E42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6348413"/>
            <a:ext cx="73025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E4773DC2-B270-489F-55DC-0E0102996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1"/>
                </a:solidFill>
                <a:ea typeface="ＭＳ Ｐゴシック" panose="020B0600070205080204" pitchFamily="34" charset="-128"/>
              </a:rPr>
              <a:t>Melas Chasm Fans</a:t>
            </a:r>
          </a:p>
        </p:txBody>
      </p:sp>
      <p:pic>
        <p:nvPicPr>
          <p:cNvPr id="32770" name="Picture 3" descr="PSP_007087_1700_RGB">
            <a:extLst>
              <a:ext uri="{FF2B5EF4-FFF2-40B4-BE49-F238E27FC236}">
                <a16:creationId xmlns:a16="http://schemas.microsoft.com/office/drawing/2014/main" id="{7BD05DDC-D5A4-4ABB-F1B7-0C79E1671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81000" y="-211138"/>
            <a:ext cx="9525000" cy="706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4">
            <a:extLst>
              <a:ext uri="{FF2B5EF4-FFF2-40B4-BE49-F238E27FC236}">
                <a16:creationId xmlns:a16="http://schemas.microsoft.com/office/drawing/2014/main" id="{616C5699-9956-3986-D8CE-F7D618315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00" y="185738"/>
            <a:ext cx="3962400" cy="1247775"/>
          </a:xfrm>
          <a:prstGeom prst="rect">
            <a:avLst/>
          </a:prstGeom>
          <a:solidFill>
            <a:srgbClr val="3333CC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Times New Roman" panose="02020603050405020304" pitchFamily="18" charset="0"/>
              </a:rPr>
              <a:t>Melas Chasm fans, maybe sublacustrine deposition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Times New Roman" panose="02020603050405020304" pitchFamily="18" charset="0"/>
              </a:rPr>
              <a:t>PSP_007087_1700, enhanced colors</a:t>
            </a:r>
            <a:endParaRPr lang="en-US" altLang="en-US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772" name="Picture 5" descr="t5.tiff">
            <a:extLst>
              <a:ext uri="{FF2B5EF4-FFF2-40B4-BE49-F238E27FC236}">
                <a16:creationId xmlns:a16="http://schemas.microsoft.com/office/drawing/2014/main" id="{6AA4E33E-3692-C39D-E0D1-AE5F996C3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288" y="-211138"/>
            <a:ext cx="4687888" cy="256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5">
            <a:extLst>
              <a:ext uri="{FF2B5EF4-FFF2-40B4-BE49-F238E27FC236}">
                <a16:creationId xmlns:a16="http://schemas.microsoft.com/office/drawing/2014/main" id="{461DA673-6E50-A302-1AFB-120DE3C9B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6307138"/>
            <a:ext cx="223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FFFFFF"/>
                </a:solidFill>
              </a:rPr>
              <a:t>Image width ~1.1 km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0934DF48-E14C-C24B-1B1D-A75C8BE3E4C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647700"/>
            <a:ext cx="4648200" cy="2324100"/>
          </a:xfrm>
          <a:ln w="28575">
            <a:solidFill>
              <a:srgbClr val="3365FB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defTabSz="914400">
              <a:lnSpc>
                <a:spcPct val="90000"/>
              </a:lnSpc>
            </a:pPr>
            <a:r>
              <a:rPr lang="en-US" altLang="en-US" sz="1600">
                <a:ea typeface="ＭＳ Ｐゴシック" panose="020B0600070205080204" pitchFamily="34" charset="-128"/>
              </a:rPr>
              <a:t>Huge floods carved channels</a:t>
            </a:r>
          </a:p>
          <a:p>
            <a:pPr marL="342900" indent="-342900" defTabSz="914400">
              <a:lnSpc>
                <a:spcPct val="90000"/>
              </a:lnSpc>
            </a:pPr>
            <a:r>
              <a:rPr lang="en-US" altLang="en-US" sz="1600">
                <a:ea typeface="ＭＳ Ｐゴシック" panose="020B0600070205080204" pitchFamily="34" charset="-128"/>
              </a:rPr>
              <a:t>Contains streamlined Islands</a:t>
            </a:r>
          </a:p>
          <a:p>
            <a:pPr marL="342900" indent="-342900" defTabSz="914400">
              <a:lnSpc>
                <a:spcPct val="90000"/>
              </a:lnSpc>
            </a:pPr>
            <a:r>
              <a:rPr lang="en-US" altLang="en-US" sz="1600">
                <a:ea typeface="ＭＳ Ｐゴシック" panose="020B0600070205080204" pitchFamily="34" charset="-128"/>
              </a:rPr>
              <a:t>Similar to channeled scablands in Washington</a:t>
            </a:r>
          </a:p>
          <a:p>
            <a:pPr marL="342900" indent="-342900" defTabSz="914400">
              <a:lnSpc>
                <a:spcPct val="90000"/>
              </a:lnSpc>
            </a:pPr>
            <a:r>
              <a:rPr lang="en-US" altLang="en-US" sz="1600">
                <a:ea typeface="ＭＳ Ｐゴシック" panose="020B0600070205080204" pitchFamily="34" charset="-128"/>
              </a:rPr>
              <a:t>Likely that a large underground reservoir emptied catastrophically</a:t>
            </a:r>
          </a:p>
          <a:p>
            <a:pPr marL="742950" lvl="1" indent="-285750" defTabSz="914400"/>
            <a:r>
              <a:rPr lang="en-US" altLang="en-US">
                <a:ea typeface="ＭＳ Ｐゴシック" panose="020B0600070205080204" pitchFamily="34" charset="-128"/>
              </a:rPr>
              <a:t>Source region collapses to chaos terrain</a:t>
            </a:r>
          </a:p>
          <a:p>
            <a:pPr marL="742950" lvl="1" indent="-285750" defTabSz="914400"/>
            <a:r>
              <a:rPr lang="en-US" altLang="en-US">
                <a:ea typeface="ＭＳ Ｐゴシック" panose="020B0600070205080204" pitchFamily="34" charset="-128"/>
              </a:rPr>
              <a:t>Flood empties into northern lowlands</a:t>
            </a:r>
          </a:p>
        </p:txBody>
      </p:sp>
      <p:pic>
        <p:nvPicPr>
          <p:cNvPr id="34818" name="Picture 4" descr="mars5">
            <a:extLst>
              <a:ext uri="{FF2B5EF4-FFF2-40B4-BE49-F238E27FC236}">
                <a16:creationId xmlns:a16="http://schemas.microsoft.com/office/drawing/2014/main" id="{BFB84EF1-4091-B549-AE45-0285B1120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3228975"/>
            <a:ext cx="3481387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mars4">
            <a:extLst>
              <a:ext uri="{FF2B5EF4-FFF2-40B4-BE49-F238E27FC236}">
                <a16:creationId xmlns:a16="http://schemas.microsoft.com/office/drawing/2014/main" id="{D344F129-1134-E4B4-06F0-E2359FF75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838200"/>
            <a:ext cx="440055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ivanov_channel_sequence">
            <a:extLst>
              <a:ext uri="{FF2B5EF4-FFF2-40B4-BE49-F238E27FC236}">
                <a16:creationId xmlns:a16="http://schemas.microsoft.com/office/drawing/2014/main" id="{7BF736D6-CE92-C3FC-5F23-64311A08B26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38475"/>
            <a:ext cx="5783263" cy="3640138"/>
          </a:xfrm>
          <a:noFill/>
        </p:spPr>
      </p:pic>
      <p:sp>
        <p:nvSpPr>
          <p:cNvPr id="34821" name="Text Box 7">
            <a:extLst>
              <a:ext uri="{FF2B5EF4-FFF2-40B4-BE49-F238E27FC236}">
                <a16:creationId xmlns:a16="http://schemas.microsoft.com/office/drawing/2014/main" id="{CAE82684-D2DB-197F-B85E-F95E155B8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0"/>
            <a:ext cx="5400675" cy="4270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Outflow Channels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3">
            <a:extLst>
              <a:ext uri="{FF2B5EF4-FFF2-40B4-BE49-F238E27FC236}">
                <a16:creationId xmlns:a16="http://schemas.microsoft.com/office/drawing/2014/main" id="{72A5D77B-27D0-8881-BE36-4053E08BA4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08500" y="1244600"/>
            <a:ext cx="4445000" cy="4572000"/>
          </a:xfrm>
          <a:ln w="28575">
            <a:solidFill>
              <a:srgbClr val="3365FB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What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s important in the Late Noachian/Hesperian/Early Amazonian?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Impact rate declining rapidly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Volcanic resurfacing at a maximum?</a:t>
            </a:r>
          </a:p>
          <a:p>
            <a:pPr lvl="2"/>
            <a:r>
              <a:rPr lang="en-US" altLang="en-US" sz="1800">
                <a:ea typeface="ＭＳ Ｐゴシック" panose="020B0600070205080204" pitchFamily="34" charset="-128"/>
              </a:rPr>
              <a:t>Hesperian volcanic plains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Fluvial resurfacing at a maximum near N-H boundary?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Outflow channels in Hesperian-Amazonian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(More difficult to assess Noachian fluvial and volcanic activity—evidence destroyed by impacts.)</a:t>
            </a:r>
          </a:p>
        </p:txBody>
      </p:sp>
      <p:pic>
        <p:nvPicPr>
          <p:cNvPr id="7170" name="Picture 7" descr="crater_ages">
            <a:extLst>
              <a:ext uri="{FF2B5EF4-FFF2-40B4-BE49-F238E27FC236}">
                <a16:creationId xmlns:a16="http://schemas.microsoft.com/office/drawing/2014/main" id="{737807B7-5074-62FC-4EFF-538E8926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435610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8">
            <a:extLst>
              <a:ext uri="{FF2B5EF4-FFF2-40B4-BE49-F238E27FC236}">
                <a16:creationId xmlns:a16="http://schemas.microsoft.com/office/drawing/2014/main" id="{6F8B3BFE-4EA4-F6E4-D5E0-31840FCED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75" y="5897563"/>
            <a:ext cx="1504950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Hartmann, 2005</a:t>
            </a:r>
          </a:p>
        </p:txBody>
      </p:sp>
      <p:sp>
        <p:nvSpPr>
          <p:cNvPr id="7172" name="Rectangle 9">
            <a:extLst>
              <a:ext uri="{FF2B5EF4-FFF2-40B4-BE49-F238E27FC236}">
                <a16:creationId xmlns:a16="http://schemas.microsoft.com/office/drawing/2014/main" id="{A7B4BD5E-2EE8-470E-DAD8-06F5AF0B7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100" y="160338"/>
            <a:ext cx="46577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>
            <a:lvl1pPr marL="342900" indent="-3429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 sz="2400"/>
              <a:t>When is the Hesperian?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800"/>
              <a:t>Starts 3.5-3.7Ga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800"/>
              <a:t>Ends 3.0-3.1 Ga</a:t>
            </a:r>
          </a:p>
        </p:txBody>
      </p:sp>
      <p:sp>
        <p:nvSpPr>
          <p:cNvPr id="7173" name="TextBox 1">
            <a:extLst>
              <a:ext uri="{FF2B5EF4-FFF2-40B4-BE49-F238E27FC236}">
                <a16:creationId xmlns:a16="http://schemas.microsoft.com/office/drawing/2014/main" id="{EF5AC92C-EF98-FDDE-8F31-92CAA4389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625600"/>
            <a:ext cx="2260600" cy="754063"/>
          </a:xfrm>
          <a:prstGeom prst="rect">
            <a:avLst/>
          </a:prstGeom>
          <a:noFill/>
          <a:ln w="19050">
            <a:solidFill>
              <a:srgbClr val="3365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Hesperian boundaries according to USGS</a:t>
            </a:r>
          </a:p>
        </p:txBody>
      </p:sp>
      <p:cxnSp>
        <p:nvCxnSpPr>
          <p:cNvPr id="7174" name="Straight Arrow Connector 3">
            <a:extLst>
              <a:ext uri="{FF2B5EF4-FFF2-40B4-BE49-F238E27FC236}">
                <a16:creationId xmlns:a16="http://schemas.microsoft.com/office/drawing/2014/main" id="{6A0BEC85-C83E-3D94-C168-10D7D58724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46300" y="2374900"/>
            <a:ext cx="25400" cy="1079500"/>
          </a:xfrm>
          <a:prstGeom prst="straightConnector1">
            <a:avLst/>
          </a:prstGeom>
          <a:noFill/>
          <a:ln w="47625" cmpd="thickThin">
            <a:solidFill>
              <a:srgbClr val="3365FB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5" name="Straight Arrow Connector 12">
            <a:extLst>
              <a:ext uri="{FF2B5EF4-FFF2-40B4-BE49-F238E27FC236}">
                <a16:creationId xmlns:a16="http://schemas.microsoft.com/office/drawing/2014/main" id="{2EF2642C-2668-92A6-B9F3-081385E4CE9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68600" y="2400300"/>
            <a:ext cx="38100" cy="1397000"/>
          </a:xfrm>
          <a:prstGeom prst="straightConnector1">
            <a:avLst/>
          </a:prstGeom>
          <a:noFill/>
          <a:ln w="47625" cmpd="thickThin">
            <a:solidFill>
              <a:srgbClr val="3365FB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earth&#10;&#10;AI-generated content may be incorrect.">
            <a:extLst>
              <a:ext uri="{FF2B5EF4-FFF2-40B4-BE49-F238E27FC236}">
                <a16:creationId xmlns:a16="http://schemas.microsoft.com/office/drawing/2014/main" id="{1C547F98-4682-D5B5-0F06-D0D3AAD35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480" y="0"/>
            <a:ext cx="7170644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5E57A-196E-192F-525C-1E897BCD844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73876" y="718080"/>
            <a:ext cx="2448983" cy="20674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Many outflow channels begin at chaos terrain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/>
              <a:t>Ivanov and Head 2001</a:t>
            </a:r>
          </a:p>
        </p:txBody>
      </p:sp>
    </p:spTree>
    <p:extLst>
      <p:ext uri="{BB962C8B-B14F-4D97-AF65-F5344CB8AC3E}">
        <p14:creationId xmlns:p14="http://schemas.microsoft.com/office/powerpoint/2010/main" val="181457781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066F-BE06-669B-4B27-37D5D9F25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Could the outflow channels have been carved by floods of lava rather than water/ice?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A01849-08B3-A7B1-5E70-185B09E85D8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61949" y="1058863"/>
            <a:ext cx="8112199" cy="1375993"/>
          </a:xfrm>
        </p:spPr>
        <p:txBody>
          <a:bodyPr/>
          <a:lstStyle/>
          <a:p>
            <a:r>
              <a:rPr lang="en-US" dirty="0"/>
              <a:t>Leverington published a series of papers with this hypothesis</a:t>
            </a:r>
          </a:p>
          <a:p>
            <a:r>
              <a:rPr lang="en-US" dirty="0"/>
              <a:t>See large channels on the Moon, Venus, and Mercury where water is extremely limited </a:t>
            </a:r>
          </a:p>
        </p:txBody>
      </p:sp>
      <p:pic>
        <p:nvPicPr>
          <p:cNvPr id="7" name="Picture 6" descr="A close-up of a volcano&#10;&#10;AI-generated content may be incorrect.">
            <a:extLst>
              <a:ext uri="{FF2B5EF4-FFF2-40B4-BE49-F238E27FC236}">
                <a16:creationId xmlns:a16="http://schemas.microsoft.com/office/drawing/2014/main" id="{6D83CDED-1E9B-2D76-F151-A840A8E2B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2" y="2181942"/>
            <a:ext cx="6555120" cy="46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2397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>
            <a:extLst>
              <a:ext uri="{FF2B5EF4-FFF2-40B4-BE49-F238E27FC236}">
                <a16:creationId xmlns:a16="http://schemas.microsoft.com/office/drawing/2014/main" id="{43E74DEA-2DBD-7CE0-C501-FEF9FB2ABD6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736600"/>
            <a:ext cx="3962400" cy="5911850"/>
          </a:xfrm>
          <a:ln w="28575">
            <a:solidFill>
              <a:srgbClr val="3365FB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defTabSz="914400"/>
            <a:r>
              <a:rPr lang="en-US" altLang="en-US" sz="1400">
                <a:ea typeface="ＭＳ Ｐゴシック" panose="020B0600070205080204" pitchFamily="34" charset="-128"/>
              </a:rPr>
              <a:t>Original </a:t>
            </a:r>
            <a:r>
              <a:rPr lang="ja-JP" altLang="en-US" sz="1400">
                <a:ea typeface="ＭＳ Ｐゴシック" panose="020B0600070205080204" pitchFamily="34" charset="-128"/>
              </a:rPr>
              <a:t>‘</a:t>
            </a:r>
            <a:r>
              <a:rPr lang="en-US" altLang="ja-JP" sz="1400">
                <a:ea typeface="ＭＳ Ｐゴシック" panose="020B0600070205080204" pitchFamily="34" charset="-128"/>
              </a:rPr>
              <a:t>shorelines</a:t>
            </a:r>
            <a:r>
              <a:rPr lang="ja-JP" altLang="en-US" sz="1400">
                <a:ea typeface="ＭＳ Ｐゴシック" panose="020B0600070205080204" pitchFamily="34" charset="-128"/>
              </a:rPr>
              <a:t>’</a:t>
            </a:r>
            <a:r>
              <a:rPr lang="en-US" altLang="ja-JP" sz="1400">
                <a:ea typeface="ＭＳ Ｐゴシック" panose="020B0600070205080204" pitchFamily="34" charset="-128"/>
              </a:rPr>
              <a:t> mapped by Tim Parker from Viking data in late 1980</a:t>
            </a:r>
            <a:r>
              <a:rPr lang="ja-JP" altLang="en-US" sz="1400">
                <a:ea typeface="ＭＳ Ｐゴシック" panose="020B0600070205080204" pitchFamily="34" charset="-128"/>
              </a:rPr>
              <a:t>’</a:t>
            </a:r>
            <a:r>
              <a:rPr lang="en-US" altLang="ja-JP" sz="1400">
                <a:ea typeface="ＭＳ Ｐゴシック" panose="020B0600070205080204" pitchFamily="34" charset="-128"/>
              </a:rPr>
              <a:t>s</a:t>
            </a:r>
          </a:p>
          <a:p>
            <a:pPr marL="342900" indent="-342900" defTabSz="914400"/>
            <a:r>
              <a:rPr lang="en-US" altLang="en-US" sz="1400">
                <a:ea typeface="ＭＳ Ｐゴシック" panose="020B0600070205080204" pitchFamily="34" charset="-128"/>
              </a:rPr>
              <a:t>One of the contacts he identified is close to an equipotental surface as shown by MGS MOLA</a:t>
            </a:r>
          </a:p>
          <a:p>
            <a:pPr marL="342900" indent="-342900" defTabSz="914400"/>
            <a:r>
              <a:rPr lang="en-US" altLang="en-US" sz="1400">
                <a:ea typeface="ＭＳ Ｐゴシック" panose="020B0600070205080204" pitchFamily="34" charset="-128"/>
              </a:rPr>
              <a:t>Water from outflow channels drained into the low-lying northern hemisphere</a:t>
            </a:r>
          </a:p>
          <a:p>
            <a:pPr marL="342900" indent="-342900" defTabSz="914400"/>
            <a:r>
              <a:rPr lang="en-US" altLang="en-US" sz="1400">
                <a:ea typeface="ＭＳ Ｐゴシック" panose="020B0600070205080204" pitchFamily="34" charset="-128"/>
              </a:rPr>
              <a:t>Still a lot of disagreement on whether to believe there was an ocean</a:t>
            </a:r>
          </a:p>
          <a:p>
            <a:pPr marL="742950" lvl="1" indent="-285750" defTabSz="914400"/>
            <a:r>
              <a:rPr lang="en-US" altLang="en-US">
                <a:ea typeface="ＭＳ Ｐゴシック" panose="020B0600070205080204" pitchFamily="34" charset="-128"/>
              </a:rPr>
              <a:t>No obvious shoreline features in high resolution imagery</a:t>
            </a:r>
          </a:p>
          <a:p>
            <a:pPr marL="1030288" lvl="2" indent="-285750" defTabSz="914400"/>
            <a:r>
              <a:rPr lang="en-US" altLang="en-US">
                <a:ea typeface="ＭＳ Ｐゴシック" panose="020B0600070205080204" pitchFamily="34" charset="-128"/>
              </a:rPr>
              <a:t>But the ocean may not have had stable shores for long</a:t>
            </a:r>
          </a:p>
          <a:p>
            <a:pPr marL="742950" lvl="1" indent="-285750" defTabSz="914400"/>
            <a:r>
              <a:rPr lang="en-US" altLang="en-US">
                <a:ea typeface="ＭＳ Ｐゴシック" panose="020B0600070205080204" pitchFamily="34" charset="-128"/>
              </a:rPr>
              <a:t>No (convincing) mineralogic evidence</a:t>
            </a:r>
          </a:p>
          <a:p>
            <a:pPr marL="742950" lvl="1" indent="-285750" defTabSz="914400"/>
            <a:r>
              <a:rPr lang="en-US" altLang="en-US">
                <a:ea typeface="ＭＳ Ｐゴシック" panose="020B0600070205080204" pitchFamily="34" charset="-128"/>
              </a:rPr>
              <a:t>Vastitas Borialis Fm is full of boulders, not fine-grained sediments</a:t>
            </a:r>
          </a:p>
          <a:p>
            <a:pPr marL="742950" lvl="1" indent="-285750" algn="ctr" defTabSz="914400">
              <a:buFont typeface="Monotype Sorts" pitchFamily="2" charset="2"/>
              <a:buNone/>
            </a:pPr>
            <a:r>
              <a:rPr lang="en-US" altLang="en-US" b="0">
                <a:ea typeface="ＭＳ Ｐゴシック" panose="020B0600070205080204" pitchFamily="34" charset="-128"/>
              </a:rPr>
              <a:t>…but…</a:t>
            </a:r>
          </a:p>
          <a:p>
            <a:pPr marL="742950" lvl="1" indent="-285750" defTabSz="914400"/>
            <a:r>
              <a:rPr lang="en-US" altLang="en-US">
                <a:ea typeface="ＭＳ Ｐゴシック" panose="020B0600070205080204" pitchFamily="34" charset="-128"/>
              </a:rPr>
              <a:t>Ocean may have been ice-covered</a:t>
            </a:r>
          </a:p>
          <a:p>
            <a:pPr marL="742950" lvl="1" indent="-285750" defTabSz="914400"/>
            <a:r>
              <a:rPr lang="en-US" altLang="en-US">
                <a:ea typeface="ＭＳ Ｐゴシック" panose="020B0600070205080204" pitchFamily="34" charset="-128"/>
              </a:rPr>
              <a:t>Subsequent volcanic constructs have altered the shoreline elevation</a:t>
            </a:r>
          </a:p>
          <a:p>
            <a:pPr marL="742950" lvl="1" indent="-285750" defTabSz="914400"/>
            <a:r>
              <a:rPr lang="en-US" altLang="en-US">
                <a:ea typeface="ＭＳ Ｐゴシック" panose="020B0600070205080204" pitchFamily="34" charset="-128"/>
              </a:rPr>
              <a:t>Tectonics and true polar wander may have deformed shorelines</a:t>
            </a:r>
          </a:p>
          <a:p>
            <a:pPr marL="742950" lvl="1" indent="-285750" defTabSz="914400"/>
            <a:r>
              <a:rPr lang="en-US" altLang="en-US">
                <a:ea typeface="ＭＳ Ｐゴシック" panose="020B0600070205080204" pitchFamily="34" charset="-128"/>
              </a:rPr>
              <a:t>Debris flows can transport boulders</a:t>
            </a:r>
          </a:p>
        </p:txBody>
      </p:sp>
      <p:pic>
        <p:nvPicPr>
          <p:cNvPr id="36866" name="Picture 4" descr="ocean">
            <a:extLst>
              <a:ext uri="{FF2B5EF4-FFF2-40B4-BE49-F238E27FC236}">
                <a16:creationId xmlns:a16="http://schemas.microsoft.com/office/drawing/2014/main" id="{0E38AE90-6EEC-A239-8544-A04DAEDFFD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8788" y="342900"/>
            <a:ext cx="4875212" cy="6515100"/>
          </a:xfrm>
          <a:noFill/>
        </p:spPr>
      </p:pic>
      <p:sp>
        <p:nvSpPr>
          <p:cNvPr id="36867" name="Text Box 5">
            <a:extLst>
              <a:ext uri="{FF2B5EF4-FFF2-40B4-BE49-F238E27FC236}">
                <a16:creationId xmlns:a16="http://schemas.microsoft.com/office/drawing/2014/main" id="{676A693F-D6D0-BCFE-802A-C7C212D21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6850"/>
            <a:ext cx="3400425" cy="4270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Ocean</a:t>
            </a:r>
          </a:p>
        </p:txBody>
      </p:sp>
      <p:sp>
        <p:nvSpPr>
          <p:cNvPr id="36868" name="Text Box 7">
            <a:extLst>
              <a:ext uri="{FF2B5EF4-FFF2-40B4-BE49-F238E27FC236}">
                <a16:creationId xmlns:a16="http://schemas.microsoft.com/office/drawing/2014/main" id="{D6046D22-BB91-DC0B-0CD1-CF6E81EB1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013" y="3249613"/>
            <a:ext cx="157480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Head et al., 1999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>
            <a:extLst>
              <a:ext uri="{FF2B5EF4-FFF2-40B4-BE49-F238E27FC236}">
                <a16:creationId xmlns:a16="http://schemas.microsoft.com/office/drawing/2014/main" id="{3003F5F9-8FDD-1783-10CE-FB5B7546F8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5738" y="68263"/>
            <a:ext cx="8442325" cy="1506537"/>
          </a:xfrm>
          <a:ln w="28575">
            <a:solidFill>
              <a:srgbClr val="3365FB"/>
            </a:solidFill>
            <a:miter lim="800000"/>
            <a:headEnd/>
            <a:tailEnd/>
          </a:ln>
        </p:spPr>
        <p:txBody>
          <a:bodyPr/>
          <a:lstStyle/>
          <a:p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Shoreline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erosional features are subtle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And old—HiRISE does not reveal much new information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Recent search for depositional features turned up nothing (Ghatan and Zimbelman, 2006)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Effects of ice cover?  Are strandlines from lava flows?</a:t>
            </a:r>
          </a:p>
        </p:txBody>
      </p:sp>
      <p:pic>
        <p:nvPicPr>
          <p:cNvPr id="38914" name="Picture 4">
            <a:extLst>
              <a:ext uri="{FF2B5EF4-FFF2-40B4-BE49-F238E27FC236}">
                <a16:creationId xmlns:a16="http://schemas.microsoft.com/office/drawing/2014/main" id="{890C1E00-D4F8-9867-C76A-2FA379DA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82738"/>
            <a:ext cx="6577013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8915" name="Text Box 5">
            <a:extLst>
              <a:ext uri="{FF2B5EF4-FFF2-40B4-BE49-F238E27FC236}">
                <a16:creationId xmlns:a16="http://schemas.microsoft.com/office/drawing/2014/main" id="{CF6FD01F-E87D-71A7-1445-80D89934D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3" y="6564313"/>
            <a:ext cx="228600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Clifford and Parker, 2001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8504D8-1D44-A344-B6F7-0EF74A2A6395}"/>
              </a:ext>
            </a:extLst>
          </p:cNvPr>
          <p:cNvSpPr txBox="1"/>
          <p:nvPr/>
        </p:nvSpPr>
        <p:spPr>
          <a:xfrm>
            <a:off x="233916" y="164966"/>
            <a:ext cx="86761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global population of pitted cones supports sedimentary formation and link to outflow floods or ocean on Mars.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6742DE-B1E1-B647-B030-600BC18444A6}"/>
              </a:ext>
            </a:extLst>
          </p:cNvPr>
          <p:cNvSpPr txBox="1"/>
          <p:nvPr/>
        </p:nvSpPr>
        <p:spPr>
          <a:xfrm>
            <a:off x="233916" y="1131627"/>
            <a:ext cx="3897817" cy="381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machine learning methods, we mapped the first global population of pitted cones on Mars. 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 from the Context Camera (CTX) were primarily used, those chosen for the global mosaic (Dickson et al. 2023). 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Cones appear clustered in the northern plains’ basins and occur mainly on geologic deposits proposed to be from outflow floods or a past ocean. 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Mud volcanoes on Earth occur in areas of rapid sedimentation. 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presents an important link between past surface water on Mars and most pitted cones.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58AC87-2CEA-B0C1-C85C-6C974A68F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714" y="1363133"/>
            <a:ext cx="4783133" cy="41375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9147B4-9D3E-A9DA-07EF-AF8BD3820938}"/>
              </a:ext>
            </a:extLst>
          </p:cNvPr>
          <p:cNvSpPr/>
          <p:nvPr/>
        </p:nvSpPr>
        <p:spPr>
          <a:xfrm>
            <a:off x="2463472" y="5726373"/>
            <a:ext cx="4597727" cy="584775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Citation: M.M. Mills et al. (2024). A global dataset of pitted cones on Mars.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Icarus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116145.</a:t>
            </a:r>
          </a:p>
        </p:txBody>
      </p:sp>
    </p:spTree>
    <p:extLst>
      <p:ext uri="{BB962C8B-B14F-4D97-AF65-F5344CB8AC3E}">
        <p14:creationId xmlns:p14="http://schemas.microsoft.com/office/powerpoint/2010/main" val="1000758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186F64-BDA2-A97D-A40B-CDF0F5BB0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5" y="836034"/>
            <a:ext cx="5098774" cy="5185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15CF5-86F8-4662-23D0-314CC6D125CA}"/>
              </a:ext>
            </a:extLst>
          </p:cNvPr>
          <p:cNvSpPr txBox="1"/>
          <p:nvPr/>
        </p:nvSpPr>
        <p:spPr>
          <a:xfrm>
            <a:off x="5759542" y="1348685"/>
            <a:ext cx="323021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 of pitted cones mapped:</a:t>
            </a:r>
          </a:p>
          <a:p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 image from HiRISE and bottom image from </a:t>
            </a:r>
            <a:r>
              <a:rPr lang="en-US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CaSSIS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Pitted cones are circular to quasi-circular cone-like features with smooth sloping sides, usually ~100–1000 meters in diameter (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Oehler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Allen 2010). Pitted cones generally have a prominent central crater which can be nearly as large as the cone itself or multiple smaller central neighboring pits.</a:t>
            </a: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Tight chains of pitted cones were not mapped.  </a:t>
            </a:r>
          </a:p>
        </p:txBody>
      </p:sp>
    </p:spTree>
    <p:extLst>
      <p:ext uri="{BB962C8B-B14F-4D97-AF65-F5344CB8AC3E}">
        <p14:creationId xmlns:p14="http://schemas.microsoft.com/office/powerpoint/2010/main" val="361293586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9F4C9591-6A51-BFE2-6572-C2EA4B0E7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263" y="4046538"/>
            <a:ext cx="2855912" cy="2640012"/>
          </a:xfrm>
          <a:ln w="28575">
            <a:solidFill>
              <a:srgbClr val="3365FB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Mars starts freezing water in pore space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Declining heat flux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Environmental change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Early ocean freezes over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0962" name="Text Box 4">
            <a:extLst>
              <a:ext uri="{FF2B5EF4-FFF2-40B4-BE49-F238E27FC236}">
                <a16:creationId xmlns:a16="http://schemas.microsoft.com/office/drawing/2014/main" id="{9146BEE8-7070-76B7-78EB-3581AAE85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0"/>
            <a:ext cx="3400425" cy="4270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Cryosphere</a:t>
            </a:r>
          </a:p>
        </p:txBody>
      </p:sp>
      <p:pic>
        <p:nvPicPr>
          <p:cNvPr id="40963" name="Picture 5">
            <a:extLst>
              <a:ext uri="{FF2B5EF4-FFF2-40B4-BE49-F238E27FC236}">
                <a16:creationId xmlns:a16="http://schemas.microsoft.com/office/drawing/2014/main" id="{BD77D3FE-184F-D46A-84A9-099EF4AC7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4095750"/>
            <a:ext cx="32480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40964" name="Group 8">
            <a:extLst>
              <a:ext uri="{FF2B5EF4-FFF2-40B4-BE49-F238E27FC236}">
                <a16:creationId xmlns:a16="http://schemas.microsoft.com/office/drawing/2014/main" id="{0832E9E4-77F6-F328-7505-B9FC8AF4A078}"/>
              </a:ext>
            </a:extLst>
          </p:cNvPr>
          <p:cNvGrpSpPr>
            <a:grpSpLocks/>
          </p:cNvGrpSpPr>
          <p:nvPr/>
        </p:nvGrpSpPr>
        <p:grpSpPr bwMode="auto">
          <a:xfrm>
            <a:off x="6162675" y="4057650"/>
            <a:ext cx="2981325" cy="2800350"/>
            <a:chOff x="732" y="1905"/>
            <a:chExt cx="2280" cy="2106"/>
          </a:xfrm>
        </p:grpSpPr>
        <p:pic>
          <p:nvPicPr>
            <p:cNvPr id="40970" name="Picture 6">
              <a:extLst>
                <a:ext uri="{FF2B5EF4-FFF2-40B4-BE49-F238E27FC236}">
                  <a16:creationId xmlns:a16="http://schemas.microsoft.com/office/drawing/2014/main" id="{DEFFFCBA-D13C-4348-B395-3E45F629B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" y="1905"/>
              <a:ext cx="2280" cy="2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40971" name="Picture 7">
              <a:extLst>
                <a:ext uri="{FF2B5EF4-FFF2-40B4-BE49-F238E27FC236}">
                  <a16:creationId xmlns:a16="http://schemas.microsoft.com/office/drawing/2014/main" id="{7C9FF224-E96B-8FDD-71B7-C120550DF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2925"/>
              <a:ext cx="456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pic>
        <p:nvPicPr>
          <p:cNvPr id="40965" name="Picture 9">
            <a:extLst>
              <a:ext uri="{FF2B5EF4-FFF2-40B4-BE49-F238E27FC236}">
                <a16:creationId xmlns:a16="http://schemas.microsoft.com/office/drawing/2014/main" id="{36A49DBA-0182-AF4E-9FD6-E0B89CAE5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1000125"/>
            <a:ext cx="3192462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0966" name="Picture 10">
            <a:extLst>
              <a:ext uri="{FF2B5EF4-FFF2-40B4-BE49-F238E27FC236}">
                <a16:creationId xmlns:a16="http://schemas.microsoft.com/office/drawing/2014/main" id="{512F804E-2FD7-36A3-E686-FF15FB90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300163"/>
            <a:ext cx="390525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0967" name="Rectangle 11">
            <a:extLst>
              <a:ext uri="{FF2B5EF4-FFF2-40B4-BE49-F238E27FC236}">
                <a16:creationId xmlns:a16="http://schemas.microsoft.com/office/drawing/2014/main" id="{889E3D52-5B48-7C9C-3206-BB2918B3A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9263"/>
            <a:ext cx="7526338" cy="558800"/>
          </a:xfrm>
          <a:prstGeom prst="rect">
            <a:avLst/>
          </a:prstGeom>
          <a:noFill/>
          <a:ln w="28575">
            <a:solidFill>
              <a:srgbClr val="3365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331" tIns="39166" rIns="78331" bIns="39166"/>
          <a:lstStyle>
            <a:lvl1pPr marL="342900" indent="-3429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00000"/>
              </a:lnSpc>
              <a:spcBef>
                <a:spcPts val="163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/>
              <a:t>Mega-regolith assumed, so crust is porous to great depth</a:t>
            </a:r>
          </a:p>
          <a:p>
            <a:pPr lvl="1" algn="l">
              <a:lnSpc>
                <a:spcPct val="100000"/>
              </a:lnSpc>
              <a:spcBef>
                <a:spcPts val="163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 sz="1400"/>
              <a:t>But former megaregolith on Mars may be cemented, forming megabreccia</a:t>
            </a:r>
          </a:p>
        </p:txBody>
      </p:sp>
      <p:sp>
        <p:nvSpPr>
          <p:cNvPr id="40968" name="Text Box 13">
            <a:extLst>
              <a:ext uri="{FF2B5EF4-FFF2-40B4-BE49-F238E27FC236}">
                <a16:creationId xmlns:a16="http://schemas.microsoft.com/office/drawing/2014/main" id="{65CC90E3-83AA-7B58-F21E-67CE321EB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263" y="3878263"/>
            <a:ext cx="228600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Clifford and Parker, 2001</a:t>
            </a:r>
          </a:p>
        </p:txBody>
      </p:sp>
      <p:graphicFrame>
        <p:nvGraphicFramePr>
          <p:cNvPr id="40969" name="Object 2">
            <a:extLst>
              <a:ext uri="{FF2B5EF4-FFF2-40B4-BE49-F238E27FC236}">
                <a16:creationId xmlns:a16="http://schemas.microsoft.com/office/drawing/2014/main" id="{9B230F57-699C-45A0-8D92-C4D99499EE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8350" y="5391150"/>
          <a:ext cx="17319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3406100" imgH="9652000" progId="Equation.3">
                  <p:embed/>
                </p:oleObj>
              </mc:Choice>
              <mc:Fallback>
                <p:oleObj name="Equation" r:id="rId8" imgW="23406100" imgH="9652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5391150"/>
                        <a:ext cx="173196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2A668A6E-6854-05F4-8DE1-FA8CF69AE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01663"/>
            <a:ext cx="3690938" cy="5857875"/>
          </a:xfrm>
          <a:ln w="28575">
            <a:solidFill>
              <a:srgbClr val="3365FB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Subterranean water table is higher than ocean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Outflow occurs if cryosphere fails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Cryosphere continues to thicken over time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Failure become less and less likely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Possibly no liquid water left beneath the cryosphere today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Important shift for Mars water cycle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Test of model: pools of water under polar caps (or elsewhere)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Seen by MARSIS? (controversial)</a:t>
            </a:r>
          </a:p>
        </p:txBody>
      </p:sp>
      <p:pic>
        <p:nvPicPr>
          <p:cNvPr id="45058" name="Picture 4">
            <a:extLst>
              <a:ext uri="{FF2B5EF4-FFF2-40B4-BE49-F238E27FC236}">
                <a16:creationId xmlns:a16="http://schemas.microsoft.com/office/drawing/2014/main" id="{C1340D91-1645-A640-D4DF-24DE92FA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0"/>
            <a:ext cx="535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5059" name="Text Box 5">
            <a:extLst>
              <a:ext uri="{FF2B5EF4-FFF2-40B4-BE49-F238E27FC236}">
                <a16:creationId xmlns:a16="http://schemas.microsoft.com/office/drawing/2014/main" id="{BF66FC0A-0889-58C8-BB08-5D4B1328D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5013" y="3173413"/>
            <a:ext cx="228600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Clifford and Parker, 2001</a:t>
            </a:r>
          </a:p>
        </p:txBody>
      </p:sp>
      <p:sp>
        <p:nvSpPr>
          <p:cNvPr id="45060" name="Text Box 6">
            <a:extLst>
              <a:ext uri="{FF2B5EF4-FFF2-40B4-BE49-F238E27FC236}">
                <a16:creationId xmlns:a16="http://schemas.microsoft.com/office/drawing/2014/main" id="{F3F7EB70-8423-46D8-CEBC-CAFE04AEB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" y="3320256"/>
            <a:ext cx="2905125" cy="754063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/>
              <a:t>Pervasive outburst events, fluvial activity transitions to isolated events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>
            <a:extLst>
              <a:ext uri="{FF2B5EF4-FFF2-40B4-BE49-F238E27FC236}">
                <a16:creationId xmlns:a16="http://schemas.microsoft.com/office/drawing/2014/main" id="{A152FE8B-87F4-F50C-6A83-189A6D809E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1800" y="601663"/>
            <a:ext cx="5773738" cy="2311400"/>
          </a:xfrm>
          <a:ln w="28575">
            <a:solidFill>
              <a:srgbClr val="3365FB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Evidence of first icy polar deposits in Hesperian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Dorsa Argenta formation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Deflated ice-sheet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Eskers – too big?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Crater overflow channels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Early glacial concepts of Kargel and Strom (1992) now widely accepted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7106" name="Text Box 4">
            <a:extLst>
              <a:ext uri="{FF2B5EF4-FFF2-40B4-BE49-F238E27FC236}">
                <a16:creationId xmlns:a16="http://schemas.microsoft.com/office/drawing/2014/main" id="{A0B5C20E-C877-7045-5C1E-B5E2C6BD1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300" y="0"/>
            <a:ext cx="4095750" cy="4270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Polar activity</a:t>
            </a:r>
          </a:p>
        </p:txBody>
      </p:sp>
      <p:graphicFrame>
        <p:nvGraphicFramePr>
          <p:cNvPr id="47107" name="Object 2">
            <a:extLst>
              <a:ext uri="{FF2B5EF4-FFF2-40B4-BE49-F238E27FC236}">
                <a16:creationId xmlns:a16="http://schemas.microsoft.com/office/drawing/2014/main" id="{730804F1-26CC-11D2-19BF-1CB5BEF255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230563"/>
          <a:ext cx="7834313" cy="362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8750300" imgH="4051300" progId="Photoshop.Image.8">
                  <p:embed/>
                </p:oleObj>
              </mc:Choice>
              <mc:Fallback>
                <p:oleObj name="Image" r:id="rId3" imgW="8750300" imgH="4051300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30563"/>
                        <a:ext cx="7834313" cy="362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Text Box 8">
            <a:extLst>
              <a:ext uri="{FF2B5EF4-FFF2-40B4-BE49-F238E27FC236}">
                <a16:creationId xmlns:a16="http://schemas.microsoft.com/office/drawing/2014/main" id="{4D9311C0-2EF3-926D-097D-238B39343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8" y="6440488"/>
            <a:ext cx="1939925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Head and Pratt, 2001</a:t>
            </a:r>
          </a:p>
        </p:txBody>
      </p:sp>
      <p:pic>
        <p:nvPicPr>
          <p:cNvPr id="47109" name="Picture 1">
            <a:extLst>
              <a:ext uri="{FF2B5EF4-FFF2-40B4-BE49-F238E27FC236}">
                <a16:creationId xmlns:a16="http://schemas.microsoft.com/office/drawing/2014/main" id="{E366AEDE-B20D-EA1C-ED12-ACB257750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63500"/>
            <a:ext cx="1790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Box 2">
            <a:extLst>
              <a:ext uri="{FF2B5EF4-FFF2-40B4-BE49-F238E27FC236}">
                <a16:creationId xmlns:a16="http://schemas.microsoft.com/office/drawing/2014/main" id="{20016C8F-E2FE-CA68-1CA7-DEB370D00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200" y="2286000"/>
            <a:ext cx="273526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This Viking orbiter image (567B33) shows a scene about 50 km across. The ridges (eskers) are sharp-crested and about 1,000 m in width.</a:t>
            </a:r>
            <a:r>
              <a:rPr lang="en-US" altLang="en-US" sz="1200" b="0"/>
              <a:t> (Baker, 2001</a:t>
            </a:r>
          </a:p>
          <a:p>
            <a:r>
              <a:rPr lang="en-US" altLang="en-US" sz="1200" b="0" i="1"/>
              <a:t>Nature </a:t>
            </a:r>
            <a:r>
              <a:rPr lang="en-US" altLang="en-US" sz="1200"/>
              <a:t>412</a:t>
            </a:r>
            <a:r>
              <a:rPr lang="en-US" altLang="en-US" sz="1200" b="0"/>
              <a:t>, 228-236)</a:t>
            </a:r>
            <a:endParaRPr lang="en-US" altLang="en-US" sz="1200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>
            <a:extLst>
              <a:ext uri="{FF2B5EF4-FFF2-40B4-BE49-F238E27FC236}">
                <a16:creationId xmlns:a16="http://schemas.microsoft.com/office/drawing/2014/main" id="{E4A6712B-1890-D0B1-8961-9058C61FE8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15975"/>
            <a:ext cx="9144000" cy="56515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defTabSz="9144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 time of transition away from pervasive fluvial activity to mostly cold/dry conditions</a:t>
            </a:r>
          </a:p>
        </p:txBody>
      </p:sp>
      <p:sp>
        <p:nvSpPr>
          <p:cNvPr id="49154" name="Text Box 10">
            <a:extLst>
              <a:ext uri="{FF2B5EF4-FFF2-40B4-BE49-F238E27FC236}">
                <a16:creationId xmlns:a16="http://schemas.microsoft.com/office/drawing/2014/main" id="{B835E368-3ABA-CCCC-067F-D9BDBB4E1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09550"/>
            <a:ext cx="5400675" cy="4270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Summary: Hesperian Mars</a:t>
            </a:r>
          </a:p>
        </p:txBody>
      </p:sp>
      <p:sp>
        <p:nvSpPr>
          <p:cNvPr id="49155" name="Rectangle 12">
            <a:extLst>
              <a:ext uri="{FF2B5EF4-FFF2-40B4-BE49-F238E27FC236}">
                <a16:creationId xmlns:a16="http://schemas.microsoft.com/office/drawing/2014/main" id="{BA959E3D-ADCE-05BF-2F6C-D55AFA879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1125"/>
            <a:ext cx="9144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>
            <a:lvl1pPr marL="342900" indent="-3429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 dirty="0"/>
              <a:t>Change in apparent alteration chemistry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 dirty="0" err="1"/>
              <a:t>Phyllosilicates</a:t>
            </a:r>
            <a:r>
              <a:rPr lang="en-US" altLang="en-US" sz="1400" dirty="0" err="1">
                <a:cs typeface="Arial" panose="020B0604020202020204" pitchFamily="34" charset="0"/>
              </a:rPr>
              <a:t>→Sulfates→Anhydrous</a:t>
            </a:r>
            <a:r>
              <a:rPr lang="en-US" altLang="en-US" sz="1400" dirty="0">
                <a:cs typeface="Arial" panose="020B0604020202020204" pitchFamily="34" charset="0"/>
              </a:rPr>
              <a:t> ferrous chemistry</a:t>
            </a:r>
          </a:p>
          <a:p>
            <a:pPr algn="l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 dirty="0">
                <a:cs typeface="Arial" panose="020B0604020202020204" pitchFamily="34" charset="0"/>
              </a:rPr>
              <a:t>Erosion rates drastically reduced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 dirty="0">
                <a:cs typeface="Arial" panose="020B0604020202020204" pitchFamily="34" charset="0"/>
              </a:rPr>
              <a:t>Reduction in atmospheric greenhouse → less available water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 dirty="0">
                <a:cs typeface="Arial" panose="020B0604020202020204" pitchFamily="34" charset="0"/>
              </a:rPr>
              <a:t>Or, reduction in impact rate driving pulses in rainfall</a:t>
            </a:r>
          </a:p>
          <a:p>
            <a:pPr algn="l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 dirty="0">
                <a:cs typeface="Arial" panose="020B0604020202020204" pitchFamily="34" charset="0"/>
              </a:rPr>
              <a:t>Liquid water freezing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 dirty="0">
                <a:cs typeface="Arial" panose="020B0604020202020204" pitchFamily="34" charset="0"/>
              </a:rPr>
              <a:t>First evidence of polar ice caps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 dirty="0">
                <a:cs typeface="Arial" panose="020B0604020202020204" pitchFamily="34" charset="0"/>
              </a:rPr>
              <a:t>Thickening cryosphere</a:t>
            </a:r>
          </a:p>
          <a:p>
            <a:pPr algn="l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 dirty="0">
                <a:cs typeface="Arial" panose="020B0604020202020204" pitchFamily="34" charset="0"/>
              </a:rPr>
              <a:t>Water appears in flood outbursts rather than valley networks</a:t>
            </a:r>
          </a:p>
        </p:txBody>
      </p:sp>
      <p:sp>
        <p:nvSpPr>
          <p:cNvPr id="49156" name="Rectangle 13">
            <a:extLst>
              <a:ext uri="{FF2B5EF4-FFF2-40B4-BE49-F238E27FC236}">
                <a16:creationId xmlns:a16="http://schemas.microsoft.com/office/drawing/2014/main" id="{C48EAA60-1360-9BB3-4176-AE9B3CA95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30650"/>
            <a:ext cx="516255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78331" tIns="39166" rIns="78331" bIns="39166"/>
          <a:lstStyle>
            <a:lvl1pPr marL="342900" indent="-3429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None/>
            </a:pPr>
            <a:r>
              <a:rPr lang="en-US" altLang="en-US" dirty="0"/>
              <a:t>Massive volcanic resurfacing and tectonic activity</a:t>
            </a:r>
          </a:p>
        </p:txBody>
      </p:sp>
      <p:sp>
        <p:nvSpPr>
          <p:cNvPr id="49157" name="Rectangle 14">
            <a:extLst>
              <a:ext uri="{FF2B5EF4-FFF2-40B4-BE49-F238E27FC236}">
                <a16:creationId xmlns:a16="http://schemas.microsoft.com/office/drawing/2014/main" id="{A128C947-1E67-4F1B-D6B7-BE9ED8535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30700"/>
            <a:ext cx="91440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>
            <a:lvl1pPr marL="342900" indent="-3429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/>
              <a:t>Plains volcanism resurfaces large areas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/>
              <a:t>Atmospheric infusion of SO</a:t>
            </a:r>
            <a:r>
              <a:rPr lang="en-US" altLang="en-US" sz="1400" baseline="-25000"/>
              <a:t>2</a:t>
            </a:r>
            <a:r>
              <a:rPr lang="en-US" altLang="en-US" sz="1400"/>
              <a:t> may change chemical alteration of the surface </a:t>
            </a:r>
          </a:p>
          <a:p>
            <a:pPr algn="l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/>
              <a:t>Paterae volcanoes</a:t>
            </a:r>
          </a:p>
          <a:p>
            <a:pPr algn="l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/>
              <a:t>Pervasive wrinkle ridge formation</a:t>
            </a:r>
          </a:p>
          <a:p>
            <a:pPr algn="l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/>
              <a:t>Circum-Tharsis extension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>
                <a:cs typeface="Arial" panose="020B0604020202020204" pitchFamily="34" charset="0"/>
              </a:rPr>
              <a:t>Opening of Valles Marineris</a:t>
            </a:r>
          </a:p>
          <a:p>
            <a:pPr algn="l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>
                <a:cs typeface="Arial" panose="020B0604020202020204" pitchFamily="34" charset="0"/>
              </a:rPr>
              <a:t>Late Hesperian/Early Amazonian – building of the big Tharsis shield volcanoes?</a:t>
            </a:r>
          </a:p>
          <a:p>
            <a:pPr lvl="1" algn="l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>
                <a:cs typeface="Arial" panose="020B0604020202020204" pitchFamily="34" charset="0"/>
              </a:rPr>
              <a:t>We can only see that the surface lavas are Amazonian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4" descr="resurfacing_table">
            <a:extLst>
              <a:ext uri="{FF2B5EF4-FFF2-40B4-BE49-F238E27FC236}">
                <a16:creationId xmlns:a16="http://schemas.microsoft.com/office/drawing/2014/main" id="{6FB133F8-2272-4E75-F4D8-4955D1BCA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716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ext Box 5">
            <a:extLst>
              <a:ext uri="{FF2B5EF4-FFF2-40B4-BE49-F238E27FC236}">
                <a16:creationId xmlns:a16="http://schemas.microsoft.com/office/drawing/2014/main" id="{8EC193E9-B28D-C960-9B5A-C957DED20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1585913"/>
            <a:ext cx="1738313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Tanaka et al., 1992</a:t>
            </a:r>
          </a:p>
        </p:txBody>
      </p:sp>
      <p:sp>
        <p:nvSpPr>
          <p:cNvPr id="9219" name="Rectangle 10">
            <a:extLst>
              <a:ext uri="{FF2B5EF4-FFF2-40B4-BE49-F238E27FC236}">
                <a16:creationId xmlns:a16="http://schemas.microsoft.com/office/drawing/2014/main" id="{C5054309-2AB8-BCA8-CFFF-25546FB9F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9863"/>
            <a:ext cx="5156200" cy="3714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3545C5B7-6F59-5ADA-49DD-C71B7D8D0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2933700"/>
            <a:ext cx="58896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221" name="Text Box 6">
            <a:extLst>
              <a:ext uri="{FF2B5EF4-FFF2-40B4-BE49-F238E27FC236}">
                <a16:creationId xmlns:a16="http://schemas.microsoft.com/office/drawing/2014/main" id="{007417D0-803B-2A5D-9748-A5EBFF16C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" y="5078413"/>
            <a:ext cx="2301875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Nimmo and Tanaka, 2005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5">
            <a:extLst>
              <a:ext uri="{FF2B5EF4-FFF2-40B4-BE49-F238E27FC236}">
                <a16:creationId xmlns:a16="http://schemas.microsoft.com/office/drawing/2014/main" id="{2EB1B449-32E7-78EB-97D6-924006290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252538"/>
            <a:ext cx="5473700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242" name="Rectangle 3">
            <a:extLst>
              <a:ext uri="{FF2B5EF4-FFF2-40B4-BE49-F238E27FC236}">
                <a16:creationId xmlns:a16="http://schemas.microsoft.com/office/drawing/2014/main" id="{BAA45CAB-023C-C159-A438-48F96CCC0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3492500" cy="5054600"/>
          </a:xfrm>
          <a:ln w="28575">
            <a:solidFill>
              <a:srgbClr val="3365FB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Early thicker atmosphere quickly (?) removed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Warm-wet transition to cold-dry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New results suggest that Noachian was largely dry as well, with wet episodes, and there were wet episodes in Hesperian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Some workers say the geologic evidence (like alluvial fans) points to an especially wet period at the end Noachian/early Hesperian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Planetary heat flow declines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Lithospheric thickening</a:t>
            </a:r>
          </a:p>
          <a:p>
            <a:pPr lvl="2"/>
            <a:r>
              <a:rPr lang="en-US" altLang="en-US" sz="1400">
                <a:ea typeface="ＭＳ Ｐゴシック" panose="020B0600070205080204" pitchFamily="34" charset="-128"/>
              </a:rPr>
              <a:t>Leads to only voluminous lava eruptions reaching the surface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Also cryosphere thickening</a:t>
            </a:r>
          </a:p>
          <a:p>
            <a:pPr lvl="2"/>
            <a:r>
              <a:rPr lang="en-US" altLang="en-US" sz="1400">
                <a:ea typeface="ＭＳ Ｐゴシック" panose="020B0600070205080204" pitchFamily="34" charset="-128"/>
              </a:rPr>
              <a:t>Voluminous floods of subsurface water </a:t>
            </a:r>
          </a:p>
          <a:p>
            <a:pPr lvl="1">
              <a:buFont typeface="Monotype Sort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243" name="Text Box 6">
            <a:extLst>
              <a:ext uri="{FF2B5EF4-FFF2-40B4-BE49-F238E27FC236}">
                <a16:creationId xmlns:a16="http://schemas.microsoft.com/office/drawing/2014/main" id="{071361B4-1473-AF28-E861-FEE4AA01C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2792413"/>
            <a:ext cx="3925887" cy="479425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Mont</a:t>
            </a:r>
            <a:r>
              <a:rPr lang="en-US" altLang="en-US" sz="1400">
                <a:cs typeface="Arial" panose="020B0604020202020204" pitchFamily="34" charset="0"/>
              </a:rPr>
              <a:t>ési and Zuber, 2003</a:t>
            </a:r>
          </a:p>
          <a:p>
            <a:r>
              <a:rPr lang="en-US" altLang="en-US" sz="1400">
                <a:cs typeface="Arial" panose="020B0604020202020204" pitchFamily="34" charset="0"/>
              </a:rPr>
              <a:t>Upper and lower limits to model uncertainty</a:t>
            </a:r>
          </a:p>
        </p:txBody>
      </p:sp>
      <p:sp>
        <p:nvSpPr>
          <p:cNvPr id="10244" name="Text Box 8">
            <a:extLst>
              <a:ext uri="{FF2B5EF4-FFF2-40B4-BE49-F238E27FC236}">
                <a16:creationId xmlns:a16="http://schemas.microsoft.com/office/drawing/2014/main" id="{B7A29F77-56FA-AF39-3D32-52A122A2C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127000"/>
            <a:ext cx="6007100" cy="4270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Hesperian Mars: A Changing Planet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FD7CB-8B90-D242-43D2-E849243F2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732463"/>
            <a:ext cx="8225170" cy="5689601"/>
          </a:xfrm>
        </p:spPr>
        <p:txBody>
          <a:bodyPr/>
          <a:lstStyle/>
          <a:p>
            <a:r>
              <a:rPr lang="en-US" dirty="0"/>
              <a:t>Papers supporting intense fluvial activity at Noachian-Hesperian boundary:</a:t>
            </a:r>
          </a:p>
          <a:p>
            <a:pPr lvl="1"/>
            <a:r>
              <a:rPr lang="en-US" dirty="0"/>
              <a:t>An intense terminal epoch of widespread fluvial activity on early Mars: 1. Valley network incision and associated deposits</a:t>
            </a:r>
          </a:p>
          <a:p>
            <a:pPr lvl="1"/>
            <a:r>
              <a:rPr lang="en-US" dirty="0">
                <a:hlinkClick r:id="rId2"/>
              </a:rPr>
              <a:t>Alan D. Howard</a:t>
            </a:r>
            <a:r>
              <a:rPr lang="en-US" dirty="0"/>
              <a:t>, </a:t>
            </a:r>
            <a:r>
              <a:rPr lang="en-US" dirty="0">
                <a:hlinkClick r:id="rId3"/>
              </a:rPr>
              <a:t>Jeffrey M. Moore</a:t>
            </a:r>
            <a:r>
              <a:rPr lang="en-US" dirty="0"/>
              <a:t>, </a:t>
            </a:r>
            <a:r>
              <a:rPr lang="en-US" dirty="0">
                <a:hlinkClick r:id="rId4"/>
              </a:rPr>
              <a:t>Rossman P. Irwin III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An intense terminal epoch of widespread fluvial activity on early Mars: 2. Increased runoff and paleolake development</a:t>
            </a:r>
          </a:p>
          <a:p>
            <a:pPr lvl="1"/>
            <a:r>
              <a:rPr lang="en-US" dirty="0">
                <a:hlinkClick r:id="rId4"/>
              </a:rPr>
              <a:t>Rossman P. Irwin III</a:t>
            </a:r>
            <a:r>
              <a:rPr lang="en-US" dirty="0"/>
              <a:t>, </a:t>
            </a:r>
            <a:r>
              <a:rPr lang="en-US" dirty="0">
                <a:hlinkClick r:id="rId2"/>
              </a:rPr>
              <a:t>Alan D. Howard</a:t>
            </a:r>
            <a:r>
              <a:rPr lang="en-US" dirty="0"/>
              <a:t>, </a:t>
            </a:r>
            <a:r>
              <a:rPr lang="en-US" dirty="0">
                <a:hlinkClick r:id="rId5"/>
              </a:rPr>
              <a:t>Robert A. Craddock</a:t>
            </a:r>
            <a:r>
              <a:rPr lang="en-US" dirty="0"/>
              <a:t>, </a:t>
            </a:r>
            <a:r>
              <a:rPr lang="en-US" dirty="0">
                <a:hlinkClick r:id="rId3"/>
              </a:rPr>
              <a:t>Jeffrey M. Moore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Possibly due to increase in temperatures and rainfall intensity, or a change from rainfall runoff to snowmelt runoff.</a:t>
            </a:r>
          </a:p>
          <a:p>
            <a:r>
              <a:rPr lang="en-US" dirty="0"/>
              <a:t>Paper suggesting the fluvial activity was more spread out in time:</a:t>
            </a:r>
          </a:p>
          <a:p>
            <a:pPr lvl="1"/>
            <a:r>
              <a:rPr lang="en-US" dirty="0"/>
              <a:t>Persistence of intense, climate-driven runoff late in Mars history</a:t>
            </a:r>
          </a:p>
          <a:p>
            <a:pPr lvl="1"/>
            <a:r>
              <a:rPr lang="en-US" dirty="0">
                <a:hlinkClick r:id="rId6"/>
              </a:rPr>
              <a:t>Edwin S Kite</a:t>
            </a:r>
            <a:r>
              <a:rPr lang="en-US" dirty="0"/>
              <a:t> </a:t>
            </a:r>
            <a:r>
              <a:rPr lang="en-US" baseline="30000" dirty="0"/>
              <a:t>1,*</a:t>
            </a:r>
            <a:r>
              <a:rPr lang="en-US" dirty="0"/>
              <a:t>, </a:t>
            </a:r>
            <a:r>
              <a:rPr lang="en-US" dirty="0">
                <a:hlinkClick r:id="rId7"/>
              </a:rPr>
              <a:t>David P Mayer</a:t>
            </a:r>
            <a:r>
              <a:rPr lang="en-US" dirty="0"/>
              <a:t> </a:t>
            </a:r>
            <a:r>
              <a:rPr lang="en-US" baseline="30000" dirty="0"/>
              <a:t>1,†</a:t>
            </a:r>
            <a:r>
              <a:rPr lang="en-US" dirty="0"/>
              <a:t>, </a:t>
            </a:r>
            <a:r>
              <a:rPr lang="en-US" dirty="0">
                <a:hlinkClick r:id="rId8"/>
              </a:rPr>
              <a:t>Sharon A Wilson</a:t>
            </a:r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>
                <a:hlinkClick r:id="rId9"/>
              </a:rPr>
              <a:t>Joel M Davis</a:t>
            </a:r>
            <a:r>
              <a:rPr lang="en-US" dirty="0"/>
              <a:t> </a:t>
            </a:r>
            <a:r>
              <a:rPr lang="en-US" baseline="30000" dirty="0"/>
              <a:t>3</a:t>
            </a:r>
            <a:r>
              <a:rPr lang="en-US" dirty="0"/>
              <a:t>, </a:t>
            </a:r>
            <a:r>
              <a:rPr lang="en-US" dirty="0">
                <a:hlinkClick r:id="rId10"/>
              </a:rPr>
              <a:t>Antoine S Lucas</a:t>
            </a:r>
            <a:r>
              <a:rPr lang="en-US" dirty="0"/>
              <a:t> </a:t>
            </a:r>
            <a:r>
              <a:rPr lang="en-US" baseline="30000" dirty="0"/>
              <a:t>4</a:t>
            </a:r>
            <a:r>
              <a:rPr lang="en-US" dirty="0"/>
              <a:t>, </a:t>
            </a:r>
            <a:r>
              <a:rPr lang="en-US" dirty="0">
                <a:hlinkClick r:id="rId11"/>
              </a:rPr>
              <a:t>Gaia Stucky de Quay</a:t>
            </a:r>
            <a:r>
              <a:rPr lang="en-US" dirty="0"/>
              <a:t> </a:t>
            </a:r>
            <a:r>
              <a:rPr lang="en-US" baseline="30000" dirty="0"/>
              <a:t>1,5,‡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4292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5F016E07-4362-F332-9219-8AAFFE8A64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0338" y="325438"/>
            <a:ext cx="2438400" cy="749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 of Mars geologic history (Ehlmann et al. 2011)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5EA7FCA4-4717-10DB-DD2F-45B0D18D7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0"/>
            <a:ext cx="6692900" cy="677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1">
            <a:extLst>
              <a:ext uri="{FF2B5EF4-FFF2-40B4-BE49-F238E27FC236}">
                <a16:creationId xmlns:a16="http://schemas.microsoft.com/office/drawing/2014/main" id="{06C5123B-3B69-E6FF-AA8C-D8E3D8D92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2565400"/>
            <a:ext cx="1917700" cy="754063"/>
          </a:xfrm>
          <a:prstGeom prst="rect">
            <a:avLst/>
          </a:prstGeom>
          <a:noFill/>
          <a:ln w="28575">
            <a:solidFill>
              <a:srgbClr val="3365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What caused this (apparent) spike in surface water?</a:t>
            </a:r>
          </a:p>
        </p:txBody>
      </p:sp>
      <p:cxnSp>
        <p:nvCxnSpPr>
          <p:cNvPr id="12292" name="Straight Arrow Connector 3">
            <a:extLst>
              <a:ext uri="{FF2B5EF4-FFF2-40B4-BE49-F238E27FC236}">
                <a16:creationId xmlns:a16="http://schemas.microsoft.com/office/drawing/2014/main" id="{6AED6D7C-B304-EFD1-B80A-4F509652E6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7900" y="2590800"/>
            <a:ext cx="2844800" cy="330200"/>
          </a:xfrm>
          <a:prstGeom prst="straightConnector1">
            <a:avLst/>
          </a:prstGeom>
          <a:noFill/>
          <a:ln w="28575">
            <a:solidFill>
              <a:srgbClr val="3365FB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8E27102B-7D05-334A-B54F-23CEEF4ADF8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0338" y="325438"/>
            <a:ext cx="2438400" cy="749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 of Mars geologic history (Ehlmann et al. 2011)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1283B3F-A98D-18D7-5AD0-A600CCE7E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0"/>
            <a:ext cx="6692900" cy="677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>
            <a:extLst>
              <a:ext uri="{FF2B5EF4-FFF2-40B4-BE49-F238E27FC236}">
                <a16:creationId xmlns:a16="http://schemas.microsoft.com/office/drawing/2014/main" id="{7607E7EC-5F5A-3DE9-D042-EBB586D84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1811338"/>
            <a:ext cx="1917700" cy="3822700"/>
          </a:xfrm>
          <a:prstGeom prst="rect">
            <a:avLst/>
          </a:prstGeom>
          <a:noFill/>
          <a:ln w="28575">
            <a:solidFill>
              <a:srgbClr val="3365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What caused this (apparent) spike in surface water?</a:t>
            </a:r>
          </a:p>
          <a:p>
            <a:endParaRPr lang="en-US" altLang="en-US" dirty="0"/>
          </a:p>
          <a:p>
            <a:r>
              <a:rPr lang="en-US" altLang="en-US" b="0" dirty="0"/>
              <a:t>Either late heavy bombardment or pulse in volcanism (or both)</a:t>
            </a:r>
          </a:p>
          <a:p>
            <a:endParaRPr lang="en-US" altLang="en-US" dirty="0"/>
          </a:p>
          <a:p>
            <a:r>
              <a:rPr lang="en-US" altLang="en-US" dirty="0"/>
              <a:t>What cause the later, smaller pulses?</a:t>
            </a:r>
          </a:p>
          <a:p>
            <a:endParaRPr lang="en-US" altLang="en-US" dirty="0"/>
          </a:p>
          <a:p>
            <a:r>
              <a:rPr lang="en-US" altLang="en-US" b="0" dirty="0"/>
              <a:t>Impacts and/or volcanism and/or catastrophic flooding events</a:t>
            </a:r>
          </a:p>
        </p:txBody>
      </p:sp>
      <p:cxnSp>
        <p:nvCxnSpPr>
          <p:cNvPr id="13316" name="Straight Arrow Connector 3">
            <a:extLst>
              <a:ext uri="{FF2B5EF4-FFF2-40B4-BE49-F238E27FC236}">
                <a16:creationId xmlns:a16="http://schemas.microsoft.com/office/drawing/2014/main" id="{05A0F2B1-B03E-F912-0010-32A0F7FF48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7900" y="2590800"/>
            <a:ext cx="2844800" cy="330200"/>
          </a:xfrm>
          <a:prstGeom prst="straightConnector1">
            <a:avLst/>
          </a:prstGeom>
          <a:noFill/>
          <a:ln w="28575">
            <a:solidFill>
              <a:srgbClr val="3365FB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03456D1A-C276-6C13-6ED4-43BE8BDC75B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19100" y="0"/>
            <a:ext cx="8229600" cy="423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Can Minerals be Used like Fossils?</a:t>
            </a:r>
          </a:p>
        </p:txBody>
      </p:sp>
      <p:pic>
        <p:nvPicPr>
          <p:cNvPr id="14338" name="Picture 9">
            <a:extLst>
              <a:ext uri="{FF2B5EF4-FFF2-40B4-BE49-F238E27FC236}">
                <a16:creationId xmlns:a16="http://schemas.microsoft.com/office/drawing/2014/main" id="{CFE0190C-7430-33BA-1D0A-6338D2E8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457200"/>
            <a:ext cx="6389687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339" name="Rectangle 13">
            <a:extLst>
              <a:ext uri="{FF2B5EF4-FFF2-40B4-BE49-F238E27FC236}">
                <a16:creationId xmlns:a16="http://schemas.microsoft.com/office/drawing/2014/main" id="{396709BF-AE60-2358-B03E-F866C53A5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" y="3124200"/>
            <a:ext cx="8229600" cy="3594100"/>
          </a:xfrm>
          <a:prstGeom prst="rect">
            <a:avLst/>
          </a:prstGeom>
          <a:noFill/>
          <a:ln w="28575">
            <a:solidFill>
              <a:srgbClr val="3365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331" tIns="39166" rIns="78331" bIns="39166"/>
          <a:lstStyle>
            <a:lvl1pPr marL="342900" indent="-3429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/>
              <a:t>18</a:t>
            </a:r>
            <a:r>
              <a:rPr lang="en-US" altLang="en-US" baseline="30000"/>
              <a:t>th</a:t>
            </a:r>
            <a:r>
              <a:rPr lang="en-US" altLang="en-US"/>
              <a:t> Century geologists thought minerals could be used to date terrestrial strata</a:t>
            </a:r>
          </a:p>
          <a:p>
            <a:pPr lvl="1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 sz="1200"/>
              <a:t>This was disproven</a:t>
            </a:r>
          </a:p>
          <a:p>
            <a:pPr lvl="1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 sz="1200"/>
              <a:t>Fossils do date strata—extinction is forever</a:t>
            </a:r>
          </a:p>
          <a:p>
            <a:pPr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 sz="1400"/>
              <a:t>OMEGA mineralogical theory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/>
              <a:t>Clay formation ceases in Noachian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/>
              <a:t>Transition to acidic environment from sulfates</a:t>
            </a:r>
          </a:p>
          <a:p>
            <a:pPr lvl="2" algn="l">
              <a:lnSpc>
                <a:spcPct val="90000"/>
              </a:lnSpc>
              <a:spcBef>
                <a:spcPct val="30000"/>
              </a:spcBef>
              <a:buClr>
                <a:srgbClr val="FF0000"/>
              </a:buClr>
              <a:buFont typeface="Monotype Sorts" pitchFamily="2" charset="2"/>
              <a:buChar char="w"/>
            </a:pPr>
            <a:r>
              <a:rPr lang="en-US" altLang="en-US" sz="1200"/>
              <a:t>Also requires evaporation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/>
              <a:t>Young terrains show no aqueous alteration</a:t>
            </a:r>
          </a:p>
          <a:p>
            <a:pPr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/>
              <a:t>Problems with this theory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/>
              <a:t>Alteration can occur anytime after the rock formed, so alteration of Noachian rocks not necessarily confined to Noachian age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/>
              <a:t>There are clays of all ages in Martian meteorites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/>
              <a:t>There has certainly been subsurface water since Noachian </a:t>
            </a:r>
          </a:p>
          <a:p>
            <a:pPr lvl="2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/>
              <a:t>Hesperian and early Amazonian outflow channels, alluvial fans</a:t>
            </a:r>
          </a:p>
        </p:txBody>
      </p:sp>
      <p:sp>
        <p:nvSpPr>
          <p:cNvPr id="14340" name="Text Box 14">
            <a:extLst>
              <a:ext uri="{FF2B5EF4-FFF2-40B4-BE49-F238E27FC236}">
                <a16:creationId xmlns:a16="http://schemas.microsoft.com/office/drawing/2014/main" id="{0E6D464B-2080-AA68-ED2E-8EA1F2FB5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475" y="588963"/>
            <a:ext cx="1762125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Bibring et al., 2006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>
            <a:extLst>
              <a:ext uri="{FF2B5EF4-FFF2-40B4-BE49-F238E27FC236}">
                <a16:creationId xmlns:a16="http://schemas.microsoft.com/office/drawing/2014/main" id="{67F1995F-13E9-1222-F90B-D1A76EC899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287588"/>
            <a:ext cx="4749800" cy="4570412"/>
          </a:xfrm>
          <a:ln w="28575">
            <a:solidFill>
              <a:srgbClr val="3365FB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Erosion rates are drastically reduced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But methods may be suspect—measuring erosion since latest impact event rather than over billions of years?</a:t>
            </a:r>
          </a:p>
        </p:txBody>
      </p:sp>
      <p:pic>
        <p:nvPicPr>
          <p:cNvPr id="15362" name="Picture 6">
            <a:extLst>
              <a:ext uri="{FF2B5EF4-FFF2-40B4-BE49-F238E27FC236}">
                <a16:creationId xmlns:a16="http://schemas.microsoft.com/office/drawing/2014/main" id="{59D18BEA-07B5-B500-BED0-F82050A2D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0"/>
            <a:ext cx="46863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5363" name="Text Box 7">
            <a:extLst>
              <a:ext uri="{FF2B5EF4-FFF2-40B4-BE49-F238E27FC236}">
                <a16:creationId xmlns:a16="http://schemas.microsoft.com/office/drawing/2014/main" id="{82D5AD23-D4C0-D52E-DE36-B261C4183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13" y="3443288"/>
            <a:ext cx="262890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Golombek and Bridges, 2000</a:t>
            </a:r>
          </a:p>
        </p:txBody>
      </p:sp>
      <p:sp>
        <p:nvSpPr>
          <p:cNvPr id="15364" name="Text Box 8">
            <a:extLst>
              <a:ext uri="{FF2B5EF4-FFF2-40B4-BE49-F238E27FC236}">
                <a16:creationId xmlns:a16="http://schemas.microsoft.com/office/drawing/2014/main" id="{F3DF7AFC-0DD7-D0CD-224E-8DA246B0A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200" y="0"/>
            <a:ext cx="3400425" cy="4270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Evidence for change</a:t>
            </a:r>
          </a:p>
        </p:txBody>
      </p:sp>
      <p:pic>
        <p:nvPicPr>
          <p:cNvPr id="15365" name="Picture 10">
            <a:extLst>
              <a:ext uri="{FF2B5EF4-FFF2-40B4-BE49-F238E27FC236}">
                <a16:creationId xmlns:a16="http://schemas.microsoft.com/office/drawing/2014/main" id="{D61ECBED-50BB-4F14-F251-86CB10538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3797300"/>
            <a:ext cx="3722687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5366" name="Text Box 11">
            <a:extLst>
              <a:ext uri="{FF2B5EF4-FFF2-40B4-BE49-F238E27FC236}">
                <a16:creationId xmlns:a16="http://schemas.microsoft.com/office/drawing/2014/main" id="{9C219AB6-F43F-7F83-BE2E-D4E803FAD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650" y="3405188"/>
            <a:ext cx="216535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Christensen et al., 2003</a:t>
            </a:r>
          </a:p>
        </p:txBody>
      </p:sp>
      <p:sp>
        <p:nvSpPr>
          <p:cNvPr id="15367" name="Rectangle 12">
            <a:extLst>
              <a:ext uri="{FF2B5EF4-FFF2-40B4-BE49-F238E27FC236}">
                <a16:creationId xmlns:a16="http://schemas.microsoft.com/office/drawing/2014/main" id="{753E1641-F155-64FB-9E6E-B98A35A18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300" y="2260600"/>
            <a:ext cx="4191000" cy="4597400"/>
          </a:xfrm>
          <a:prstGeom prst="rect">
            <a:avLst/>
          </a:prstGeom>
          <a:noFill/>
          <a:ln w="28575">
            <a:solidFill>
              <a:srgbClr val="3365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331" tIns="39166" rIns="78331" bIns="39166"/>
          <a:lstStyle>
            <a:lvl1pPr marL="342900" indent="-3429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 sz="1700"/>
              <a:t>Presence of olivine on the surface </a:t>
            </a:r>
          </a:p>
          <a:p>
            <a:pPr lvl="1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/>
              <a:t>Suggests little exposure to water, as olivine is easily altered</a:t>
            </a:r>
          </a:p>
        </p:txBody>
      </p:sp>
      <p:sp>
        <p:nvSpPr>
          <p:cNvPr id="15368" name="Rectangle 15">
            <a:extLst>
              <a:ext uri="{FF2B5EF4-FFF2-40B4-BE49-F238E27FC236}">
                <a16:creationId xmlns:a16="http://schemas.microsoft.com/office/drawing/2014/main" id="{5BC8C41F-7B8B-6AA2-E5C2-E483B506A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08000"/>
            <a:ext cx="8737600" cy="1676400"/>
          </a:xfrm>
          <a:prstGeom prst="rect">
            <a:avLst/>
          </a:prstGeom>
          <a:noFill/>
          <a:ln w="28575">
            <a:solidFill>
              <a:srgbClr val="3365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331" tIns="39166" rIns="78331" bIns="39166"/>
          <a:lstStyle>
            <a:lvl1pPr marL="342900" indent="-3429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01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/>
              <a:t>Hesperian lava plains are largely undissected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/>
              <a:t>Noachian terrains are highly dissected by valley networks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 i="1"/>
              <a:t>But—some terrains erode more than others</a:t>
            </a:r>
          </a:p>
          <a:p>
            <a:pPr lvl="2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/>
              <a:t>dissection of Noachian highlands could have occurred in Hesperian</a:t>
            </a:r>
          </a:p>
          <a:p>
            <a:pPr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2" charset="2"/>
              <a:buChar char="l"/>
            </a:pPr>
            <a:r>
              <a:rPr lang="en-US" altLang="en-US"/>
              <a:t>Gusev crater basalts are not weathered at all (spirit rover)</a:t>
            </a:r>
          </a:p>
          <a:p>
            <a:pPr lvl="1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2" charset="2"/>
              <a:buChar char="n"/>
            </a:pPr>
            <a:r>
              <a:rPr lang="en-US" altLang="en-US" sz="1400"/>
              <a:t>But the Columbia Hills rocks (older) are e.g. hematite, goethite, nanophase oxyhydroxides</a:t>
            </a:r>
          </a:p>
        </p:txBody>
      </p:sp>
      <p:sp>
        <p:nvSpPr>
          <p:cNvPr id="15369" name="TextBox 1">
            <a:extLst>
              <a:ext uri="{FF2B5EF4-FFF2-40B4-BE49-F238E27FC236}">
                <a16:creationId xmlns:a16="http://schemas.microsoft.com/office/drawing/2014/main" id="{41391DC3-9916-D54F-C2F7-8EF5D4B02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800" y="3949700"/>
            <a:ext cx="2209800" cy="479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89000"/>
              </a:lnSpc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Purple units are Ol-rich (THEMIS)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24456</TotalTime>
  <Words>2121</Words>
  <Application>Microsoft Macintosh PowerPoint</Application>
  <PresentationFormat>Letter Paper (8.5x11 in)</PresentationFormat>
  <Paragraphs>267</Paragraphs>
  <Slides>29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ＭＳ Ｐゴシック</vt:lpstr>
      <vt:lpstr>Arial</vt:lpstr>
      <vt:lpstr>Arial Black</vt:lpstr>
      <vt:lpstr>Logo</vt:lpstr>
      <vt:lpstr>Monotype Sorts</vt:lpstr>
      <vt:lpstr>Times</vt:lpstr>
      <vt:lpstr>Times New Roman</vt:lpstr>
      <vt:lpstr>Default Design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Mars geologic history (Ehlmann et al. 2011)  </vt:lpstr>
      <vt:lpstr>Summary of Mars geologic history (Ehlmann et al. 2011)  </vt:lpstr>
      <vt:lpstr>Can Minerals be Used like Fossils?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Periodic layering in sedimentary rocks (Lewis et al., 2008) Periodicity related to orbital periods (eccentricity, obliquity)?</vt:lpstr>
      <vt:lpstr>PowerPoint Presentation</vt:lpstr>
      <vt:lpstr>PowerPoint Presentation</vt:lpstr>
      <vt:lpstr>PowerPoint Presentation</vt:lpstr>
      <vt:lpstr>Melas Chasm Fans</vt:lpstr>
      <vt:lpstr>PowerPoint Presentation</vt:lpstr>
      <vt:lpstr>PowerPoint Presentation</vt:lpstr>
      <vt:lpstr>Could the outflow channels have been carved by floods of lava rather than water/ice?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PTYS 411/511 2007</dc:subject>
  <dc:creator>Shane Byrne</dc:creator>
  <cp:lastModifiedBy>McEwen, Alfred S - (amcewen)</cp:lastModifiedBy>
  <cp:revision>273</cp:revision>
  <cp:lastPrinted>2004-09-17T01:36:45Z</cp:lastPrinted>
  <dcterms:created xsi:type="dcterms:W3CDTF">2013-01-22T17:37:43Z</dcterms:created>
  <dcterms:modified xsi:type="dcterms:W3CDTF">2026-02-04T17:05:15Z</dcterms:modified>
</cp:coreProperties>
</file>