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98" r:id="rId3"/>
    <p:sldId id="299" r:id="rId4"/>
    <p:sldId id="302" r:id="rId5"/>
    <p:sldId id="303" r:id="rId6"/>
    <p:sldId id="304" r:id="rId7"/>
    <p:sldId id="300" r:id="rId8"/>
    <p:sldId id="257" r:id="rId9"/>
    <p:sldId id="321" r:id="rId10"/>
    <p:sldId id="301" r:id="rId11"/>
    <p:sldId id="258" r:id="rId12"/>
    <p:sldId id="260" r:id="rId13"/>
    <p:sldId id="262" r:id="rId14"/>
    <p:sldId id="265" r:id="rId15"/>
    <p:sldId id="268" r:id="rId16"/>
    <p:sldId id="267" r:id="rId17"/>
    <p:sldId id="275" r:id="rId18"/>
    <p:sldId id="305" r:id="rId19"/>
    <p:sldId id="306" r:id="rId20"/>
    <p:sldId id="276" r:id="rId21"/>
    <p:sldId id="293" r:id="rId22"/>
    <p:sldId id="294" r:id="rId23"/>
    <p:sldId id="277" r:id="rId24"/>
    <p:sldId id="282" r:id="rId25"/>
    <p:sldId id="271" r:id="rId26"/>
    <p:sldId id="283" r:id="rId27"/>
    <p:sldId id="284" r:id="rId28"/>
    <p:sldId id="307" r:id="rId29"/>
    <p:sldId id="308" r:id="rId30"/>
    <p:sldId id="322" r:id="rId31"/>
    <p:sldId id="311" r:id="rId32"/>
    <p:sldId id="279" r:id="rId33"/>
    <p:sldId id="280" r:id="rId34"/>
    <p:sldId id="310" r:id="rId35"/>
    <p:sldId id="290" r:id="rId36"/>
    <p:sldId id="318" r:id="rId37"/>
    <p:sldId id="319" r:id="rId38"/>
    <p:sldId id="320" r:id="rId39"/>
    <p:sldId id="323" r:id="rId40"/>
    <p:sldId id="292" r:id="rId41"/>
    <p:sldId id="312" r:id="rId42"/>
    <p:sldId id="324" r:id="rId43"/>
    <p:sldId id="313" r:id="rId44"/>
    <p:sldId id="317" r:id="rId45"/>
    <p:sldId id="314" r:id="rId46"/>
    <p:sldId id="315" r:id="rId47"/>
    <p:sldId id="316" r:id="rId4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26"/>
  </p:normalViewPr>
  <p:slideViewPr>
    <p:cSldViewPr snapToGrid="0" snapToObjects="1">
      <p:cViewPr varScale="1">
        <p:scale>
          <a:sx n="120" d="100"/>
          <a:sy n="120" d="100"/>
        </p:scale>
        <p:origin x="194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215948-33F5-314B-A21A-BC672245E9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BC7819-3BFC-BB48-99BD-E324D72BFD4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8E87020-858D-EC4C-B36D-E448899D33CA}" type="datetime1">
              <a:rPr lang="en-US" altLang="en-US"/>
              <a:pPr>
                <a:defRPr/>
              </a:pPr>
              <a:t>1/26/26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569A0CF-3FDB-0343-8650-3246645327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C1AC36C-2AA4-AA41-973D-567A8B7986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5AF92-F0AE-F44E-8044-880C87F5F48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48504-3595-A146-96B3-9630C32F9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7EAFB76B-3F91-DB4F-ACC3-D9530B672B9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7FB7C0B3-CE4A-70F8-A189-C06E1558A2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751ADA41-D7CB-6AC3-5629-9CEE0B08FC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53EE34B5-1566-75B5-F641-F5DEE8D23B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E156ED-6337-FE46-A348-5A7A687BD839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5F1280F2-3235-6BEC-3965-548AB96896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A4D0EA-D2AD-964A-B177-145AEED9117B}" type="slidenum">
              <a:rPr lang="en-US" altLang="en-US">
                <a:latin typeface="Times" pitchFamily="2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latin typeface="Times" pitchFamily="2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D558C3AD-7D5F-E473-5A69-6585FAC273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A7349727-85CF-DF3B-FE2C-F32AA0A14E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327E10ED-AD9F-7888-0D07-7ABB0A237A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E445869F-EFCE-A937-2ECC-E8AD077A34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Certain mineral deposits can indicate past presence of liquid water.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Terra Meidiani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MGS- detected large section in high concentration of hematite.- associated with liq water, form in wet environment (gray hematite found in hot springs areas been standing water.)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Opportunity – clusters  of marble-sized spheres. Pebble-like hematite spherules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46D80ACA-D58E-01C0-A22E-8956691575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F76674-9677-734C-AAA2-78ABD62BB922}" type="slidenum">
              <a:rPr lang="en-US" altLang="en-US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F329F-7693-8875-156D-090BD46AF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1F167-E861-6446-B10C-2FDCFC3D949E}" type="datetime1">
              <a:rPr lang="en-US" altLang="en-US"/>
              <a:pPr>
                <a:defRPr/>
              </a:pPr>
              <a:t>1/26/26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AE4F3-5FB7-C713-838C-87FB1EBB3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F03AD-CE09-228C-3920-1BE9D70B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F0102-B89B-AC44-B0D1-76EAF7F7AC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424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E3D0D-F5C9-81DF-EEFF-BF6AEA98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33CE-D76A-F845-8C2B-9C76EEF92D5E}" type="datetime1">
              <a:rPr lang="en-US" altLang="en-US"/>
              <a:pPr>
                <a:defRPr/>
              </a:pPr>
              <a:t>1/26/26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E6F6A-294E-597D-A445-3712093EB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AAAF7-DA06-3CD9-8133-D866C3E4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20816-8843-3349-A166-FB073786B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919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735FF-F631-9688-1DBC-BF892165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9EC1E-6BAC-E444-A57D-4E5AC6EED3B9}" type="datetime1">
              <a:rPr lang="en-US" altLang="en-US"/>
              <a:pPr>
                <a:defRPr/>
              </a:pPr>
              <a:t>1/26/26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66EDA-7CF1-FC53-D65A-BD52CE733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7A081-F239-D513-320E-59622C5AA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5020B-5837-CA4D-AA6D-0FD49F032F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340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57C829E-F588-1B95-E06F-56F74F6200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5A263DD-2FCD-2BA2-9960-32F795EBA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431C938-58ED-D8D3-8B59-F57F37E7CF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653CB-B495-E74B-B987-D36D86032F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601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656AC2-D84F-5618-A92E-B6A7FAC7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800" y="6229350"/>
            <a:ext cx="1905000" cy="457200"/>
          </a:xfrm>
        </p:spPr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2908E-9280-4A6E-2A20-D61FBC60C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293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B2287-9BBB-0404-7D8D-BE6AD7F07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10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146C3EC-349B-9344-BAE4-509F951F05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9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59C1E-9F45-06A7-DAB3-1FF3457A1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A343B-A2EB-CE47-83D9-772C11327856}" type="datetime1">
              <a:rPr lang="en-US" altLang="en-US"/>
              <a:pPr>
                <a:defRPr/>
              </a:pPr>
              <a:t>1/26/26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E07F3-C437-631F-1754-C39B4C1DA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AF3FB-DEBA-E6F7-B072-C00432077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9CE4C-3F91-D845-AD46-B0A7F3EBC8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507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FAB2B-2A2F-9902-7B27-10108232B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3FD1C-5A50-0341-B690-1B1280DFE2AC}" type="datetime1">
              <a:rPr lang="en-US" altLang="en-US"/>
              <a:pPr>
                <a:defRPr/>
              </a:pPr>
              <a:t>1/26/26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2C2CD-75D1-9763-1D00-E854B3E7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E2582-3C79-3780-5DEF-71282220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47FFA-A084-8047-9093-8F22DF0730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987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D0A614-83B3-30FF-B58A-8ACED7B2A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7FB65-3F7B-064F-96DC-6A69162027AD}" type="datetime1">
              <a:rPr lang="en-US" altLang="en-US"/>
              <a:pPr>
                <a:defRPr/>
              </a:pPr>
              <a:t>1/26/26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D8B284-0883-ADC9-EC13-5904ACCA5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8DF8CE-A63C-C34C-46B8-7A4A49916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88CAD-B56A-3B4D-A48D-1891436EB8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18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D00A956-2BEF-346E-35B6-401857193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F54AB-7137-7848-8919-90EDD9D5CDF2}" type="datetime1">
              <a:rPr lang="en-US" altLang="en-US"/>
              <a:pPr>
                <a:defRPr/>
              </a:pPr>
              <a:t>1/26/26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3BC39F-13C6-E0A9-6FF0-E56011288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3F2713-7D3B-1175-AE86-E57C5F7A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7F3D0-ED63-334C-A1AE-A9932B48C9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81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A0A319F-A044-B544-059A-518809D02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E8480-5FCD-0D4A-973B-EC3CCB155064}" type="datetime1">
              <a:rPr lang="en-US" altLang="en-US"/>
              <a:pPr>
                <a:defRPr/>
              </a:pPr>
              <a:t>1/26/26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E7C3D2-41D5-74A6-C11D-4D9AC2998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09252A-7E2C-0519-CBD6-EEA57091B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DC46E-7223-DC47-A5B4-4B7F36934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05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EC9D27A-A962-621E-A1BF-9E99C95EA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CCBE4-92B2-354D-9B9C-1705540DAE41}" type="datetime1">
              <a:rPr lang="en-US" altLang="en-US"/>
              <a:pPr>
                <a:defRPr/>
              </a:pPr>
              <a:t>1/26/26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EC79674-501C-200B-AF13-5F17EF30B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0719D8A-368D-8112-3B94-F69138F25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9B964-F35A-ED43-BFA7-C37505D305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57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FF6FDD-5AA5-C325-6DC5-D82509290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76DCA-8201-3C45-9F6B-58BD7D8DC3DB}" type="datetime1">
              <a:rPr lang="en-US" altLang="en-US"/>
              <a:pPr>
                <a:defRPr/>
              </a:pPr>
              <a:t>1/26/26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5D1463-12B1-087C-E67B-A65C92F4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2D1FA2-DADF-E241-FA1A-894C5E2D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E227A-2B9A-C04F-8701-1AF9C7A12F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47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BFB20F-0D0F-D2C4-B1D7-C473618C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1B18-CF49-BF4F-BBE5-F1D504A8A3B8}" type="datetime1">
              <a:rPr lang="en-US" altLang="en-US"/>
              <a:pPr>
                <a:defRPr/>
              </a:pPr>
              <a:t>1/26/26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84BB2A-7BF4-7F6D-F65C-677B22ACB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69A3EC-ED31-2B04-3336-2457A68C3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A3AB0-FB04-CC41-BB68-078FFA0B20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928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B7B0975-5B66-83AE-E4F5-06A478078E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5888"/>
            <a:ext cx="8229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B8E15D2-98B7-254F-A7AF-3DC86DEC70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785813"/>
            <a:ext cx="8229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6AF97-C9CD-1F42-920C-BAAA9FD410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E073B45-B298-384D-8580-67DEB1C56B35}" type="datetime1">
              <a:rPr lang="en-US" altLang="en-US"/>
              <a:pPr>
                <a:defRPr/>
              </a:pPr>
              <a:t>1/26/26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87C80-D4F0-6B4F-A918-4C150AA6A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67983-7D68-0D47-A88B-872349177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D014F24-3C7A-2644-AB22-4ECF436AD53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illiam_Herschel_Museu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Uranus" TargetMode="External"/><Relationship Id="rId4" Type="http://schemas.openxmlformats.org/officeDocument/2006/relationships/hyperlink" Target="http://en.wikipedia.org/wiki/Bath,_Somerse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ired.com/2010/11/1110mars-climate-observer-report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lymail.co.uk/sciencetech/article-2154336/New-Mars-One-mission-aims-establish-human-colony-Red-Planet-2023.html" TargetMode="External"/><Relationship Id="rId2" Type="http://schemas.openxmlformats.org/officeDocument/2006/relationships/hyperlink" Target="http://en.wikipedia.org/wiki/Mars_Direc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pacex.com/human-spaceflight/mars/" TargetMode="External"/><Relationship Id="rId5" Type="http://schemas.openxmlformats.org/officeDocument/2006/relationships/hyperlink" Target="http://www.space.com/19985-private-mars-mission-flyby-dennis-tito-infographic.html" TargetMode="External"/><Relationship Id="rId4" Type="http://schemas.openxmlformats.org/officeDocument/2006/relationships/hyperlink" Target="http://lightyears.blogs.cnn.com/2013/02/27/group-aims-to-send-2-humans-on-mars-mission-in-2018/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List_of_missions_to_Mar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P4090170">
            <a:extLst>
              <a:ext uri="{FF2B5EF4-FFF2-40B4-BE49-F238E27FC236}">
                <a16:creationId xmlns:a16="http://schemas.microsoft.com/office/drawing/2014/main" id="{774600EF-D8DD-41BA-E91C-7FA12947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itle 1">
            <a:extLst>
              <a:ext uri="{FF2B5EF4-FFF2-40B4-BE49-F238E27FC236}">
                <a16:creationId xmlns:a16="http://schemas.microsoft.com/office/drawing/2014/main" id="{77604B66-D1BA-550B-DDBC-4CB076B0F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100" y="1651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chemeClr val="bg1"/>
                </a:solidFill>
                <a:ea typeface="ＭＳ Ｐゴシック" panose="020B0600070205080204" pitchFamily="34" charset="-128"/>
              </a:rPr>
              <a:t>Exploring Mars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E6CA0EE3-C5FD-7990-C3C0-089C52CB8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First Mariner 4 Image of Mars</a:t>
            </a:r>
          </a:p>
        </p:txBody>
      </p:sp>
      <p:pic>
        <p:nvPicPr>
          <p:cNvPr id="25602" name="Content Placeholder 3" descr="7651152780_b8c83f02fa_c.jpg">
            <a:extLst>
              <a:ext uri="{FF2B5EF4-FFF2-40B4-BE49-F238E27FC236}">
                <a16:creationId xmlns:a16="http://schemas.microsoft.com/office/drawing/2014/main" id="{C9890BCA-D6DC-00DA-F2D4-9B9FBFB6F1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40" r="-8640"/>
          <a:stretch>
            <a:fillRect/>
          </a:stretch>
        </p:blipFill>
        <p:spPr>
          <a:xfrm>
            <a:off x="1524000" y="609600"/>
            <a:ext cx="8229600" cy="5376863"/>
          </a:xfrm>
        </p:spPr>
      </p:pic>
      <p:sp>
        <p:nvSpPr>
          <p:cNvPr id="25603" name="TextBox 4">
            <a:extLst>
              <a:ext uri="{FF2B5EF4-FFF2-40B4-BE49-F238E27FC236}">
                <a16:creationId xmlns:a16="http://schemas.microsoft.com/office/drawing/2014/main" id="{50927920-E6B6-01B2-2838-5DF2F2F47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1352550"/>
            <a:ext cx="19685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(1965) A "real-time data translator" machine converted Mariner 4 digital image data into numbers printed on strips of paper. Too anxious to wait for the official processed image, JPL employees attached these strips side by side to a display panel and hand colored the numbers like a paint-by-numbers picture.</a:t>
            </a:r>
          </a:p>
        </p:txBody>
      </p:sp>
      <p:sp>
        <p:nvSpPr>
          <p:cNvPr id="25604" name="TextBox 5">
            <a:extLst>
              <a:ext uri="{FF2B5EF4-FFF2-40B4-BE49-F238E27FC236}">
                <a16:creationId xmlns:a16="http://schemas.microsoft.com/office/drawing/2014/main" id="{AB8A073E-2B6D-5A34-E6E2-628DAB7AB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0" y="6083300"/>
            <a:ext cx="3524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http://www.flickr.com/photos/nasacommons/7651152780/</a:t>
            </a:r>
          </a:p>
        </p:txBody>
      </p:sp>
      <p:pic>
        <p:nvPicPr>
          <p:cNvPr id="25605" name="Picture 6" descr="Comparison_of_hand-drawn_and_digital_first_TV_image_of_Mars.jpg">
            <a:extLst>
              <a:ext uri="{FF2B5EF4-FFF2-40B4-BE49-F238E27FC236}">
                <a16:creationId xmlns:a16="http://schemas.microsoft.com/office/drawing/2014/main" id="{29D16938-1F96-8AC6-6FD1-A3E5DCA67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2275"/>
            <a:ext cx="525145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ECDAC5B-1044-B551-C2A1-424BB4D9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Mariner 4 Images</a:t>
            </a:r>
          </a:p>
        </p:txBody>
      </p:sp>
      <p:pic>
        <p:nvPicPr>
          <p:cNvPr id="26626" name="Picture 3">
            <a:extLst>
              <a:ext uri="{FF2B5EF4-FFF2-40B4-BE49-F238E27FC236}">
                <a16:creationId xmlns:a16="http://schemas.microsoft.com/office/drawing/2014/main" id="{6647B192-FE35-A522-B5C4-C7C8DD400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36703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>
            <a:extLst>
              <a:ext uri="{FF2B5EF4-FFF2-40B4-BE49-F238E27FC236}">
                <a16:creationId xmlns:a16="http://schemas.microsoft.com/office/drawing/2014/main" id="{479F7641-B99E-2B27-17D3-B4DC97F70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1417638"/>
            <a:ext cx="4170362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5">
            <a:extLst>
              <a:ext uri="{FF2B5EF4-FFF2-40B4-BE49-F238E27FC236}">
                <a16:creationId xmlns:a16="http://schemas.microsoft.com/office/drawing/2014/main" id="{B62FF08D-2C29-4CD8-B7B7-82E3FD701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00" y="5638800"/>
            <a:ext cx="720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What can you conclude about Mars from these images?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C234A945-274F-463D-7483-3E8C9B2FD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Mariner 6 or 7 image</a:t>
            </a:r>
          </a:p>
        </p:txBody>
      </p:sp>
      <p:pic>
        <p:nvPicPr>
          <p:cNvPr id="27650" name="Picture 3">
            <a:extLst>
              <a:ext uri="{FF2B5EF4-FFF2-40B4-BE49-F238E27FC236}">
                <a16:creationId xmlns:a16="http://schemas.microsoft.com/office/drawing/2014/main" id="{28FDB73E-4167-86E0-5AE1-E2EEBE9B1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41763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441F953E-08E6-17DA-FDB0-5063E41A7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6273800"/>
            <a:ext cx="627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15°S, large crater 265 km in diameter</a:t>
            </a:r>
          </a:p>
        </p:txBody>
      </p:sp>
      <p:sp>
        <p:nvSpPr>
          <p:cNvPr id="27652" name="TextBox 1">
            <a:extLst>
              <a:ext uri="{FF2B5EF4-FFF2-40B4-BE49-F238E27FC236}">
                <a16:creationId xmlns:a16="http://schemas.microsoft.com/office/drawing/2014/main" id="{94F3E842-6820-4676-857F-41C52DAE7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733425"/>
            <a:ext cx="1533525" cy="3683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What is this?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30B7165-420C-9148-8866-86A87C9BD2EA}"/>
              </a:ext>
            </a:extLst>
          </p:cNvPr>
          <p:cNvCxnSpPr>
            <a:cxnSpLocks/>
          </p:cNvCxnSpPr>
          <p:nvPr/>
        </p:nvCxnSpPr>
        <p:spPr>
          <a:xfrm>
            <a:off x="5673725" y="1101725"/>
            <a:ext cx="533400" cy="191135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F51E372E-7C62-ABDA-53BA-DDB7BC42B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70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s: Orbiters and Landers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2D5F2B69-EA15-CCE2-CD6F-EC5E19687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Mariner 9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Launched 5/30/71, arrived 11/13/71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First images showed that Mars was completely enveloped in a dust storm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After a couple of months of waiting, the dust settled and &gt;7000 images were returned covering 80% of the planet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Revelation of Mars’ geologic diversity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Mission ended 10/27/72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USSR Mars 2 and 3 orbiters had pre-planned image sequences that ended before the dust cleared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4">
            <a:extLst>
              <a:ext uri="{FF2B5EF4-FFF2-40B4-BE49-F238E27FC236}">
                <a16:creationId xmlns:a16="http://schemas.microsoft.com/office/drawing/2014/main" id="{5C5F0775-7906-5BF1-BA2F-91720CC9D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"/>
            <a:ext cx="5300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chemeClr val="tx2"/>
                </a:solidFill>
              </a:rPr>
              <a:t>Discovery of Tharsis Volcanoes</a:t>
            </a:r>
          </a:p>
        </p:txBody>
      </p:sp>
      <p:sp>
        <p:nvSpPr>
          <p:cNvPr id="29698" name="Rectangle 5">
            <a:extLst>
              <a:ext uri="{FF2B5EF4-FFF2-40B4-BE49-F238E27FC236}">
                <a16:creationId xmlns:a16="http://schemas.microsoft.com/office/drawing/2014/main" id="{D3170D6C-0667-C390-7B98-7C8AE8228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438400"/>
            <a:ext cx="3048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tx2"/>
                </a:solidFill>
              </a:rPr>
              <a:t>Even though dust covered, there were several </a:t>
            </a:r>
            <a:r>
              <a:rPr lang="ja-JP" altLang="en-US" sz="2000" b="1">
                <a:solidFill>
                  <a:schemeClr val="tx2"/>
                </a:solidFill>
              </a:rPr>
              <a:t>‘</a:t>
            </a:r>
            <a:r>
              <a:rPr lang="en-US" altLang="ja-JP" sz="2000" b="1">
                <a:solidFill>
                  <a:schemeClr val="tx2"/>
                </a:solidFill>
              </a:rPr>
              <a:t>crater-like</a:t>
            </a:r>
            <a:r>
              <a:rPr lang="ja-JP" altLang="en-US" sz="2000" b="1">
                <a:solidFill>
                  <a:schemeClr val="tx2"/>
                </a:solidFill>
              </a:rPr>
              <a:t>’</a:t>
            </a:r>
            <a:r>
              <a:rPr lang="en-US" altLang="ja-JP" sz="2000" b="1">
                <a:solidFill>
                  <a:schemeClr val="tx2"/>
                </a:solidFill>
              </a:rPr>
              <a:t> features visible rising above the dust...</a:t>
            </a:r>
            <a:endParaRPr lang="en-US" altLang="en-US" sz="2000" b="1">
              <a:solidFill>
                <a:schemeClr val="tx2"/>
              </a:solidFill>
            </a:endParaRPr>
          </a:p>
        </p:txBody>
      </p:sp>
      <p:pic>
        <p:nvPicPr>
          <p:cNvPr id="29699" name="Picture 6" descr="mariner9_volcanoes">
            <a:extLst>
              <a:ext uri="{FF2B5EF4-FFF2-40B4-BE49-F238E27FC236}">
                <a16:creationId xmlns:a16="http://schemas.microsoft.com/office/drawing/2014/main" id="{560DDA09-4896-A3E0-5499-3BFE6BBD1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5257800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9">
            <a:extLst>
              <a:ext uri="{FF2B5EF4-FFF2-40B4-BE49-F238E27FC236}">
                <a16:creationId xmlns:a16="http://schemas.microsoft.com/office/drawing/2014/main" id="{969A34D5-D616-F017-C9CB-A69425BE4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5" y="4633913"/>
            <a:ext cx="20701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Picture from Mariner 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during the dust storm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(ignore black dots)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B69C5BEF-0701-8CF8-6F2D-3CF13AEE0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391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</a:rPr>
              <a:t>Valles Marineris  - </a:t>
            </a:r>
            <a:r>
              <a:rPr lang="ja-JP" altLang="en-US" sz="2800" b="1">
                <a:solidFill>
                  <a:schemeClr val="tx2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ja-JP" sz="2800" b="1">
                <a:solidFill>
                  <a:schemeClr val="tx2"/>
                </a:solidFill>
                <a:latin typeface="Times New Roman" panose="02020603050405020304" pitchFamily="18" charset="0"/>
              </a:rPr>
              <a:t>Grand Canyon of Mars</a:t>
            </a:r>
            <a:r>
              <a:rPr lang="ja-JP" altLang="en-US" sz="2800" b="1">
                <a:solidFill>
                  <a:schemeClr val="tx2"/>
                </a:solidFill>
                <a:latin typeface="Times New Roman" panose="02020603050405020304" pitchFamily="18" charset="0"/>
              </a:rPr>
              <a:t>”</a:t>
            </a:r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22" name="Picture 3" descr="vo1_mg07s078">
            <a:extLst>
              <a:ext uri="{FF2B5EF4-FFF2-40B4-BE49-F238E27FC236}">
                <a16:creationId xmlns:a16="http://schemas.microsoft.com/office/drawing/2014/main" id="{E713B290-3ABF-BEC8-5078-E225B988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43088"/>
            <a:ext cx="4038600" cy="4038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D82E146-8BA9-5EC9-F295-7572B6288A2C}"/>
              </a:ext>
            </a:extLst>
          </p:cNvPr>
          <p:cNvSpPr>
            <a:spLocks noChangeArrowheads="1"/>
          </p:cNvSpPr>
          <p:nvPr/>
        </p:nvSpPr>
        <p:spPr bwMode="auto">
          <a:xfrm rot="975294">
            <a:off x="762000" y="3429000"/>
            <a:ext cx="3200400" cy="1143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5" name="Text Box 7">
            <a:extLst>
              <a:ext uri="{FF2B5EF4-FFF2-40B4-BE49-F238E27FC236}">
                <a16:creationId xmlns:a16="http://schemas.microsoft.com/office/drawing/2014/main" id="{0C0B1B8E-5F9F-6BBB-91FE-B0FC6E8EC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61483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/>
              <a:t> stretches for at least 2500 miles (NYC </a:t>
            </a:r>
            <a:r>
              <a:rPr lang="en-US" altLang="en-US">
                <a:sym typeface="Wingdings" pitchFamily="2" charset="2"/>
              </a:rPr>
              <a:t> LA)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pic>
        <p:nvPicPr>
          <p:cNvPr id="3" name="Picture 2" descr="A high angle view of a mountain range&#10;&#10;AI-generated content may be incorrect.">
            <a:extLst>
              <a:ext uri="{FF2B5EF4-FFF2-40B4-BE49-F238E27FC236}">
                <a16:creationId xmlns:a16="http://schemas.microsoft.com/office/drawing/2014/main" id="{E0771891-971C-C993-AA88-79EC6616D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0" y="2076781"/>
            <a:ext cx="4815516" cy="36116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126DC8-73C2-649D-904C-8CDEDAC092A5}"/>
              </a:ext>
            </a:extLst>
          </p:cNvPr>
          <p:cNvSpPr txBox="1"/>
          <p:nvPr/>
        </p:nvSpPr>
        <p:spPr>
          <a:xfrm>
            <a:off x="4380614" y="5881688"/>
            <a:ext cx="4740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www.youtube.com</a:t>
            </a:r>
            <a:r>
              <a:rPr lang="en-US" sz="1600" dirty="0"/>
              <a:t>/</a:t>
            </a:r>
            <a:r>
              <a:rPr lang="en-US" sz="1600" dirty="0" err="1"/>
              <a:t>watch?v</a:t>
            </a:r>
            <a:r>
              <a:rPr lang="en-US" sz="1600" dirty="0"/>
              <a:t>=_11KG7f4fvQ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450B1265-1BB5-9A31-F339-699B3A5D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Viking Orbiters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8C803E4F-F1D0-14F4-6B78-5DF18C1D8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63" y="595313"/>
            <a:ext cx="3013075" cy="329247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Viking 1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6/19/76 to 8/7/80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Viking 2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8/7/76 to 7/25/78</a:t>
            </a:r>
          </a:p>
        </p:txBody>
      </p:sp>
      <p:pic>
        <p:nvPicPr>
          <p:cNvPr id="31747" name="Picture 2" descr="viking_channels">
            <a:extLst>
              <a:ext uri="{FF2B5EF4-FFF2-40B4-BE49-F238E27FC236}">
                <a16:creationId xmlns:a16="http://schemas.microsoft.com/office/drawing/2014/main" id="{7754BF68-A1EE-E7C4-0068-300792879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1611313"/>
            <a:ext cx="617855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1">
            <a:extLst>
              <a:ext uri="{FF2B5EF4-FFF2-40B4-BE49-F238E27FC236}">
                <a16:creationId xmlns:a16="http://schemas.microsoft.com/office/drawing/2014/main" id="{CFF8F195-BD93-17D3-56CE-9AC327AD3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383088"/>
            <a:ext cx="23796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Valley networks on ancient Mars imply climate change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D60BD6B4-6858-7218-8AB9-1F9587D6B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Viking Landers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B8690BAE-AC54-9E95-DBD4-BFBABF996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7900"/>
            <a:ext cx="4165600" cy="4525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Viking 1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7/20/76 to 11/13/82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Landed in Chyse Planitia in northern lowlands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Latitude ~20°N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Viking 2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9/3/76 to 8/7/80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Latitude ~45°N, opposite side of planet</a:t>
            </a:r>
          </a:p>
        </p:txBody>
      </p:sp>
      <p:pic>
        <p:nvPicPr>
          <p:cNvPr id="32771" name="Picture 12" descr="viking_lander_model">
            <a:extLst>
              <a:ext uri="{FF2B5EF4-FFF2-40B4-BE49-F238E27FC236}">
                <a16:creationId xmlns:a16="http://schemas.microsoft.com/office/drawing/2014/main" id="{FE9E2EC3-73FC-CF32-770C-7CDF141A5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2981325"/>
            <a:ext cx="45212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83923083-1C77-9D4D-AFD7-F1727BD92D5A}"/>
              </a:ext>
            </a:extLst>
          </p:cNvPr>
          <p:cNvSpPr txBox="1">
            <a:spLocks noChangeArrowheads="1"/>
          </p:cNvSpPr>
          <p:nvPr/>
        </p:nvSpPr>
        <p:spPr>
          <a:xfrm>
            <a:off x="293688" y="307975"/>
            <a:ext cx="8435975" cy="838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Frustrating Viking Lander Results</a:t>
            </a:r>
          </a:p>
        </p:txBody>
      </p:sp>
      <p:sp>
        <p:nvSpPr>
          <p:cNvPr id="33794" name="Rectangle 4">
            <a:extLst>
              <a:ext uri="{FF2B5EF4-FFF2-40B4-BE49-F238E27FC236}">
                <a16:creationId xmlns:a16="http://schemas.microsoft.com/office/drawing/2014/main" id="{954F05F4-127C-76DD-9B74-8B43BBCFE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1295400"/>
            <a:ext cx="4368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/>
              <a:t>Viking carried 4 instruments designed to detect any sign of biology:</a:t>
            </a:r>
          </a:p>
          <a:p>
            <a:pPr>
              <a:lnSpc>
                <a:spcPct val="90000"/>
              </a:lnSpc>
            </a:pPr>
            <a:r>
              <a:rPr lang="en-US" altLang="en-US"/>
              <a:t>The Labeled Release (LR), Gas Exchange (GEX), and Pyrolytic Release (PR) experiments, all designed to detect extant life on Mars.</a:t>
            </a:r>
          </a:p>
          <a:p>
            <a:pPr>
              <a:lnSpc>
                <a:spcPct val="90000"/>
              </a:lnSpc>
            </a:pPr>
            <a:r>
              <a:rPr lang="en-US" altLang="en-US"/>
              <a:t>The Gas Chromatograph/Mass Spectrometer (GC/MS) was capable of detecting organics at a level of a few parts per billion (ppb)</a:t>
            </a:r>
          </a:p>
          <a:p>
            <a:pPr>
              <a:lnSpc>
                <a:spcPct val="90000"/>
              </a:lnSpc>
            </a:pPr>
            <a:endParaRPr lang="en-US" altLang="en-US"/>
          </a:p>
          <a:p>
            <a:pPr>
              <a:lnSpc>
                <a:spcPct val="90000"/>
              </a:lnSpc>
            </a:pPr>
            <a:endParaRPr lang="en-US" altLang="en-US"/>
          </a:p>
        </p:txBody>
      </p:sp>
      <p:pic>
        <p:nvPicPr>
          <p:cNvPr id="33795" name="Picture 6" descr="viking lander">
            <a:extLst>
              <a:ext uri="{FF2B5EF4-FFF2-40B4-BE49-F238E27FC236}">
                <a16:creationId xmlns:a16="http://schemas.microsoft.com/office/drawing/2014/main" id="{0531AD97-7BE4-477A-4A9F-FE860F6EC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1390650"/>
            <a:ext cx="38100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7" descr="viking gcms">
            <a:extLst>
              <a:ext uri="{FF2B5EF4-FFF2-40B4-BE49-F238E27FC236}">
                <a16:creationId xmlns:a16="http://schemas.microsoft.com/office/drawing/2014/main" id="{9E66CEF2-B0CC-2036-23FB-3A6EF9186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3979863"/>
            <a:ext cx="286385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12">
            <a:extLst>
              <a:ext uri="{FF2B5EF4-FFF2-40B4-BE49-F238E27FC236}">
                <a16:creationId xmlns:a16="http://schemas.microsoft.com/office/drawing/2014/main" id="{FDA5E59A-8B0B-F8A9-04FE-2727E51A1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6324600"/>
            <a:ext cx="7543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The GC/MS detected no organics above the 10 ppb level 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7">
            <a:extLst>
              <a:ext uri="{FF2B5EF4-FFF2-40B4-BE49-F238E27FC236}">
                <a16:creationId xmlns:a16="http://schemas.microsoft.com/office/drawing/2014/main" id="{04392B5E-CD1C-996C-B95E-6D2CF7466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5" y="-12700"/>
            <a:ext cx="9439275" cy="69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D85AE1B3-DFD8-9C48-FA03-1FC5F7666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032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5400" i="1">
                <a:solidFill>
                  <a:schemeClr val="bg1"/>
                </a:solidFill>
                <a:latin typeface="Century" panose="02040604050505020304" pitchFamily="18" charset="0"/>
                <a:ea typeface="ＭＳ Ｐゴシック" panose="020B0600070205080204" pitchFamily="34" charset="-128"/>
              </a:rPr>
              <a:t>The 2008 Phoenix Mission</a:t>
            </a:r>
          </a:p>
        </p:txBody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5BCFFB40-6763-EB49-8E7C-BDE1591608C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9550" y="5392738"/>
            <a:ext cx="8661400" cy="9525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Discovered </a:t>
            </a:r>
            <a:r>
              <a:rPr lang="en-US" sz="2800" dirty="0" err="1">
                <a:solidFill>
                  <a:schemeClr val="bg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perchlorates</a:t>
            </a:r>
            <a:r>
              <a:rPr lang="en-US" sz="2800" dirty="0">
                <a:solidFill>
                  <a:schemeClr val="bg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, which react with and destroy organics when heated as in Viking GC/MS, so really no constraint on organics.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AFAE9172-89D0-E3A7-C3DF-143C839F7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88"/>
            <a:ext cx="8197702" cy="692186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Telescopic Exploration: What was known by 1830 according to Flammarion (see Kieffer et al., 1992, </a:t>
            </a:r>
            <a:r>
              <a:rPr lang="en-US" altLang="en-US" i="1" dirty="0">
                <a:ea typeface="ＭＳ Ｐゴシック" panose="020B0600070205080204" pitchFamily="34" charset="-128"/>
              </a:rPr>
              <a:t>Mars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75E3337A-05EE-DA07-4F8F-E2A3409E2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966788"/>
            <a:ext cx="6589713" cy="555625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Revolution of Mars 687 days (modern value: 686.96)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Distance from Sun 1.5237 AU (1.52368)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Diameter 0.5237 that of Earth, volume ratio 0.147 (0.15)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Mass ratio Mars/Sun 1/2546320   1892 update: 1/3093500 (1/3098710)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Density 0.711 times Earth’s (0.715)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Gravity accel. (g) 0.376 that of Earth (0.3795 at equator)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Rotation 24 hours, 39 minutes (24 hours, 37 minutes, 22.7 sec)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Polar caps of ice or snow, not on exact geographic poles, vary with seasons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Inclination similar to Earth’s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Eccentricity of orbit 1.3836 to 1.6658 AU (1.3815 to 1.6666)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Mars has an atmosphere, white and dark clouds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7411" name="Picture 3" descr="1024px-HerschelTelescope.jpg">
            <a:extLst>
              <a:ext uri="{FF2B5EF4-FFF2-40B4-BE49-F238E27FC236}">
                <a16:creationId xmlns:a16="http://schemas.microsoft.com/office/drawing/2014/main" id="{15EF8C73-16E8-A2E5-35EB-DF073B889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1658938"/>
            <a:ext cx="2532062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4">
            <a:extLst>
              <a:ext uri="{FF2B5EF4-FFF2-40B4-BE49-F238E27FC236}">
                <a16:creationId xmlns:a16="http://schemas.microsoft.com/office/drawing/2014/main" id="{A9242BAD-BA19-A7B8-33A7-0A38B0450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6288" y="5189538"/>
            <a:ext cx="18224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Replica in the </a:t>
            </a:r>
            <a:r>
              <a:rPr lang="en-US" altLang="en-US" sz="1400">
                <a:latin typeface="Arial" panose="020B0604020202020204" pitchFamily="34" charset="0"/>
                <a:hlinkClick r:id="rId3" tooltip="William Herschel Museum"/>
              </a:rPr>
              <a:t>William Herschel Museum</a:t>
            </a:r>
            <a:r>
              <a:rPr lang="en-US" altLang="en-US" sz="1400">
                <a:latin typeface="Arial" panose="020B0604020202020204" pitchFamily="34" charset="0"/>
              </a:rPr>
              <a:t>, </a:t>
            </a:r>
            <a:r>
              <a:rPr lang="en-US" altLang="en-US" sz="1400">
                <a:latin typeface="Arial" panose="020B0604020202020204" pitchFamily="34" charset="0"/>
                <a:hlinkClick r:id="rId4" tooltip="Bath, Somerset"/>
              </a:rPr>
              <a:t>Bath</a:t>
            </a:r>
            <a:r>
              <a:rPr lang="en-US" altLang="en-US" sz="1400">
                <a:latin typeface="Arial" panose="020B0604020202020204" pitchFamily="34" charset="0"/>
              </a:rPr>
              <a:t>, of a telescope similar to that with which Herschel discovered </a:t>
            </a:r>
            <a:r>
              <a:rPr lang="en-US" altLang="en-US" sz="1400">
                <a:latin typeface="Arial" panose="020B0604020202020204" pitchFamily="34" charset="0"/>
                <a:hlinkClick r:id="rId5" tooltip="Uranus"/>
              </a:rPr>
              <a:t>Uranus</a:t>
            </a:r>
            <a:endParaRPr lang="en-US" altLang="en-US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3">
            <a:extLst>
              <a:ext uri="{FF2B5EF4-FFF2-40B4-BE49-F238E27FC236}">
                <a16:creationId xmlns:a16="http://schemas.microsoft.com/office/drawing/2014/main" id="{FC8B14DA-EE59-20D6-4C18-AD5B84EEC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0"/>
            <a:ext cx="6934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200"/>
              <a:t>Viking Lander Images of Mars</a:t>
            </a:r>
            <a:r>
              <a:rPr lang="ja-JP" altLang="en-US" sz="3200"/>
              <a:t>’</a:t>
            </a:r>
            <a:r>
              <a:rPr lang="en-US" altLang="ja-JP" sz="3200"/>
              <a:t> Surface</a:t>
            </a:r>
            <a:endParaRPr lang="en-US" altLang="en-US" sz="3200"/>
          </a:p>
        </p:txBody>
      </p:sp>
      <p:pic>
        <p:nvPicPr>
          <p:cNvPr id="36866" name="Picture 5" descr="viking_lander_image">
            <a:extLst>
              <a:ext uri="{FF2B5EF4-FFF2-40B4-BE49-F238E27FC236}">
                <a16:creationId xmlns:a16="http://schemas.microsoft.com/office/drawing/2014/main" id="{33D5652A-89F9-357A-9F2B-8148891CE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45720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6">
            <a:extLst>
              <a:ext uri="{FF2B5EF4-FFF2-40B4-BE49-F238E27FC236}">
                <a16:creationId xmlns:a16="http://schemas.microsoft.com/office/drawing/2014/main" id="{88417C13-5601-43BB-F12D-72C206E95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754562"/>
            <a:ext cx="86106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1800" dirty="0"/>
              <a:t> landing site chosen from Orbiter images – two different regions in Northern Lowlands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1800" dirty="0"/>
              <a:t> revealed that the surface of Mars was littered with jagged rocks and fine dust everywhere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1800" dirty="0"/>
              <a:t> rocks were probably result of crater-forming impact (</a:t>
            </a:r>
            <a:r>
              <a:rPr lang="ja-JP" altLang="en-US" sz="1800"/>
              <a:t>“</a:t>
            </a:r>
            <a:r>
              <a:rPr lang="en-US" altLang="ja-JP" sz="1800" dirty="0"/>
              <a:t>ejecta</a:t>
            </a:r>
            <a:r>
              <a:rPr lang="ja-JP" altLang="en-US" sz="1800"/>
              <a:t>”</a:t>
            </a:r>
            <a:r>
              <a:rPr lang="en-US" altLang="ja-JP" sz="1800" dirty="0"/>
              <a:t>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1800" dirty="0"/>
              <a:t> rocks resemble lava-rocks on Earth – lava flows broken up by impacts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1800" dirty="0"/>
              <a:t>HiRISE result: ice-exposing impacts near VL-2—they needed to dig only 10-20 cm to have found it!</a:t>
            </a:r>
          </a:p>
        </p:txBody>
      </p:sp>
      <p:pic>
        <p:nvPicPr>
          <p:cNvPr id="36868" name="Picture 7" descr="viking_lander">
            <a:extLst>
              <a:ext uri="{FF2B5EF4-FFF2-40B4-BE49-F238E27FC236}">
                <a16:creationId xmlns:a16="http://schemas.microsoft.com/office/drawing/2014/main" id="{5E69F792-25A6-682D-2FD2-3642E960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7FBACFE-DB87-E8A3-CA0D-496081D8B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Eighties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3D9DF202-73D6-3C0D-56CF-6E5DFBCD6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No missions to Mars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There is almost a 20 year gap between Viking and the missions starting with Pathfinder in 1997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Mars Observer failed in 1993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All Mars Observer experiments finally replaced with MRO launched in 2005</a:t>
            </a:r>
          </a:p>
        </p:txBody>
      </p:sp>
      <p:pic>
        <p:nvPicPr>
          <p:cNvPr id="3" name="Picture 2" descr="A close-up of the moon&#10;&#10;AI-generated content may be incorrect.">
            <a:extLst>
              <a:ext uri="{FF2B5EF4-FFF2-40B4-BE49-F238E27FC236}">
                <a16:creationId xmlns:a16="http://schemas.microsoft.com/office/drawing/2014/main" id="{1BBE7B25-8990-4811-8B00-CA3BF2F34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7" y="3455988"/>
            <a:ext cx="3075910" cy="30759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302B63-14F9-EA9A-1B3E-ADB70B3389FB}"/>
              </a:ext>
            </a:extLst>
          </p:cNvPr>
          <p:cNvSpPr txBox="1"/>
          <p:nvPr/>
        </p:nvSpPr>
        <p:spPr>
          <a:xfrm>
            <a:off x="6071191" y="5029200"/>
            <a:ext cx="2530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Mars Orbital Camera image on approach of Mars Observer, before it failed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9F1B3-4FAC-5744-B212-F9B0B222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The Nineties Leading into the 21</a:t>
            </a:r>
            <a:r>
              <a:rPr lang="en-US" baseline="30000" dirty="0">
                <a:ea typeface="+mj-ea"/>
                <a:cs typeface="+mj-cs"/>
              </a:rPr>
              <a:t>st</a:t>
            </a:r>
            <a:r>
              <a:rPr lang="en-US" dirty="0">
                <a:ea typeface="+mj-ea"/>
                <a:cs typeface="+mj-cs"/>
              </a:rPr>
              <a:t> Century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31661-A6A6-014C-B562-53764F27E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785813"/>
            <a:ext cx="4035425" cy="534035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Hubble Space Telescope global views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Some meteorites are determined to be Martian and claims of evidence of Life were made in 1996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This was impetus for a systematic Mars Exploration Program, continuing today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Pathfinder and MGS begin a parade of spacecraft to Mars, slowed by the crash of Mars Polar Lander and Mars Climate Orbiter in 1999</a:t>
            </a:r>
          </a:p>
        </p:txBody>
      </p:sp>
      <p:pic>
        <p:nvPicPr>
          <p:cNvPr id="38915" name="Picture 4" descr="hubble_mars">
            <a:extLst>
              <a:ext uri="{FF2B5EF4-FFF2-40B4-BE49-F238E27FC236}">
                <a16:creationId xmlns:a16="http://schemas.microsoft.com/office/drawing/2014/main" id="{E8E1B439-8319-38C1-4269-A0DD539AE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192213"/>
            <a:ext cx="482600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 descr="pathfinder">
            <a:extLst>
              <a:ext uri="{FF2B5EF4-FFF2-40B4-BE49-F238E27FC236}">
                <a16:creationId xmlns:a16="http://schemas.microsoft.com/office/drawing/2014/main" id="{C581189B-6F84-E903-B503-989F0502E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541020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6">
            <a:extLst>
              <a:ext uri="{FF2B5EF4-FFF2-40B4-BE49-F238E27FC236}">
                <a16:creationId xmlns:a16="http://schemas.microsoft.com/office/drawing/2014/main" id="{E2C90313-0A8C-5C2D-C967-BC14E5393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80311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Mars Pathfinder Mission – landed on Mars 4 July 1997</a:t>
            </a:r>
          </a:p>
        </p:txBody>
      </p:sp>
      <p:sp>
        <p:nvSpPr>
          <p:cNvPr id="39939" name="Text Box 7">
            <a:extLst>
              <a:ext uri="{FF2B5EF4-FFF2-40B4-BE49-F238E27FC236}">
                <a16:creationId xmlns:a16="http://schemas.microsoft.com/office/drawing/2014/main" id="{29C60184-2574-BC79-A6C3-A7512C0E7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347788"/>
            <a:ext cx="2901179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Precursor mission 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/>
              <a:t>“</a:t>
            </a:r>
            <a:r>
              <a:rPr lang="en-US" altLang="ja-JP" sz="2000" dirty="0"/>
              <a:t>Faster Better Cheaper</a:t>
            </a:r>
            <a:r>
              <a:rPr lang="ja-JP" altLang="en-US" sz="2000"/>
              <a:t>”</a:t>
            </a:r>
            <a:r>
              <a:rPr lang="en-US" altLang="ja-JP" sz="20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NASA mantra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dirty="0"/>
              <a:t> used lightweight airbags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to land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dirty="0"/>
              <a:t> small, efficient robotic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vehicle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dirty="0"/>
              <a:t> 10x as many images 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previous missions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dirty="0"/>
              <a:t> landed 500 miles from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Vikings – flood plain area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(more volcanic rocks)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maccas">
            <a:extLst>
              <a:ext uri="{FF2B5EF4-FFF2-40B4-BE49-F238E27FC236}">
                <a16:creationId xmlns:a16="http://schemas.microsoft.com/office/drawing/2014/main" id="{65937CB5-222B-EF08-C914-7FF43A2BC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4">
            <a:extLst>
              <a:ext uri="{FF2B5EF4-FFF2-40B4-BE49-F238E27FC236}">
                <a16:creationId xmlns:a16="http://schemas.microsoft.com/office/drawing/2014/main" id="{07CA48E2-0AC8-0D7D-9660-6D5E888E6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793832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2"/>
                </a:solidFill>
              </a:rPr>
              <a:t>Mars Global Surveyor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- NASA launched in December 1996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- 5 instruments including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		</a:t>
            </a:r>
            <a:r>
              <a:rPr lang="en-US" altLang="en-US" sz="1800" dirty="0"/>
              <a:t>MOC – Mars Orbital Camera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		MOLA – Mars Orbiter Laser Altimeter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		TES – Thermal Emission Spectrometer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		MAG/ER – Magnetometer and Electron Reflectometer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		USO/RS -- </a:t>
            </a:r>
            <a:r>
              <a:rPr lang="en-US" altLang="en-US" sz="1800" dirty="0" err="1"/>
              <a:t>Ultrastable</a:t>
            </a:r>
            <a:r>
              <a:rPr lang="en-US" altLang="en-US" sz="1800" dirty="0"/>
              <a:t> Oscillator for Doppler measurements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Solar array issue led to phasing orbit before finishing aerobraking to a circular orbit</a:t>
            </a:r>
          </a:p>
        </p:txBody>
      </p:sp>
      <p:pic>
        <p:nvPicPr>
          <p:cNvPr id="41986" name="Picture 7" descr="mgs-mid-size">
            <a:extLst>
              <a:ext uri="{FF2B5EF4-FFF2-40B4-BE49-F238E27FC236}">
                <a16:creationId xmlns:a16="http://schemas.microsoft.com/office/drawing/2014/main" id="{4C2A85A0-632A-10D0-1AD5-855C5CB8A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228600"/>
            <a:ext cx="20764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mars_slope">
            <a:extLst>
              <a:ext uri="{FF2B5EF4-FFF2-40B4-BE49-F238E27FC236}">
                <a16:creationId xmlns:a16="http://schemas.microsoft.com/office/drawing/2014/main" id="{7E4B7340-2BBB-3437-D390-4B5B7B5DB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7900"/>
            <a:ext cx="91440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DA30E8E1-0E1D-6DFD-B740-8E296D842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352800"/>
            <a:ext cx="70310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Laser Altimeter (MOLA)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		</a:t>
            </a:r>
            <a:r>
              <a:rPr lang="en-US" altLang="en-US" sz="2000" dirty="0"/>
              <a:t>bounce laser beams off surface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		time delay between signals gives height measure</a:t>
            </a:r>
            <a:r>
              <a:rPr lang="en-US" altLang="en-US" dirty="0"/>
              <a:t> 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0E566228-C873-8355-A0F6-CE73EFD75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224" y="5986046"/>
            <a:ext cx="65352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00"/>
                </a:solidFill>
              </a:rPr>
              <a:t>plot of Mars</a:t>
            </a:r>
            <a:r>
              <a:rPr lang="ja-JP" altLang="en-US" sz="1600">
                <a:solidFill>
                  <a:srgbClr val="FFFF00"/>
                </a:solidFill>
              </a:rPr>
              <a:t>’</a:t>
            </a:r>
            <a:r>
              <a:rPr lang="en-US" altLang="ja-JP" sz="1600" dirty="0">
                <a:solidFill>
                  <a:srgbClr val="FFFF00"/>
                </a:solidFill>
              </a:rPr>
              <a:t> height as a function of position on the planet – North to South</a:t>
            </a:r>
            <a:endParaRPr lang="en-US" alt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62C3C5AB-F15D-96EB-CBFA-45CEBB8C5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Evidence for Recent Water Flow?</a:t>
            </a:r>
          </a:p>
        </p:txBody>
      </p:sp>
      <p:pic>
        <p:nvPicPr>
          <p:cNvPr id="43010" name="Picture 4" descr="gullies">
            <a:extLst>
              <a:ext uri="{FF2B5EF4-FFF2-40B4-BE49-F238E27FC236}">
                <a16:creationId xmlns:a16="http://schemas.microsoft.com/office/drawing/2014/main" id="{996FE0A0-1084-9F00-5AAA-2A9F8B99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414463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7">
            <a:extLst>
              <a:ext uri="{FF2B5EF4-FFF2-40B4-BE49-F238E27FC236}">
                <a16:creationId xmlns:a16="http://schemas.microsoft.com/office/drawing/2014/main" id="{C1C975AF-78AE-3991-10C8-0478AE9A9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163" y="749300"/>
            <a:ext cx="5118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MGS: MOC camera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figure 12-10a">
            <a:extLst>
              <a:ext uri="{FF2B5EF4-FFF2-40B4-BE49-F238E27FC236}">
                <a16:creationId xmlns:a16="http://schemas.microsoft.com/office/drawing/2014/main" id="{80E2EB9E-D96D-20B8-F525-A1D1537B2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4808538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5" descr="figure 12-10b">
            <a:extLst>
              <a:ext uri="{FF2B5EF4-FFF2-40B4-BE49-F238E27FC236}">
                <a16:creationId xmlns:a16="http://schemas.microsoft.com/office/drawing/2014/main" id="{47EFFBD1-6A08-0573-9DB9-D39E6D99A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66800"/>
            <a:ext cx="29940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3821FC4E-11BE-FB49-8E54-702FAA527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eaLnBrk="1" hangingPunct="1">
              <a:defRPr/>
            </a:pPr>
            <a:r>
              <a:rPr lang="en-US" sz="3600" kern="0" dirty="0">
                <a:solidFill>
                  <a:schemeClr val="tx2"/>
                </a:solidFill>
                <a:latin typeface="Times New Roman" charset="0"/>
                <a:ea typeface="+mj-ea"/>
                <a:cs typeface="+mj-cs"/>
              </a:rPr>
              <a:t>Meandering River Channel: </a:t>
            </a:r>
          </a:p>
          <a:p>
            <a:pPr algn="ctr" defTabSz="914400" eaLnBrk="1" hangingPunct="1">
              <a:defRPr/>
            </a:pPr>
            <a:r>
              <a:rPr lang="en-US" sz="3600" kern="0" dirty="0">
                <a:solidFill>
                  <a:schemeClr val="tx2"/>
                </a:solidFill>
                <a:latin typeface="Times New Roman" charset="0"/>
                <a:ea typeface="+mj-ea"/>
                <a:cs typeface="+mj-cs"/>
              </a:rPr>
              <a:t>Sustained Water Flow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3274CEBC-E290-EBE1-D3C1-5D4414E6B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1999: A Very Bad year for NASA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727C556C-2A34-7FED-7C53-12614B772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Dan Goldin, NASA Administrator “Faster, Cheaper, Better”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Mars Climate Orbiter failed during orbit insertion due to confusion between English and metric units!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Mars Polar Lander and probes: never heard from them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These missions were funded at ~1/2 level of MGS and Pathfinder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Nov. 10, 1999: Metric Math Mistake Muffed Mars Meteorology Mission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  <a:hlinkClick r:id="rId2"/>
              </a:rPr>
              <a:t>http://www.wired.com/2010/11/1110mars-climate-observer-report/</a:t>
            </a:r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45EED8EC-F1E8-3D20-8AA0-F8CEA67CB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6082" name="Picture 4" descr="toles-orbiter.gif">
            <a:extLst>
              <a:ext uri="{FF2B5EF4-FFF2-40B4-BE49-F238E27FC236}">
                <a16:creationId xmlns:a16="http://schemas.microsoft.com/office/drawing/2014/main" id="{F00398AF-5D54-3DE4-8E23-9CF065C3C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5" y="91372"/>
            <a:ext cx="7375900" cy="657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1C2E3260-E281-9C7C-F5BC-B2B22E36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ea typeface="ＭＳ Ｐゴシック" panose="020B0600070205080204" pitchFamily="34" charset="-128"/>
              </a:rPr>
              <a:t>Pre-space age controversies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893A0FE-63B1-19AB-13EB-3B8BF5E71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14" y="601663"/>
            <a:ext cx="8771860" cy="534035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Canals—Schiaparelli, Lowell, etc.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Polar caps—assumed water ice—as late as 1952 Gerard Kuiper was convinced. 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1947: de </a:t>
            </a:r>
            <a:r>
              <a:rPr lang="en-US" altLang="en-US" dirty="0" err="1">
                <a:ea typeface="ＭＳ Ｐゴシック" panose="020B0600070205080204" pitchFamily="34" charset="-128"/>
              </a:rPr>
              <a:t>Vaucouleurs</a:t>
            </a:r>
            <a:r>
              <a:rPr lang="en-US" altLang="en-US" dirty="0">
                <a:ea typeface="ＭＳ Ｐゴシック" panose="020B0600070205080204" pitchFamily="34" charset="-128"/>
              </a:rPr>
              <a:t> proposed sublimation, not melting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1966: Leighton and Murray atmospheric model with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seasonal caps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Brightness (albedo) and color variations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Atmospheric, vegetation, ash from volcanoes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Svante Arrhenius 1912: hygroscopic salts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Impact Craters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Several observers reported seeing them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Opik in 1950 calculated collision probabilities, concluded hundreds or thousands of craters larger than Meteor crater (1.2 km)  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&gt;300,000 larger than 1 km (Robbins and Hynek 2012)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Largely ignored—Mariner 4 was a big surprise to most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Water vapor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Why is this challenging from Earth?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>
            <a:extLst>
              <a:ext uri="{FF2B5EF4-FFF2-40B4-BE49-F238E27FC236}">
                <a16:creationId xmlns:a16="http://schemas.microsoft.com/office/drawing/2014/main" id="{F5B84041-43C9-6AFA-BB07-CAC98FC25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69850"/>
            <a:ext cx="8342313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Content Placeholder 1">
            <a:extLst>
              <a:ext uri="{FF2B5EF4-FFF2-40B4-BE49-F238E27FC236}">
                <a16:creationId xmlns:a16="http://schemas.microsoft.com/office/drawing/2014/main" id="{D91CA7B1-B469-90BB-BD68-ACD7FA340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273050"/>
            <a:ext cx="8929688" cy="6076950"/>
          </a:xfrm>
        </p:spPr>
        <p:txBody>
          <a:bodyPr/>
          <a:lstStyle/>
          <a:p>
            <a:r>
              <a:rPr lang="en-US" altLang="en-US" sz="2000">
                <a:ea typeface="ＭＳ Ｐゴシック" panose="020B0600070205080204" pitchFamily="34" charset="-128"/>
              </a:rPr>
              <a:t>Mars Odyssey Gamma Ray Spectrometer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7106" name="Picture 4">
            <a:extLst>
              <a:ext uri="{FF2B5EF4-FFF2-40B4-BE49-F238E27FC236}">
                <a16:creationId xmlns:a16="http://schemas.microsoft.com/office/drawing/2014/main" id="{BB7AAE5F-396B-C3DF-8C62-35DD524DA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0"/>
          <a:stretch>
            <a:fillRect/>
          </a:stretch>
        </p:blipFill>
        <p:spPr bwMode="auto">
          <a:xfrm>
            <a:off x="1398588" y="739775"/>
            <a:ext cx="6103937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Content Placeholder 1">
            <a:extLst>
              <a:ext uri="{FF2B5EF4-FFF2-40B4-BE49-F238E27FC236}">
                <a16:creationId xmlns:a16="http://schemas.microsoft.com/office/drawing/2014/main" id="{EF3663CD-3214-2757-5EE4-66AF3106EDE1}"/>
              </a:ext>
            </a:extLst>
          </p:cNvPr>
          <p:cNvSpPr txBox="1">
            <a:spLocks/>
          </p:cNvSpPr>
          <p:nvPr/>
        </p:nvSpPr>
        <p:spPr bwMode="auto">
          <a:xfrm>
            <a:off x="214313" y="3311525"/>
            <a:ext cx="8929687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9250" indent="-3492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85800" indent="-3365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ts val="2000"/>
              </a:spcBef>
              <a:buClr>
                <a:srgbClr val="95B3D7"/>
              </a:buClr>
              <a:buSzPct val="110000"/>
              <a:buFont typeface="Wingdings 2" pitchFamily="2" charset="2"/>
              <a:buChar char=""/>
            </a:pPr>
            <a:r>
              <a:rPr lang="en-US" altLang="en-US" sz="1900">
                <a:solidFill>
                  <a:srgbClr val="595959"/>
                </a:solidFill>
              </a:rPr>
              <a:t>Mars Global Surveyor- Thermal Emission Spectrometer</a:t>
            </a:r>
          </a:p>
          <a:p>
            <a:pPr lvl="1" defTabSz="914400" eaLnBrk="1" hangingPunct="1">
              <a:spcBef>
                <a:spcPts val="600"/>
              </a:spcBef>
              <a:buClr>
                <a:srgbClr val="376092"/>
              </a:buClr>
              <a:buSzPct val="110000"/>
              <a:buFont typeface="Wingdings 2" pitchFamily="2" charset="2"/>
              <a:buChar char=""/>
            </a:pPr>
            <a:r>
              <a:rPr lang="en-US" altLang="en-US" sz="1900">
                <a:solidFill>
                  <a:srgbClr val="595959"/>
                </a:solidFill>
              </a:rPr>
              <a:t>Zonally Averaged Seasonal Water vapor column abundances</a:t>
            </a:r>
          </a:p>
          <a:p>
            <a:pPr lvl="1" defTabSz="914400" eaLnBrk="1" hangingPunct="1">
              <a:spcBef>
                <a:spcPts val="600"/>
              </a:spcBef>
              <a:buClr>
                <a:srgbClr val="376092"/>
              </a:buClr>
              <a:buSzPct val="110000"/>
              <a:buFont typeface="Wingdings 2" pitchFamily="2" charset="2"/>
              <a:buChar char=""/>
            </a:pPr>
            <a:endParaRPr lang="en-US" altLang="en-US" sz="1900">
              <a:solidFill>
                <a:srgbClr val="595959"/>
              </a:solidFill>
            </a:endParaRPr>
          </a:p>
          <a:p>
            <a:pPr defTabSz="914400" eaLnBrk="1" hangingPunct="1">
              <a:spcBef>
                <a:spcPts val="2000"/>
              </a:spcBef>
              <a:buClr>
                <a:srgbClr val="95B3D7"/>
              </a:buClr>
              <a:buSzPct val="110000"/>
              <a:buFont typeface="Wingdings 2" pitchFamily="2" charset="2"/>
              <a:buChar char=""/>
            </a:pPr>
            <a:endParaRPr lang="en-US" altLang="en-US">
              <a:solidFill>
                <a:srgbClr val="595959"/>
              </a:solidFill>
            </a:endParaRPr>
          </a:p>
          <a:p>
            <a:pPr lvl="1" defTabSz="914400" eaLnBrk="1" hangingPunct="1">
              <a:spcBef>
                <a:spcPts val="600"/>
              </a:spcBef>
              <a:buClr>
                <a:srgbClr val="376092"/>
              </a:buClr>
              <a:buSzPct val="110000"/>
              <a:buFont typeface="Wingdings 2" pitchFamily="2" charset="2"/>
              <a:buChar char=""/>
            </a:pPr>
            <a:endParaRPr lang="en-US" altLang="en-US" sz="2200">
              <a:solidFill>
                <a:srgbClr val="595959"/>
              </a:solidFill>
            </a:endParaRPr>
          </a:p>
          <a:p>
            <a:pPr lvl="1" defTabSz="914400" eaLnBrk="1" hangingPunct="1">
              <a:spcBef>
                <a:spcPts val="600"/>
              </a:spcBef>
              <a:buClr>
                <a:srgbClr val="376092"/>
              </a:buClr>
              <a:buSzPct val="110000"/>
              <a:buFont typeface="Wingdings 2" pitchFamily="2" charset="2"/>
              <a:buChar char=""/>
            </a:pPr>
            <a:endParaRPr lang="en-US" altLang="en-US" sz="2200">
              <a:solidFill>
                <a:srgbClr val="595959"/>
              </a:solidFill>
            </a:endParaRPr>
          </a:p>
        </p:txBody>
      </p:sp>
      <p:grpSp>
        <p:nvGrpSpPr>
          <p:cNvPr id="47108" name="Group 6">
            <a:extLst>
              <a:ext uri="{FF2B5EF4-FFF2-40B4-BE49-F238E27FC236}">
                <a16:creationId xmlns:a16="http://schemas.microsoft.com/office/drawing/2014/main" id="{06309A9B-699A-34B2-3FBB-2095C0AC0678}"/>
              </a:ext>
            </a:extLst>
          </p:cNvPr>
          <p:cNvGrpSpPr>
            <a:grpSpLocks/>
          </p:cNvGrpSpPr>
          <p:nvPr/>
        </p:nvGrpSpPr>
        <p:grpSpPr bwMode="auto">
          <a:xfrm>
            <a:off x="209550" y="4083050"/>
            <a:ext cx="8724900" cy="2762250"/>
            <a:chOff x="6439" y="1148522"/>
            <a:chExt cx="9137561" cy="2468023"/>
          </a:xfrm>
        </p:grpSpPr>
        <p:pic>
          <p:nvPicPr>
            <p:cNvPr id="47111" name="Picture 7">
              <a:extLst>
                <a:ext uri="{FF2B5EF4-FFF2-40B4-BE49-F238E27FC236}">
                  <a16:creationId xmlns:a16="http://schemas.microsoft.com/office/drawing/2014/main" id="{1F868E6F-62CC-1EF2-6871-E2414AE98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345"/>
            <a:stretch>
              <a:fillRect/>
            </a:stretch>
          </p:blipFill>
          <p:spPr bwMode="auto">
            <a:xfrm>
              <a:off x="6439" y="1148522"/>
              <a:ext cx="9137561" cy="2468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F3E243-F6AB-774E-9F14-D83B47F00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497" y="2198141"/>
              <a:ext cx="309241" cy="154606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4E1FF0-C81F-6847-BA74-108C948B3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8431" y="2198141"/>
              <a:ext cx="309241" cy="154606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9C3098D-813C-324D-B5A6-7EEB0EA92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833" y="2195304"/>
              <a:ext cx="309241" cy="154606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47109" name="TextBox 1">
            <a:extLst>
              <a:ext uri="{FF2B5EF4-FFF2-40B4-BE49-F238E27FC236}">
                <a16:creationId xmlns:a16="http://schemas.microsoft.com/office/drawing/2014/main" id="{B3ACDE94-FD67-F2FF-38F4-0EACDFCD0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871538"/>
            <a:ext cx="2035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Phoenix mission landed here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FA42183-6A83-C745-B12D-8BC3F587A26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39900" y="1284288"/>
            <a:ext cx="1279525" cy="444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04822D8-4F65-5949-802F-E683755C2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86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eaLnBrk="1" hangingPunct="1">
              <a:defRPr/>
            </a:pPr>
            <a:r>
              <a:rPr lang="en-US" sz="3200" kern="0" dirty="0">
                <a:latin typeface="Times New Roman" charset="0"/>
                <a:ea typeface="+mj-ea"/>
                <a:cs typeface="+mj-cs"/>
              </a:rPr>
              <a:t>MARS EXPLORATION ROVERS</a:t>
            </a:r>
            <a:br>
              <a:rPr lang="en-US" sz="3200" kern="0" dirty="0">
                <a:latin typeface="Times New Roman" charset="0"/>
                <a:ea typeface="+mj-ea"/>
                <a:cs typeface="+mj-cs"/>
              </a:rPr>
            </a:br>
            <a:r>
              <a:rPr lang="en-US" sz="3200" kern="0" dirty="0">
                <a:latin typeface="Times New Roman" charset="0"/>
                <a:ea typeface="+mj-ea"/>
                <a:cs typeface="+mj-cs"/>
              </a:rPr>
              <a:t>Opportunity &amp; Spirit (or MER A and MER B) </a:t>
            </a:r>
          </a:p>
        </p:txBody>
      </p:sp>
      <p:pic>
        <p:nvPicPr>
          <p:cNvPr id="6" name="Picture 3" descr="Image 5">
            <a:extLst>
              <a:ext uri="{FF2B5EF4-FFF2-40B4-BE49-F238E27FC236}">
                <a16:creationId xmlns:a16="http://schemas.microsoft.com/office/drawing/2014/main" id="{F32F083D-3AB8-5E40-96AD-4034FD570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447800"/>
            <a:ext cx="5715000" cy="4271963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48131" name="Text Box 4">
            <a:extLst>
              <a:ext uri="{FF2B5EF4-FFF2-40B4-BE49-F238E27FC236}">
                <a16:creationId xmlns:a16="http://schemas.microsoft.com/office/drawing/2014/main" id="{E2F26826-E3C4-6131-567F-FDCB140A1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0"/>
            <a:ext cx="29718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/>
              <a:t> Launched in June and July of 2003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/>
              <a:t> arrival at Mars – January 2004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/>
              <a:t> Each Rover weighs 180 kg, is ~5 ft high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/>
              <a:t> Spirit died in 2010, but “Opportunity never dies” (until it did so in 2018)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>
            <a:extLst>
              <a:ext uri="{FF2B5EF4-FFF2-40B4-BE49-F238E27FC236}">
                <a16:creationId xmlns:a16="http://schemas.microsoft.com/office/drawing/2014/main" id="{467F6525-FEF9-6B14-B733-7A1D271BB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9154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Opportunity rover landing site: Meridiani Planum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	- </a:t>
            </a:r>
            <a:r>
              <a:rPr lang="en-US" altLang="en-US" sz="2000">
                <a:solidFill>
                  <a:schemeClr val="tx2"/>
                </a:solidFill>
              </a:rPr>
              <a:t>2 degrees </a:t>
            </a:r>
            <a:r>
              <a:rPr lang="en-US" altLang="en-US" sz="2000" b="1">
                <a:solidFill>
                  <a:schemeClr val="tx2"/>
                </a:solidFill>
              </a:rPr>
              <a:t>South</a:t>
            </a:r>
            <a:r>
              <a:rPr lang="en-US" altLang="en-US" sz="2000">
                <a:solidFill>
                  <a:schemeClr val="tx2"/>
                </a:solidFill>
              </a:rPr>
              <a:t> of Mars</a:t>
            </a:r>
            <a:r>
              <a:rPr lang="ja-JP" altLang="en-US" sz="2000">
                <a:solidFill>
                  <a:schemeClr val="tx2"/>
                </a:solidFill>
              </a:rPr>
              <a:t>’</a:t>
            </a:r>
            <a:r>
              <a:rPr lang="en-US" altLang="ja-JP" sz="2000">
                <a:solidFill>
                  <a:schemeClr val="tx2"/>
                </a:solidFill>
              </a:rPr>
              <a:t> equator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2"/>
                </a:solidFill>
              </a:rPr>
              <a:t>	- other side of planet from Gusev Crater (Spirit)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2"/>
                </a:solidFill>
              </a:rPr>
              <a:t>	- place where coarse-grained hematite has been found; indicates water</a:t>
            </a:r>
          </a:p>
        </p:txBody>
      </p:sp>
      <p:pic>
        <p:nvPicPr>
          <p:cNvPr id="49154" name="Picture 5" descr="hematiteMap2">
            <a:extLst>
              <a:ext uri="{FF2B5EF4-FFF2-40B4-BE49-F238E27FC236}">
                <a16:creationId xmlns:a16="http://schemas.microsoft.com/office/drawing/2014/main" id="{1483EC33-9EAC-0FE8-35BE-4D6FF77ED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74913"/>
            <a:ext cx="40100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6" descr="landing_two">
            <a:extLst>
              <a:ext uri="{FF2B5EF4-FFF2-40B4-BE49-F238E27FC236}">
                <a16:creationId xmlns:a16="http://schemas.microsoft.com/office/drawing/2014/main" id="{107DEA4C-6190-3785-5115-48D6C0CFA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0"/>
            <a:ext cx="4419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Content Placeholder 1">
            <a:extLst>
              <a:ext uri="{FF2B5EF4-FFF2-40B4-BE49-F238E27FC236}">
                <a16:creationId xmlns:a16="http://schemas.microsoft.com/office/drawing/2014/main" id="{D0C1E0F4-BB16-6431-93E9-35E26D788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" y="430213"/>
            <a:ext cx="9255125" cy="607695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Mars Exploration Rover- Opportunity</a:t>
            </a:r>
          </a:p>
          <a:p>
            <a:pPr lvl="1"/>
            <a:r>
              <a:rPr lang="en-US" altLang="en-US" sz="1900">
                <a:ea typeface="ＭＳ Ｐゴシック" panose="020B0600070205080204" pitchFamily="34" charset="-128"/>
              </a:rPr>
              <a:t>MGS previously detected large section in high concentration of hematite </a:t>
            </a:r>
          </a:p>
          <a:p>
            <a:pPr lvl="1"/>
            <a:r>
              <a:rPr lang="en-US" altLang="en-US" sz="1900">
                <a:ea typeface="ＭＳ Ｐゴシック" panose="020B0600070205080204" pitchFamily="34" charset="-128"/>
              </a:rPr>
              <a:t>MER clusters  of marble-sized spheres (“blueberries”). Pebble-like hematite spherules</a:t>
            </a:r>
          </a:p>
          <a:p>
            <a:pPr lvl="1"/>
            <a:r>
              <a:rPr lang="en-US" altLang="en-US" sz="1900">
                <a:ea typeface="ＭＳ Ｐゴシック" panose="020B0600070205080204" pitchFamily="34" charset="-128"/>
              </a:rPr>
              <a:t>associated with liquid water, form in wet environment (ie. hot springs on Earth)</a:t>
            </a:r>
          </a:p>
          <a:p>
            <a:pPr lvl="1"/>
            <a:r>
              <a:rPr lang="en-US" altLang="en-US" sz="1900">
                <a:ea typeface="ＭＳ Ｐゴシック" panose="020B0600070205080204" pitchFamily="34" charset="-128"/>
              </a:rPr>
              <a:t>Why are they concentrated on the surface?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78" name="Picture 4">
            <a:extLst>
              <a:ext uri="{FF2B5EF4-FFF2-40B4-BE49-F238E27FC236}">
                <a16:creationId xmlns:a16="http://schemas.microsoft.com/office/drawing/2014/main" id="{A3B2993A-BC5A-6797-2768-E70120758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2703513"/>
            <a:ext cx="537845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>
            <a:extLst>
              <a:ext uri="{FF2B5EF4-FFF2-40B4-BE49-F238E27FC236}">
                <a16:creationId xmlns:a16="http://schemas.microsoft.com/office/drawing/2014/main" id="{E182F01D-9A01-95C9-483B-91EEDC22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910013"/>
            <a:ext cx="28098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D16D-42C5-6945-81AB-B1841AB8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Mars Reconnaissance Orbiter (MRO)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0628AD81-8955-8A64-DA90-D582E8CDC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Mars Orbit Insertion March 10, 2006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Carries the HiRISE telescope, the CRISM NIR spectrometer, shallow radar, and other instruments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Polar orbit 3pm—3am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Returned more data than all previous missions to another </a:t>
            </a:r>
            <a:r>
              <a:rPr lang="en-US" altLang="en-US" b="1" i="1" dirty="0">
                <a:ea typeface="ＭＳ Ｐゴシック" panose="020B0600070205080204" pitchFamily="34" charset="-128"/>
              </a:rPr>
              <a:t>planet</a:t>
            </a:r>
            <a:r>
              <a:rPr lang="en-US" altLang="en-US" dirty="0">
                <a:ea typeface="ＭＳ Ｐゴシック" panose="020B0600070205080204" pitchFamily="34" charset="-128"/>
              </a:rPr>
              <a:t> (ignore The Moon) combined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Much more later…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B0C4EAB2-D1E7-E101-F908-CD770B3A1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Curiosity (Mars Science Laboratory) landed 2012</a:t>
            </a:r>
          </a:p>
        </p:txBody>
      </p:sp>
      <p:pic>
        <p:nvPicPr>
          <p:cNvPr id="53250" name="Content Placeholder 3" descr="MSL-before-after.tiff">
            <a:extLst>
              <a:ext uri="{FF2B5EF4-FFF2-40B4-BE49-F238E27FC236}">
                <a16:creationId xmlns:a16="http://schemas.microsoft.com/office/drawing/2014/main" id="{15C952E6-775D-7A25-A0E2-B237AFE04D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" b="2556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31D483-C727-FD8B-4637-C70661163A97}"/>
              </a:ext>
            </a:extLst>
          </p:cNvPr>
          <p:cNvSpPr txBox="1"/>
          <p:nvPr/>
        </p:nvSpPr>
        <p:spPr>
          <a:xfrm>
            <a:off x="903767" y="6126163"/>
            <a:ext cx="7155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HiRISE images of rover descending on parachute, and after crashing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Content Placeholder 3" descr="MAVEN.tiff">
            <a:extLst>
              <a:ext uri="{FF2B5EF4-FFF2-40B4-BE49-F238E27FC236}">
                <a16:creationId xmlns:a16="http://schemas.microsoft.com/office/drawing/2014/main" id="{C1C77A71-EFA4-F917-1DAA-6829AFBE7F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2" b="6952"/>
          <a:stretch>
            <a:fillRect/>
          </a:stretch>
        </p:blipFill>
        <p:spPr>
          <a:xfrm>
            <a:off x="-171450" y="377825"/>
            <a:ext cx="9348788" cy="606583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EFFDE4-1875-4E8D-B42D-2A1D84E44FC0}"/>
              </a:ext>
            </a:extLst>
          </p:cNvPr>
          <p:cNvSpPr txBox="1"/>
          <p:nvPr/>
        </p:nvSpPr>
        <p:spPr>
          <a:xfrm>
            <a:off x="6549656" y="5592726"/>
            <a:ext cx="246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Lost contact December 2025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85F8C4FC-2D8B-C5F3-01CE-59B718963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127000"/>
            <a:ext cx="3190875" cy="11969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InSight landed in 2018</a:t>
            </a:r>
          </a:p>
        </p:txBody>
      </p:sp>
      <p:pic>
        <p:nvPicPr>
          <p:cNvPr id="55298" name="Picture 4" descr="Text&#10;&#10;Description automatically generated">
            <a:extLst>
              <a:ext uri="{FF2B5EF4-FFF2-40B4-BE49-F238E27FC236}">
                <a16:creationId xmlns:a16="http://schemas.microsoft.com/office/drawing/2014/main" id="{7277BDE8-EA69-EA8C-51A1-7AFA29E3E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725487"/>
            <a:ext cx="543877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8" descr="A group of me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548FEFA4-F6B0-30B9-81DA-0C2C7A2E3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455738"/>
            <a:ext cx="3190875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10" descr="A picture containing ground, sky, outdoor, sandy&#10;&#10;Description automatically generated">
            <a:extLst>
              <a:ext uri="{FF2B5EF4-FFF2-40B4-BE49-F238E27FC236}">
                <a16:creationId xmlns:a16="http://schemas.microsoft.com/office/drawing/2014/main" id="{8ADFAD7D-69B5-511F-1E53-147BC96E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975100"/>
            <a:ext cx="31908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32FF4-3A2C-759A-99BD-07639D94C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72" y="147948"/>
            <a:ext cx="2138855" cy="1267441"/>
          </a:xfrm>
        </p:spPr>
        <p:txBody>
          <a:bodyPr/>
          <a:lstStyle/>
          <a:p>
            <a:r>
              <a:rPr lang="en-US" dirty="0"/>
              <a:t>Tianwen-1</a:t>
            </a:r>
            <a:br>
              <a:rPr lang="en-US" dirty="0"/>
            </a:br>
            <a:r>
              <a:rPr lang="en-US" dirty="0"/>
              <a:t>“Questions to Heaven”</a:t>
            </a:r>
          </a:p>
        </p:txBody>
      </p:sp>
      <p:pic>
        <p:nvPicPr>
          <p:cNvPr id="5" name="Picture 4" descr="A robot on the mars&#10;&#10;Description automatically generated with medium confidence">
            <a:extLst>
              <a:ext uri="{FF2B5EF4-FFF2-40B4-BE49-F238E27FC236}">
                <a16:creationId xmlns:a16="http://schemas.microsoft.com/office/drawing/2014/main" id="{F3B782A3-6B7B-D5C2-3C16-2692AED2C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486025"/>
            <a:ext cx="7772400" cy="43719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09960-EE50-5BF6-FE2E-4ADF0CB05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4293" y="147948"/>
            <a:ext cx="6364014" cy="224437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Arrived 2021, orbiter and lander with a rover</a:t>
            </a:r>
          </a:p>
          <a:p>
            <a:pPr lvl="1"/>
            <a:r>
              <a:rPr lang="en-US" dirty="0"/>
              <a:t>All firsts for China</a:t>
            </a:r>
          </a:p>
          <a:p>
            <a:pPr lvl="1"/>
            <a:r>
              <a:rPr lang="en-US" dirty="0"/>
              <a:t>Fully successful?</a:t>
            </a:r>
          </a:p>
          <a:p>
            <a:pPr lvl="2"/>
            <a:r>
              <a:rPr lang="en-US" dirty="0" err="1"/>
              <a:t>HiRIC</a:t>
            </a:r>
            <a:r>
              <a:rPr lang="en-US" dirty="0"/>
              <a:t> orbital imaging TDI probably didn’t work</a:t>
            </a:r>
          </a:p>
          <a:p>
            <a:pPr lvl="1"/>
            <a:r>
              <a:rPr lang="en-US" dirty="0"/>
              <a:t>Landed S. Utopia Planitia</a:t>
            </a:r>
          </a:p>
          <a:p>
            <a:pPr lvl="2"/>
            <a:r>
              <a:rPr lang="en-US" dirty="0"/>
              <a:t>Mudflows and mud volcanoes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8A439-6F41-696F-BE9C-1D0776AC5E01}"/>
              </a:ext>
            </a:extLst>
          </p:cNvPr>
          <p:cNvSpPr txBox="1"/>
          <p:nvPr/>
        </p:nvSpPr>
        <p:spPr>
          <a:xfrm>
            <a:off x="74428" y="4433777"/>
            <a:ext cx="12971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generated by AI?  No, actual photo by detached camera</a:t>
            </a:r>
          </a:p>
        </p:txBody>
      </p:sp>
    </p:spTree>
    <p:extLst>
      <p:ext uri="{BB962C8B-B14F-4D97-AF65-F5344CB8AC3E}">
        <p14:creationId xmlns:p14="http://schemas.microsoft.com/office/powerpoint/2010/main" val="3371321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WaterMars013.jpg                                               00073F5AMacintosh HD                   BC2CF5A2:">
            <a:extLst>
              <a:ext uri="{FF2B5EF4-FFF2-40B4-BE49-F238E27FC236}">
                <a16:creationId xmlns:a16="http://schemas.microsoft.com/office/drawing/2014/main" id="{61BE0C78-CBC5-14B1-181B-B6F213EC1D9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4113213" cy="5867400"/>
          </a:xfrm>
        </p:spPr>
      </p:pic>
      <p:pic>
        <p:nvPicPr>
          <p:cNvPr id="20482" name="Picture 6" descr="WaterMars032.jpg                                               00073F5AMacintosh HD                   BC2CF5A2:">
            <a:extLst>
              <a:ext uri="{FF2B5EF4-FFF2-40B4-BE49-F238E27FC236}">
                <a16:creationId xmlns:a16="http://schemas.microsoft.com/office/drawing/2014/main" id="{BF588782-3303-F46F-7519-58BBD0205A2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567" r="-67567"/>
          <a:stretch>
            <a:fillRect/>
          </a:stretch>
        </p:blipFill>
        <p:spPr>
          <a:xfrm>
            <a:off x="1143000" y="381000"/>
            <a:ext cx="10839450" cy="58674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9DE8FAE7-EC29-A521-0B37-7DB979051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Mars Missions from Other Countries</a:t>
            </a:r>
          </a:p>
        </p:txBody>
      </p:sp>
      <p:sp>
        <p:nvSpPr>
          <p:cNvPr id="56322" name="Content Placeholder 2">
            <a:extLst>
              <a:ext uri="{FF2B5EF4-FFF2-40B4-BE49-F238E27FC236}">
                <a16:creationId xmlns:a16="http://schemas.microsoft.com/office/drawing/2014/main" id="{95C4C8FB-5269-6D19-9E7D-32809C0C2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5812"/>
            <a:ext cx="8229600" cy="5856725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Many Soviet/Russian attempts—no full successes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One Japanese mission failed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Developing Mars Moons Exploration (MMX)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China has ambitious plans, including sample return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European Space Agency (ESA)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Mars Express Orbiter arrived 12/2003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Highly elliptical orbit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Still operating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Beagle 2 lander failed on Christmas day 2003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HiRISE found it on the surface in 2015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ExoMars: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Trace Gas Orbiter launched in 2016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Rover supposed to launch in 2018 or 2020, then 2022, now ???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India-Mars Orbital Mission (MOM)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UAE Hope mission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C8CA5015-219F-C7A3-C8F8-F781BF0C2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6" name="Picture 3" descr="0.jpg">
            <a:extLst>
              <a:ext uri="{FF2B5EF4-FFF2-40B4-BE49-F238E27FC236}">
                <a16:creationId xmlns:a16="http://schemas.microsoft.com/office/drawing/2014/main" id="{9F9CA857-9E49-B170-BA00-7173D74EB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2" y="553281"/>
            <a:ext cx="7669101" cy="575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558E0-2F20-0A1B-AC4D-1CE859C4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lanet with different satellites with Thanks-Giving Square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237A68C-8AC9-6103-BF1E-88F66ED8C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04800"/>
            <a:ext cx="9423379" cy="7852815"/>
          </a:xfrm>
        </p:spPr>
      </p:pic>
    </p:spTree>
    <p:extLst>
      <p:ext uri="{BB962C8B-B14F-4D97-AF65-F5344CB8AC3E}">
        <p14:creationId xmlns:p14="http://schemas.microsoft.com/office/powerpoint/2010/main" val="242714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CE1166D9-E142-FE82-1419-BC3AF0B4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8370" name="TextBox 1">
            <a:extLst>
              <a:ext uri="{FF2B5EF4-FFF2-40B4-BE49-F238E27FC236}">
                <a16:creationId xmlns:a16="http://schemas.microsoft.com/office/drawing/2014/main" id="{8E53E31E-7F02-AD08-265B-09DA7570B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15888"/>
            <a:ext cx="2611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NASA Chart:</a:t>
            </a: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0C4B4B3B-CFE5-8A00-E253-AC4DAAEF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E0F15F2E-0D85-993A-8BBD-0696D18DC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Mars Sample Return?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7BD601B2-C6EF-B16A-B54A-AF69B9E87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Long history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Considered “Holy Grail” by some for finding life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But Mars meteorite life controversies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Planetary Protection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Cost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When?</a:t>
            </a:r>
          </a:p>
        </p:txBody>
      </p:sp>
      <p:pic>
        <p:nvPicPr>
          <p:cNvPr id="59395" name="Picture 5" descr="alh84001">
            <a:extLst>
              <a:ext uri="{FF2B5EF4-FFF2-40B4-BE49-F238E27FC236}">
                <a16:creationId xmlns:a16="http://schemas.microsoft.com/office/drawing/2014/main" id="{6F35C2C5-5CE9-48FF-B365-E45DA7425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3635375"/>
            <a:ext cx="33528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alh84001e">
            <a:extLst>
              <a:ext uri="{FF2B5EF4-FFF2-40B4-BE49-F238E27FC236}">
                <a16:creationId xmlns:a16="http://schemas.microsoft.com/office/drawing/2014/main" id="{B2E28C9D-7F4A-439B-84F4-CD3E1B70D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3883025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2A38C83F-BF68-DC2D-AC9C-5466236A2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NASA Human Exploration Plans (or fantasies)</a:t>
            </a:r>
          </a:p>
        </p:txBody>
      </p:sp>
      <p:pic>
        <p:nvPicPr>
          <p:cNvPr id="60418" name="Picture 3" descr="NASA-Science-Exploration-Technology-Journey-To-Mars-br2.jpg">
            <a:extLst>
              <a:ext uri="{FF2B5EF4-FFF2-40B4-BE49-F238E27FC236}">
                <a16:creationId xmlns:a16="http://schemas.microsoft.com/office/drawing/2014/main" id="{2886131D-A3BC-4611-3BEE-32DF927B3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6E061236-239D-A72B-21A8-48F2DE4F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762000"/>
          </a:xfrm>
        </p:spPr>
        <p:txBody>
          <a:bodyPr/>
          <a:lstStyle/>
          <a:p>
            <a:r>
              <a:rPr lang="en-US" altLang="en-US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Non-Governmental players (or pretenders)</a:t>
            </a:r>
          </a:p>
        </p:txBody>
      </p:sp>
      <p:sp>
        <p:nvSpPr>
          <p:cNvPr id="61442" name="Content Placeholder 2">
            <a:extLst>
              <a:ext uri="{FF2B5EF4-FFF2-40B4-BE49-F238E27FC236}">
                <a16:creationId xmlns:a16="http://schemas.microsoft.com/office/drawing/2014/main" id="{FA6D712F-D37F-44A3-A95F-7C2F56C08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838200"/>
            <a:ext cx="7848600" cy="5791200"/>
          </a:xfrm>
        </p:spPr>
        <p:txBody>
          <a:bodyPr/>
          <a:lstStyle/>
          <a:p>
            <a:r>
              <a:rPr lang="en-US" altLang="en-US" sz="2000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1990: Mars Direct: </a:t>
            </a:r>
            <a:r>
              <a:rPr lang="en-US" altLang="en-US" sz="2000" dirty="0">
                <a:latin typeface="Century Gothic" panose="020B0502020202020204" pitchFamily="34" charset="0"/>
                <a:ea typeface="ヒラギノ明朝 ProN W3" panose="02020300000000000000" pitchFamily="18" charset="-128"/>
                <a:hlinkClick r:id="rId2"/>
              </a:rPr>
              <a:t>http://en.wikipedia.org/wiki/Mars_Direct</a:t>
            </a:r>
            <a:r>
              <a:rPr lang="en-US" altLang="en-US" sz="2000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 </a:t>
            </a:r>
          </a:p>
          <a:p>
            <a:r>
              <a:rPr lang="en-US" altLang="en-US" sz="2000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Mars One missions: </a:t>
            </a:r>
            <a:r>
              <a:rPr lang="en-US" altLang="en-US" sz="2000" dirty="0">
                <a:latin typeface="Century Gothic" panose="020B0502020202020204" pitchFamily="34" charset="0"/>
                <a:ea typeface="ヒラギノ明朝 ProN W3" panose="02020300000000000000" pitchFamily="18" charset="-128"/>
                <a:hlinkClick r:id="rId3"/>
              </a:rPr>
              <a:t>http://www.dailymail.co.uk/sciencetech/article-2154336/New-Mars-One-mission-aims-establish-human-colony-Red-Planet-2023.html</a:t>
            </a:r>
            <a:endParaRPr lang="en-US" altLang="en-US" sz="2000" dirty="0">
              <a:latin typeface="Century Gothic" panose="020B0502020202020204" pitchFamily="34" charset="0"/>
              <a:ea typeface="ヒラギノ明朝 ProN W3" panose="02020300000000000000" pitchFamily="18" charset="-128"/>
            </a:endParaRPr>
          </a:p>
          <a:p>
            <a:r>
              <a:rPr lang="en-US" altLang="en-US" sz="2000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Dennis Tito: fly couple around Mars in 2018 for $1B: </a:t>
            </a:r>
            <a:r>
              <a:rPr lang="en-US" altLang="en-US" sz="2000" dirty="0">
                <a:latin typeface="Century Gothic" panose="020B0502020202020204" pitchFamily="34" charset="0"/>
                <a:ea typeface="ヒラギノ明朝 ProN W3" panose="02020300000000000000" pitchFamily="18" charset="-128"/>
                <a:hlinkClick r:id="rId4"/>
              </a:rPr>
              <a:t>http://lightyears.blogs.cnn.com/2013/02/27/group-aims-to-send-2-humans-on-mars-mission-in-2018/</a:t>
            </a:r>
            <a:r>
              <a:rPr lang="en-US" altLang="en-US" sz="2000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 		</a:t>
            </a:r>
            <a:r>
              <a:rPr lang="en-US" altLang="en-US" sz="2000" dirty="0">
                <a:latin typeface="Century Gothic" panose="020B0502020202020204" pitchFamily="34" charset="0"/>
                <a:ea typeface="ヒラギノ明朝 ProN W3" panose="02020300000000000000" pitchFamily="18" charset="-128"/>
                <a:hlinkClick r:id="rId5"/>
              </a:rPr>
              <a:t>http://www.space.com/19985-private-mars-mission-flyby-dennis-tito-infographic.html</a:t>
            </a:r>
            <a:r>
              <a:rPr lang="en-US" altLang="en-US" sz="2000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 </a:t>
            </a:r>
          </a:p>
          <a:p>
            <a:r>
              <a:rPr lang="en-US" altLang="en-US" sz="2000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Elon Musk/SpaceX: </a:t>
            </a:r>
            <a:r>
              <a:rPr lang="en-US" altLang="en-US" sz="2000" dirty="0">
                <a:latin typeface="Century Gothic" panose="020B0502020202020204" pitchFamily="34" charset="0"/>
                <a:ea typeface="ヒラギノ明朝 ProN W3" panose="02020300000000000000" pitchFamily="18" charset="-128"/>
                <a:hlinkClick r:id="rId6"/>
              </a:rPr>
              <a:t>https://www.spacex.com/human-spaceflight/mars/</a:t>
            </a:r>
            <a:r>
              <a:rPr lang="en-US" altLang="en-US" sz="2000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 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F4E2426A-8CE2-2EAB-34A5-75484AB8D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Why Explore Mars at all?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BCA4D0C2-669A-2C21-B3B8-77B356B1C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Many severe problems to address here on Earth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Understanding global change is the great scientific challenge for today</a:t>
            </a:r>
            <a:r>
              <a:rPr lang="ja-JP" altLang="en-US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’</a:t>
            </a:r>
            <a:r>
              <a:rPr lang="en-US" altLang="ja-JP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s generation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The Sputnik generation is largely retired</a:t>
            </a:r>
          </a:p>
          <a:p>
            <a:r>
              <a:rPr lang="en-US" altLang="en-US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Inspire young people to learn math and science</a:t>
            </a:r>
          </a:p>
          <a:p>
            <a:r>
              <a:rPr lang="en-US" altLang="en-US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Fundamental research: we can</a:t>
            </a:r>
            <a:r>
              <a:rPr lang="ja-JP" altLang="en-US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’</a:t>
            </a:r>
            <a:r>
              <a:rPr lang="en-US" altLang="ja-JP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t predict the future benefits</a:t>
            </a:r>
          </a:p>
          <a:p>
            <a:r>
              <a:rPr lang="en-US" altLang="en-US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Robotic exploration is not expensive</a:t>
            </a:r>
          </a:p>
          <a:p>
            <a:r>
              <a:rPr lang="en-US" altLang="en-US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Is there a case for sending people to Mars? 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  <a:ea typeface="ヒラギノ明朝 ProN W3" panose="02020300000000000000" pitchFamily="18" charset="-128"/>
              </a:rPr>
              <a:t>If so, when?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marscanalhubble_ruen_big.jpg">
            <a:hlinkClick r:id="" action="ppaction://media"/>
            <a:extLst>
              <a:ext uri="{FF2B5EF4-FFF2-40B4-BE49-F238E27FC236}">
                <a16:creationId xmlns:a16="http://schemas.microsoft.com/office/drawing/2014/main" id="{417D58AC-0E52-78C7-F37E-4999D8CBC1AB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0"/>
            <a:ext cx="6934200" cy="6985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A0A59CED-BD03-B445-21ED-E3564478C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28600"/>
            <a:ext cx="4622800" cy="433387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More Historical Background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B000CF41-EA9C-2C36-94A9-6D80D565AFE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25647" y="1140452"/>
            <a:ext cx="4803553" cy="513172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At the turn of the 20th century: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publication offered a reward for anyone coming forth with proof of life on another planet or anywhere in space EXCEPTING Mars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Many Christians believed that God would not create other worlds only to leave them empty.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1938 radio drama narrated by Orson Welles “The War of the Worlds” incited a panic by convincing some members of the listening audience that a Martian invasion was actually happening. </a:t>
            </a:r>
          </a:p>
        </p:txBody>
      </p:sp>
      <p:pic>
        <p:nvPicPr>
          <p:cNvPr id="22531" name="Picture 6" descr="mars_wells_030825_03">
            <a:extLst>
              <a:ext uri="{FF2B5EF4-FFF2-40B4-BE49-F238E27FC236}">
                <a16:creationId xmlns:a16="http://schemas.microsoft.com/office/drawing/2014/main" id="{CC44CE02-77DF-6592-E935-5DF8CEB9B57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7033" y="0"/>
            <a:ext cx="2830762" cy="4263656"/>
          </a:xfrm>
        </p:spPr>
      </p:pic>
      <p:pic>
        <p:nvPicPr>
          <p:cNvPr id="3" name="Picture 2" descr="A group of people sitting in a circle&#10;&#10;AI-generated content may be incorrect.">
            <a:extLst>
              <a:ext uri="{FF2B5EF4-FFF2-40B4-BE49-F238E27FC236}">
                <a16:creationId xmlns:a16="http://schemas.microsoft.com/office/drawing/2014/main" id="{AEB827FD-7473-DF59-F68C-D9432D6F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939" y="4245580"/>
            <a:ext cx="3444949" cy="26124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F467BAC3-F643-4548-B6F8-56DA103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Water Vapor, Atmosphere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616EEA8D-336B-44BD-4AC6-0B2D0B651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1867: Jules Jassen (who founded Meudon Obs) took his instruments to to of Mt Etna, compared Mars to Moon spectra, concluded “considerable water vapor”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Results no longer believed due to crude instruments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Spinrad et al. (1963): 14 ± 7 precipitable microns H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O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Atmospheric composition and pressure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Kuiper discovered CO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bands in 1947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For 2 decades it was assumed to be a trace gas, with N and Ar dominant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Mariner 4 showed CO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dominant; ~6 mbar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id="{09834628-382E-C3DA-699F-FCAF736B7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Sixties: Flying by Mars</a:t>
            </a:r>
          </a:p>
        </p:txBody>
      </p:sp>
      <p:sp>
        <p:nvSpPr>
          <p:cNvPr id="24578" name="Content Placeholder 4">
            <a:extLst>
              <a:ext uri="{FF2B5EF4-FFF2-40B4-BE49-F238E27FC236}">
                <a16:creationId xmlns:a16="http://schemas.microsoft.com/office/drawing/2014/main" id="{73A303BB-D9EF-8F6A-36FC-1F5E57B2D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Mariner 4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Launched 11/28/64, flew by on 7/14/65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Returned a band of images covering 1% of the Martian surface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Surface pressure 3-7 mbar (Earth @ sea level is 1000 mbar)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Mariners 6/7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Launched 3/69, flew by 8/4/69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Imaged 10% of the planet surface (4-43 km/pixel)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Lots of failed missions from Soviet Union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http://en.wikipedia.org/wiki/List_of_missions_to_Mars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4">
            <a:extLst>
              <a:ext uri="{FF2B5EF4-FFF2-40B4-BE49-F238E27FC236}">
                <a16:creationId xmlns:a16="http://schemas.microsoft.com/office/drawing/2014/main" id="{C2AD7FEC-4014-FBDA-0D74-723881097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525"/>
            <a:ext cx="91440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6">
            <a:extLst>
              <a:ext uri="{FF2B5EF4-FFF2-40B4-BE49-F238E27FC236}">
                <a16:creationId xmlns:a16="http://schemas.microsoft.com/office/drawing/2014/main" id="{2FDE6819-0E4F-7CAA-3D24-469AA401B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0900"/>
            <a:ext cx="91440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2668</TotalTime>
  <Words>2105</Words>
  <Application>Microsoft Macintosh PowerPoint</Application>
  <PresentationFormat>On-screen Show (4:3)</PresentationFormat>
  <Paragraphs>244</Paragraphs>
  <Slides>47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ＭＳ Ｐゴシック</vt:lpstr>
      <vt:lpstr>Arial</vt:lpstr>
      <vt:lpstr>Calibri</vt:lpstr>
      <vt:lpstr>Century</vt:lpstr>
      <vt:lpstr>Century Gothic</vt:lpstr>
      <vt:lpstr>Times</vt:lpstr>
      <vt:lpstr>Times New Roman</vt:lpstr>
      <vt:lpstr>Wingdings</vt:lpstr>
      <vt:lpstr>Wingdings 2</vt:lpstr>
      <vt:lpstr>Office Theme</vt:lpstr>
      <vt:lpstr>Exploring Mars</vt:lpstr>
      <vt:lpstr>Telescopic Exploration: What was known by 1830 according to Flammarion (see Kieffer et al., 1992, Mars)</vt:lpstr>
      <vt:lpstr>Pre-space age controversies</vt:lpstr>
      <vt:lpstr>PowerPoint Presentation</vt:lpstr>
      <vt:lpstr>PowerPoint Presentation</vt:lpstr>
      <vt:lpstr>More Historical Background</vt:lpstr>
      <vt:lpstr>Water Vapor, Atmosphere</vt:lpstr>
      <vt:lpstr>The Sixties: Flying by Mars</vt:lpstr>
      <vt:lpstr>PowerPoint Presentation</vt:lpstr>
      <vt:lpstr>First Mariner 4 Image of Mars</vt:lpstr>
      <vt:lpstr>Mariner 4 Images</vt:lpstr>
      <vt:lpstr>Mariner 6 or 7 image</vt:lpstr>
      <vt:lpstr>The 70’s: Orbiters and Landers</vt:lpstr>
      <vt:lpstr>PowerPoint Presentation</vt:lpstr>
      <vt:lpstr>PowerPoint Presentation</vt:lpstr>
      <vt:lpstr>Viking Orbiters</vt:lpstr>
      <vt:lpstr>Viking Landers</vt:lpstr>
      <vt:lpstr>PowerPoint Presentation</vt:lpstr>
      <vt:lpstr>The 2008 Phoenix Mission</vt:lpstr>
      <vt:lpstr>PowerPoint Presentation</vt:lpstr>
      <vt:lpstr>The Eighties</vt:lpstr>
      <vt:lpstr>The Nineties Leading into the 21st Century</vt:lpstr>
      <vt:lpstr>PowerPoint Presentation</vt:lpstr>
      <vt:lpstr>PowerPoint Presentation</vt:lpstr>
      <vt:lpstr>PowerPoint Presentation</vt:lpstr>
      <vt:lpstr>Evidence for Recent Water Flow?</vt:lpstr>
      <vt:lpstr>PowerPoint Presentation</vt:lpstr>
      <vt:lpstr>1999: A Very Bad year for NASA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Mars Reconnaissance Orbiter (MRO)</vt:lpstr>
      <vt:lpstr>Curiosity (Mars Science Laboratory) landed 2012</vt:lpstr>
      <vt:lpstr>PowerPoint Presentation</vt:lpstr>
      <vt:lpstr>InSight landed in 2018</vt:lpstr>
      <vt:lpstr>Tianwen-1 “Questions to Heaven”</vt:lpstr>
      <vt:lpstr>Mars Missions from Other Countries</vt:lpstr>
      <vt:lpstr>PowerPoint Presentation</vt:lpstr>
      <vt:lpstr>PowerPoint Presentation</vt:lpstr>
      <vt:lpstr>PowerPoint Presentation</vt:lpstr>
      <vt:lpstr>Mars Sample Return?</vt:lpstr>
      <vt:lpstr>NASA Human Exploration Plans (or fantasies)</vt:lpstr>
      <vt:lpstr>Non-Governmental players (or pretenders)</vt:lpstr>
      <vt:lpstr>Why Explore Mars at all?</vt:lpstr>
    </vt:vector>
  </TitlesOfParts>
  <Company>University of Arizona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Space Age</dc:title>
  <dc:creator>Peter Smith</dc:creator>
  <cp:lastModifiedBy>McEwen, Alfred S - (amcewen)</cp:lastModifiedBy>
  <cp:revision>61</cp:revision>
  <dcterms:created xsi:type="dcterms:W3CDTF">2009-08-27T00:42:05Z</dcterms:created>
  <dcterms:modified xsi:type="dcterms:W3CDTF">2026-01-26T18:26:14Z</dcterms:modified>
</cp:coreProperties>
</file>