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handoutMasterIdLst>
    <p:handoutMasterId r:id="rId58"/>
  </p:handoutMasterIdLst>
  <p:sldIdLst>
    <p:sldId id="366" r:id="rId2"/>
    <p:sldId id="368" r:id="rId3"/>
    <p:sldId id="303" r:id="rId4"/>
    <p:sldId id="314" r:id="rId5"/>
    <p:sldId id="367" r:id="rId6"/>
    <p:sldId id="386" r:id="rId7"/>
    <p:sldId id="377" r:id="rId8"/>
    <p:sldId id="379" r:id="rId9"/>
    <p:sldId id="316" r:id="rId10"/>
    <p:sldId id="343" r:id="rId11"/>
    <p:sldId id="315" r:id="rId12"/>
    <p:sldId id="331" r:id="rId13"/>
    <p:sldId id="361" r:id="rId14"/>
    <p:sldId id="362" r:id="rId15"/>
    <p:sldId id="389" r:id="rId16"/>
    <p:sldId id="381" r:id="rId17"/>
    <p:sldId id="382" r:id="rId18"/>
    <p:sldId id="383" r:id="rId19"/>
    <p:sldId id="384" r:id="rId20"/>
    <p:sldId id="385" r:id="rId21"/>
    <p:sldId id="364" r:id="rId22"/>
    <p:sldId id="369" r:id="rId23"/>
    <p:sldId id="370" r:id="rId24"/>
    <p:sldId id="372" r:id="rId25"/>
    <p:sldId id="358" r:id="rId26"/>
    <p:sldId id="359" r:id="rId27"/>
    <p:sldId id="373" r:id="rId28"/>
    <p:sldId id="375" r:id="rId29"/>
    <p:sldId id="376" r:id="rId30"/>
    <p:sldId id="360" r:id="rId31"/>
    <p:sldId id="380" r:id="rId32"/>
    <p:sldId id="378"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28" r:id="rId47"/>
    <p:sldId id="365" r:id="rId48"/>
    <p:sldId id="344" r:id="rId49"/>
    <p:sldId id="336" r:id="rId50"/>
    <p:sldId id="329" r:id="rId51"/>
    <p:sldId id="334" r:id="rId52"/>
    <p:sldId id="341" r:id="rId53"/>
    <p:sldId id="335" r:id="rId54"/>
    <p:sldId id="342" r:id="rId55"/>
    <p:sldId id="387" r:id="rId56"/>
  </p:sldIdLst>
  <p:sldSz cx="9144000" cy="6858000" type="letter"/>
  <p:notesSz cx="7315200" cy="9601200"/>
  <p:defaultTextStyle>
    <a:defPPr>
      <a:defRPr lang="en-US"/>
    </a:defPPr>
    <a:lvl1pPr algn="l" rtl="0" eaLnBrk="0" fontAlgn="base" hangingPunct="0">
      <a:spcBef>
        <a:spcPct val="0"/>
      </a:spcBef>
      <a:spcAft>
        <a:spcPct val="0"/>
      </a:spcAft>
      <a:defRPr sz="16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p:restoredTop sz="94739"/>
  </p:normalViewPr>
  <p:slideViewPr>
    <p:cSldViewPr snapToGrid="0">
      <p:cViewPr varScale="1">
        <p:scale>
          <a:sx n="177" d="100"/>
          <a:sy n="177" d="100"/>
        </p:scale>
        <p:origin x="2408" y="1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76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386B69B-0731-A946-A45C-2BFE912486E5}"/>
              </a:ext>
            </a:extLst>
          </p:cNvPr>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90000"/>
              </a:lnSpc>
              <a:defRPr sz="900" b="0" i="1">
                <a:solidFill>
                  <a:srgbClr val="000000"/>
                </a:solidFill>
                <a:latin typeface="Logo" pitchFamily="2" charset="0"/>
                <a:ea typeface="+mn-ea"/>
              </a:defRPr>
            </a:lvl1pPr>
          </a:lstStyle>
          <a:p>
            <a:pPr>
              <a:defRPr/>
            </a:pPr>
            <a:endParaRPr lang="en-US"/>
          </a:p>
        </p:txBody>
      </p:sp>
      <p:sp>
        <p:nvSpPr>
          <p:cNvPr id="3075" name="Rectangle 3">
            <a:extLst>
              <a:ext uri="{FF2B5EF4-FFF2-40B4-BE49-F238E27FC236}">
                <a16:creationId xmlns:a16="http://schemas.microsoft.com/office/drawing/2014/main" id="{EB594400-F9D8-5E74-742A-687BF022240D}"/>
              </a:ext>
            </a:extLst>
          </p:cNvPr>
          <p:cNvSpPr>
            <a:spLocks noGrp="1" noChangeArrowheads="1"/>
          </p:cNvSpPr>
          <p:nvPr>
            <p:ph type="dt" sz="quarter"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90000"/>
              </a:lnSpc>
              <a:defRPr sz="900" b="0" i="1">
                <a:solidFill>
                  <a:srgbClr val="000000"/>
                </a:solidFill>
                <a:latin typeface="Logo" pitchFamily="2" charset="0"/>
                <a:ea typeface="+mn-ea"/>
              </a:defRPr>
            </a:lvl1pPr>
          </a:lstStyle>
          <a:p>
            <a:pPr>
              <a:defRPr/>
            </a:pPr>
            <a:endParaRPr lang="en-US"/>
          </a:p>
        </p:txBody>
      </p:sp>
      <p:sp>
        <p:nvSpPr>
          <p:cNvPr id="3076" name="Rectangle 4">
            <a:extLst>
              <a:ext uri="{FF2B5EF4-FFF2-40B4-BE49-F238E27FC236}">
                <a16:creationId xmlns:a16="http://schemas.microsoft.com/office/drawing/2014/main" id="{0AAE8FFD-6FBA-D89C-8625-3FA4848C9E62}"/>
              </a:ext>
            </a:extLst>
          </p:cNvPr>
          <p:cNvSpPr>
            <a:spLocks noGrp="1" noChangeArrowheads="1"/>
          </p:cNvSpPr>
          <p:nvPr>
            <p:ph type="ftr" sz="quarter" idx="2"/>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90000"/>
              </a:lnSpc>
              <a:defRPr sz="900" b="0" i="1">
                <a:solidFill>
                  <a:srgbClr val="000000"/>
                </a:solidFill>
                <a:latin typeface="Logo" pitchFamily="2" charset="0"/>
                <a:ea typeface="+mn-ea"/>
              </a:defRPr>
            </a:lvl1pPr>
          </a:lstStyle>
          <a:p>
            <a:pPr>
              <a:defRPr/>
            </a:pPr>
            <a:endParaRPr lang="en-US"/>
          </a:p>
        </p:txBody>
      </p:sp>
      <p:sp>
        <p:nvSpPr>
          <p:cNvPr id="3077" name="Rectangle 5">
            <a:extLst>
              <a:ext uri="{FF2B5EF4-FFF2-40B4-BE49-F238E27FC236}">
                <a16:creationId xmlns:a16="http://schemas.microsoft.com/office/drawing/2014/main" id="{B78A8667-91C3-4AC9-3998-81E37ACEB123}"/>
              </a:ext>
            </a:extLst>
          </p:cNvPr>
          <p:cNvSpPr>
            <a:spLocks noGrp="1" noChangeArrowheads="1"/>
          </p:cNvSpPr>
          <p:nvPr>
            <p:ph type="sldNum" sz="quarter" idx="3"/>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90000"/>
              </a:lnSpc>
              <a:defRPr sz="900" b="0" i="1" smtClean="0">
                <a:solidFill>
                  <a:srgbClr val="000000"/>
                </a:solidFill>
                <a:latin typeface="Logo" pitchFamily="2" charset="0"/>
              </a:defRPr>
            </a:lvl1pPr>
          </a:lstStyle>
          <a:p>
            <a:pPr>
              <a:defRPr/>
            </a:pPr>
            <a:fld id="{884994DC-D9F5-F94E-99FE-296CF129660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BC533F-DF9C-FAC6-7022-94226BC0473A}"/>
              </a:ext>
            </a:extLst>
          </p:cNvPr>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100000"/>
              </a:lnSpc>
              <a:defRPr sz="900" b="0" i="1">
                <a:latin typeface="Times New Roman" charset="0"/>
                <a:ea typeface="+mn-ea"/>
              </a:defRPr>
            </a:lvl1pPr>
          </a:lstStyle>
          <a:p>
            <a:pPr>
              <a:defRPr/>
            </a:pPr>
            <a:endParaRPr lang="en-US"/>
          </a:p>
        </p:txBody>
      </p:sp>
      <p:sp>
        <p:nvSpPr>
          <p:cNvPr id="2051" name="Rectangle 3">
            <a:extLst>
              <a:ext uri="{FF2B5EF4-FFF2-40B4-BE49-F238E27FC236}">
                <a16:creationId xmlns:a16="http://schemas.microsoft.com/office/drawing/2014/main" id="{128E596D-1893-CCB4-A78B-1A4771842DFB}"/>
              </a:ext>
            </a:extLst>
          </p:cNvPr>
          <p:cNvSpPr>
            <a:spLocks noGrp="1" noChangeArrowheads="1"/>
          </p:cNvSpPr>
          <p:nvPr>
            <p:ph type="dt"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100000"/>
              </a:lnSpc>
              <a:defRPr sz="900" b="0" i="1">
                <a:latin typeface="Times New Roman" charset="0"/>
                <a:ea typeface="+mn-ea"/>
              </a:defRPr>
            </a:lvl1pPr>
          </a:lstStyle>
          <a:p>
            <a:pPr>
              <a:defRPr/>
            </a:pPr>
            <a:endParaRPr lang="en-US"/>
          </a:p>
        </p:txBody>
      </p:sp>
      <p:sp>
        <p:nvSpPr>
          <p:cNvPr id="2052" name="Rectangle 4">
            <a:extLst>
              <a:ext uri="{FF2B5EF4-FFF2-40B4-BE49-F238E27FC236}">
                <a16:creationId xmlns:a16="http://schemas.microsoft.com/office/drawing/2014/main" id="{807BF6DC-1426-D8AD-F366-6A58C8E4CBC3}"/>
              </a:ext>
            </a:extLst>
          </p:cNvPr>
          <p:cNvSpPr>
            <a:spLocks noGrp="1" noChangeArrowheads="1"/>
          </p:cNvSpPr>
          <p:nvPr>
            <p:ph type="ftr" sz="quarter" idx="4"/>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100000"/>
              </a:lnSpc>
              <a:defRPr sz="900" b="0" i="1">
                <a:latin typeface="Times New Roman" charset="0"/>
                <a:ea typeface="+mn-ea"/>
              </a:defRPr>
            </a:lvl1pPr>
          </a:lstStyle>
          <a:p>
            <a:pPr>
              <a:defRPr/>
            </a:pPr>
            <a:endParaRPr lang="en-US"/>
          </a:p>
        </p:txBody>
      </p:sp>
      <p:sp>
        <p:nvSpPr>
          <p:cNvPr id="2053" name="Rectangle 5">
            <a:extLst>
              <a:ext uri="{FF2B5EF4-FFF2-40B4-BE49-F238E27FC236}">
                <a16:creationId xmlns:a16="http://schemas.microsoft.com/office/drawing/2014/main" id="{005B3A06-4B96-D5C8-01BD-B32C085499EA}"/>
              </a:ext>
            </a:extLst>
          </p:cNvPr>
          <p:cNvSpPr>
            <a:spLocks noGrp="1" noChangeArrowheads="1"/>
          </p:cNvSpPr>
          <p:nvPr>
            <p:ph type="sldNum" sz="quarter" idx="5"/>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100000"/>
              </a:lnSpc>
              <a:defRPr sz="900" b="0" i="1" smtClean="0">
                <a:latin typeface="Times New Roman" panose="02020603050405020304" pitchFamily="18" charset="0"/>
              </a:defRPr>
            </a:lvl1pPr>
          </a:lstStyle>
          <a:p>
            <a:pPr>
              <a:defRPr/>
            </a:pPr>
            <a:fld id="{E9AA6F42-D6D8-0F48-B7FD-0C9FED42FA0C}" type="slidenum">
              <a:rPr lang="en-US" altLang="en-US"/>
              <a:pPr>
                <a:defRPr/>
              </a:pPr>
              <a:t>‹#›</a:t>
            </a:fld>
            <a:endParaRPr lang="en-US" altLang="en-US"/>
          </a:p>
        </p:txBody>
      </p:sp>
      <p:sp>
        <p:nvSpPr>
          <p:cNvPr id="4102" name="Rectangle 6">
            <a:extLst>
              <a:ext uri="{FF2B5EF4-FFF2-40B4-BE49-F238E27FC236}">
                <a16:creationId xmlns:a16="http://schemas.microsoft.com/office/drawing/2014/main" id="{9C4A64F7-8B23-A863-4008-9956FDA0D253}"/>
              </a:ext>
            </a:extLst>
          </p:cNvPr>
          <p:cNvSpPr>
            <a:spLocks noGrp="1" noRot="1" noChangeAspect="1" noChangeArrowheads="1" noTextEdit="1"/>
          </p:cNvSpPr>
          <p:nvPr>
            <p:ph type="sldImg" idx="2"/>
          </p:nvPr>
        </p:nvSpPr>
        <p:spPr bwMode="auto">
          <a:xfrm>
            <a:off x="1301750" y="628650"/>
            <a:ext cx="472916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cSld>
  <p:clrMap bg1="lt1" tx1="dk1" bg2="lt2" tx2="dk2" accent1="accent1" accent2="accent2" accent3="accent3" accent4="accent4" accent5="accent5" accent6="accent6" hlink="hlink" folHlink="folHlink"/>
  <p:notesStyle>
    <a:lvl1pPr algn="l" rtl="0" eaLnBrk="0" fontAlgn="base" hangingPunct="0">
      <a:lnSpc>
        <a:spcPct val="89000"/>
      </a:lnSpc>
      <a:spcBef>
        <a:spcPct val="4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lnSpc>
        <a:spcPct val="89000"/>
      </a:lnSpc>
      <a:spcBef>
        <a:spcPct val="4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lnSpc>
        <a:spcPct val="89000"/>
      </a:lnSpc>
      <a:spcBef>
        <a:spcPct val="4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lnSpc>
        <a:spcPct val="89000"/>
      </a:lnSpc>
      <a:spcBef>
        <a:spcPct val="4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lnSpc>
        <a:spcPct val="89000"/>
      </a:lnSpc>
      <a:spcBef>
        <a:spcPct val="4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5">
            <a:extLst>
              <a:ext uri="{FF2B5EF4-FFF2-40B4-BE49-F238E27FC236}">
                <a16:creationId xmlns:a16="http://schemas.microsoft.com/office/drawing/2014/main" id="{946C045D-CB0F-5BFC-F0E0-9FACFCFB5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51F5B705-B86F-824C-B356-34ACB45F187F}" type="slidenum">
              <a:rPr lang="en-US" altLang="en-US" sz="900" b="0">
                <a:latin typeface="Times New Roman" panose="02020603050405020304" pitchFamily="18" charset="0"/>
              </a:rPr>
              <a:pPr algn="r">
                <a:lnSpc>
                  <a:spcPct val="100000"/>
                </a:lnSpc>
              </a:pPr>
              <a:t>3</a:t>
            </a:fld>
            <a:endParaRPr lang="en-US" altLang="en-US" sz="900" b="0">
              <a:latin typeface="Times New Roman" panose="02020603050405020304" pitchFamily="18" charset="0"/>
            </a:endParaRPr>
          </a:p>
        </p:txBody>
      </p:sp>
      <p:sp>
        <p:nvSpPr>
          <p:cNvPr id="9218" name="Rectangle 2">
            <a:extLst>
              <a:ext uri="{FF2B5EF4-FFF2-40B4-BE49-F238E27FC236}">
                <a16:creationId xmlns:a16="http://schemas.microsoft.com/office/drawing/2014/main" id="{FD4CCA2C-F549-9FEA-6937-264699C4F556}"/>
              </a:ext>
            </a:extLst>
          </p:cNvPr>
          <p:cNvSpPr>
            <a:spLocks noGrp="1" noRot="1" noChangeAspect="1" noChangeArrowheads="1" noTextEdit="1"/>
          </p:cNvSpPr>
          <p:nvPr>
            <p:ph type="sldImg"/>
          </p:nvPr>
        </p:nvSpPr>
        <p:spPr>
          <a:xfrm>
            <a:off x="1257300" y="720725"/>
            <a:ext cx="4800600" cy="3600450"/>
          </a:xfrm>
        </p:spPr>
      </p:sp>
      <p:sp>
        <p:nvSpPr>
          <p:cNvPr id="9219" name="Rectangle 3">
            <a:extLst>
              <a:ext uri="{FF2B5EF4-FFF2-40B4-BE49-F238E27FC236}">
                <a16:creationId xmlns:a16="http://schemas.microsoft.com/office/drawing/2014/main" id="{E8E6375A-CBF9-FDBD-E845-39CDC6652467}"/>
              </a:ext>
            </a:extLst>
          </p:cNvPr>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5749" tIns="47874" rIns="95749" bIns="47874"/>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4DD9AC6-93E7-B1F6-04E3-54818E742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92D5B279-9F21-A848-BF42-13919D8558AF}" type="slidenum">
              <a:rPr lang="en-GB" altLang="en-US" sz="900" b="0">
                <a:latin typeface="Times New Roman" panose="02020603050405020304" pitchFamily="18" charset="0"/>
              </a:rPr>
              <a:pPr algn="r">
                <a:lnSpc>
                  <a:spcPct val="100000"/>
                </a:lnSpc>
              </a:pPr>
              <a:t>23</a:t>
            </a:fld>
            <a:endParaRPr lang="en-GB" altLang="en-US" sz="900" b="0">
              <a:latin typeface="Times New Roman" panose="02020603050405020304" pitchFamily="18" charset="0"/>
            </a:endParaRPr>
          </a:p>
        </p:txBody>
      </p:sp>
      <p:sp>
        <p:nvSpPr>
          <p:cNvPr id="36866" name="Rectangle 2">
            <a:extLst>
              <a:ext uri="{FF2B5EF4-FFF2-40B4-BE49-F238E27FC236}">
                <a16:creationId xmlns:a16="http://schemas.microsoft.com/office/drawing/2014/main" id="{6CCA16A1-3C3B-BBE9-4D83-631C51A92D88}"/>
              </a:ext>
            </a:extLst>
          </p:cNvPr>
          <p:cNvSpPr>
            <a:spLocks noGrp="1" noRot="1" noChangeAspect="1" noChangeArrowheads="1" noTextEdit="1"/>
          </p:cNvSpPr>
          <p:nvPr>
            <p:ph type="sldImg"/>
          </p:nvPr>
        </p:nvSpPr>
        <p:spPr/>
      </p:sp>
      <p:sp>
        <p:nvSpPr>
          <p:cNvPr id="36867" name="Rectangle 3">
            <a:extLst>
              <a:ext uri="{FF2B5EF4-FFF2-40B4-BE49-F238E27FC236}">
                <a16:creationId xmlns:a16="http://schemas.microsoft.com/office/drawing/2014/main" id="{09F90D61-37AE-A09E-12A3-5A2F730C14DB}"/>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835EF835-B9D1-3903-0717-DDC593D08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E6DEF6C0-AD7A-9E47-9735-1077CE6823C9}" type="slidenum">
              <a:rPr lang="en-GB" altLang="en-US" sz="900" b="0">
                <a:latin typeface="Times New Roman" panose="02020603050405020304" pitchFamily="18" charset="0"/>
              </a:rPr>
              <a:pPr algn="r">
                <a:lnSpc>
                  <a:spcPct val="100000"/>
                </a:lnSpc>
              </a:pPr>
              <a:t>24</a:t>
            </a:fld>
            <a:endParaRPr lang="en-GB" altLang="en-US" sz="900" b="0">
              <a:latin typeface="Times New Roman" panose="02020603050405020304" pitchFamily="18" charset="0"/>
            </a:endParaRPr>
          </a:p>
        </p:txBody>
      </p:sp>
      <p:sp>
        <p:nvSpPr>
          <p:cNvPr id="38914" name="Rectangle 2">
            <a:extLst>
              <a:ext uri="{FF2B5EF4-FFF2-40B4-BE49-F238E27FC236}">
                <a16:creationId xmlns:a16="http://schemas.microsoft.com/office/drawing/2014/main" id="{9B7ECE6F-3E27-3F41-0AE1-BF7801CE9CE4}"/>
              </a:ext>
            </a:extLst>
          </p:cNvPr>
          <p:cNvSpPr>
            <a:spLocks noGrp="1" noRot="1" noChangeAspect="1" noChangeArrowheads="1" noTextEdit="1"/>
          </p:cNvSpPr>
          <p:nvPr>
            <p:ph type="sldImg"/>
          </p:nvPr>
        </p:nvSpPr>
        <p:spPr/>
      </p:sp>
      <p:sp>
        <p:nvSpPr>
          <p:cNvPr id="38915" name="Rectangle 3">
            <a:extLst>
              <a:ext uri="{FF2B5EF4-FFF2-40B4-BE49-F238E27FC236}">
                <a16:creationId xmlns:a16="http://schemas.microsoft.com/office/drawing/2014/main" id="{A494E2FC-F3D5-92EA-82BA-2379AF14F094}"/>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BD2FCB2D-0613-A39D-9C65-C7D435E4F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9313B658-38A3-6B4C-BF76-FBE4FE5057D1}" type="slidenum">
              <a:rPr lang="en-US" altLang="en-US" sz="900" b="0">
                <a:latin typeface="Times New Roman" panose="02020603050405020304" pitchFamily="18" charset="0"/>
              </a:rPr>
              <a:pPr algn="r">
                <a:lnSpc>
                  <a:spcPct val="100000"/>
                </a:lnSpc>
              </a:pPr>
              <a:t>27</a:t>
            </a:fld>
            <a:endParaRPr lang="en-US" altLang="en-US" sz="900" b="0">
              <a:latin typeface="Times New Roman" panose="02020603050405020304" pitchFamily="18" charset="0"/>
            </a:endParaRPr>
          </a:p>
        </p:txBody>
      </p:sp>
      <p:sp>
        <p:nvSpPr>
          <p:cNvPr id="43010" name="Rectangle 2">
            <a:extLst>
              <a:ext uri="{FF2B5EF4-FFF2-40B4-BE49-F238E27FC236}">
                <a16:creationId xmlns:a16="http://schemas.microsoft.com/office/drawing/2014/main" id="{24DECAF9-BFEF-7B50-40EA-89956379751A}"/>
              </a:ext>
            </a:extLst>
          </p:cNvPr>
          <p:cNvSpPr>
            <a:spLocks noGrp="1" noRot="1" noChangeAspect="1" noChangeArrowheads="1" noTextEdit="1"/>
          </p:cNvSpPr>
          <p:nvPr>
            <p:ph type="sldImg"/>
          </p:nvPr>
        </p:nvSpPr>
        <p:spPr>
          <a:xfrm>
            <a:off x="1303338" y="628650"/>
            <a:ext cx="4727575" cy="3546475"/>
          </a:xfrm>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25D94F7D-8405-5955-A623-C726F29C272F}"/>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4" tIns="46557" rIns="93114" bIns="46557"/>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1199CFA0-85FF-CF06-5427-B94C3A02B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A1E59A9D-8D94-F949-83D6-D68CDF4EAA45}" type="slidenum">
              <a:rPr lang="en-US" altLang="en-US" sz="900" b="0">
                <a:latin typeface="Times New Roman" panose="02020603050405020304" pitchFamily="18" charset="0"/>
              </a:rPr>
              <a:pPr algn="r">
                <a:lnSpc>
                  <a:spcPct val="100000"/>
                </a:lnSpc>
              </a:pPr>
              <a:t>28</a:t>
            </a:fld>
            <a:endParaRPr lang="en-US" altLang="en-US" sz="900" b="0">
              <a:latin typeface="Times New Roman" panose="02020603050405020304" pitchFamily="18" charset="0"/>
            </a:endParaRPr>
          </a:p>
        </p:txBody>
      </p:sp>
      <p:sp>
        <p:nvSpPr>
          <p:cNvPr id="47106" name="Rectangle 2">
            <a:extLst>
              <a:ext uri="{FF2B5EF4-FFF2-40B4-BE49-F238E27FC236}">
                <a16:creationId xmlns:a16="http://schemas.microsoft.com/office/drawing/2014/main" id="{3771737F-B5E5-15B7-1CA1-EF3F25917B51}"/>
              </a:ext>
            </a:extLst>
          </p:cNvPr>
          <p:cNvSpPr>
            <a:spLocks noGrp="1" noRot="1" noChangeAspect="1" noChangeArrowheads="1" noTextEdit="1"/>
          </p:cNvSpPr>
          <p:nvPr>
            <p:ph type="sldImg"/>
          </p:nvPr>
        </p:nvSpPr>
        <p:spPr>
          <a:xfrm>
            <a:off x="1257300" y="720725"/>
            <a:ext cx="4800600" cy="3600450"/>
          </a:xfrm>
          <a:solidFill>
            <a:srgbClr val="FFFFFF"/>
          </a:solidFill>
          <a:ln>
            <a:solidFill>
              <a:srgbClr val="000000"/>
            </a:solidFill>
            <a:miter lim="800000"/>
            <a:headEnd/>
            <a:tailEnd/>
          </a:ln>
        </p:spPr>
      </p:sp>
      <p:sp>
        <p:nvSpPr>
          <p:cNvPr id="47107" name="Rectangle 3">
            <a:extLst>
              <a:ext uri="{FF2B5EF4-FFF2-40B4-BE49-F238E27FC236}">
                <a16:creationId xmlns:a16="http://schemas.microsoft.com/office/drawing/2014/main" id="{D55793A8-EA2C-A211-40DD-49AD27E7720B}"/>
              </a:ext>
            </a:extLst>
          </p:cNvPr>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r>
              <a:rPr lang="en-US" altLang="en-US">
                <a:latin typeface="Arial" panose="020B0604020202020204" pitchFamily="34" charset="0"/>
                <a:ea typeface="ＭＳ Ｐゴシック" panose="020B0600070205080204" pitchFamily="34" charset="-128"/>
              </a:rPr>
              <a:t>Move more info to later in presentation?</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So what of melt-bearing impactites on Mars? HiRISE and CTX observations of fresh and well-preserved craters, such as Hale, Mojave, Tooting, Zunil, Gratteri, Zumba and others indicate the presence of melt-bearing features such as ponded materials, which exhibited both the pitted and pitted and fractured types and flow features. These are interpreted to be impact melt-bearing bodies based on morphology, inferred mode of emplacement, comparative geology with other terrestrial bodies and impact models. Other features that appear to be pervasive in fresh and well-preserved craters, and this is particularly true of Hale and Mojave, are “dewatering features, which appear to be directly associated with the melt-beairng bodies. These “dewatering” features consist of channels, alluvial fans and “wet” debris flows.</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NOT ENOUGH TIME TO GO THROUGH ALL IN DETAIL!</a:t>
            </a:r>
          </a:p>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C1B82C78-F039-F436-BB06-4454A4BE0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17FA13B9-E937-0643-AAF7-2D9A37BA2649}" type="slidenum">
              <a:rPr lang="en-US" altLang="en-US" sz="900" b="0">
                <a:latin typeface="Times New Roman" panose="02020603050405020304" pitchFamily="18" charset="0"/>
              </a:rPr>
              <a:pPr algn="r">
                <a:lnSpc>
                  <a:spcPct val="100000"/>
                </a:lnSpc>
              </a:pPr>
              <a:t>29</a:t>
            </a:fld>
            <a:endParaRPr lang="en-US" altLang="en-US" sz="900" b="0">
              <a:latin typeface="Times New Roman" panose="02020603050405020304" pitchFamily="18" charset="0"/>
            </a:endParaRPr>
          </a:p>
        </p:txBody>
      </p:sp>
      <p:sp>
        <p:nvSpPr>
          <p:cNvPr id="49154" name="Rectangle 1026">
            <a:extLst>
              <a:ext uri="{FF2B5EF4-FFF2-40B4-BE49-F238E27FC236}">
                <a16:creationId xmlns:a16="http://schemas.microsoft.com/office/drawing/2014/main" id="{8D2B67CD-400D-2CFD-4086-BF5B1BFD2B22}"/>
              </a:ext>
            </a:extLst>
          </p:cNvPr>
          <p:cNvSpPr>
            <a:spLocks noGrp="1" noRot="1" noChangeAspect="1" noChangeArrowheads="1" noTextEdit="1"/>
          </p:cNvSpPr>
          <p:nvPr>
            <p:ph type="sldImg"/>
          </p:nvPr>
        </p:nvSpPr>
        <p:spPr>
          <a:xfrm>
            <a:off x="1257300" y="720725"/>
            <a:ext cx="4800600" cy="3600450"/>
          </a:xfrm>
          <a:solidFill>
            <a:srgbClr val="FFFFFF"/>
          </a:solidFill>
          <a:ln>
            <a:solidFill>
              <a:srgbClr val="000000"/>
            </a:solidFill>
            <a:miter lim="800000"/>
            <a:headEnd/>
            <a:tailEnd/>
          </a:ln>
        </p:spPr>
      </p:sp>
      <p:sp>
        <p:nvSpPr>
          <p:cNvPr id="49155" name="Rectangle 1027">
            <a:extLst>
              <a:ext uri="{FF2B5EF4-FFF2-40B4-BE49-F238E27FC236}">
                <a16:creationId xmlns:a16="http://schemas.microsoft.com/office/drawing/2014/main" id="{38DC6C2D-6F93-1B33-E240-DF6A6D2F4D9A}"/>
              </a:ext>
            </a:extLst>
          </p:cNvPr>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BA58244-4DAE-8591-D18F-411DD61D1D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6D9ED9CB-F2C9-CE45-8051-33D22C491124}" type="slidenum">
              <a:rPr lang="en-US" altLang="en-US" sz="900" b="0">
                <a:latin typeface="Times" pitchFamily="2" charset="0"/>
              </a:rPr>
              <a:pPr algn="r">
                <a:lnSpc>
                  <a:spcPct val="100000"/>
                </a:lnSpc>
              </a:pPr>
              <a:t>30</a:t>
            </a:fld>
            <a:endParaRPr lang="en-US" altLang="en-US" sz="900" b="0">
              <a:latin typeface="Times" pitchFamily="2" charset="0"/>
            </a:endParaRPr>
          </a:p>
        </p:txBody>
      </p:sp>
      <p:sp>
        <p:nvSpPr>
          <p:cNvPr id="51202" name="Rectangle 2">
            <a:extLst>
              <a:ext uri="{FF2B5EF4-FFF2-40B4-BE49-F238E27FC236}">
                <a16:creationId xmlns:a16="http://schemas.microsoft.com/office/drawing/2014/main" id="{375EEB3E-2A1A-E01E-F14B-1C85F4239C25}"/>
              </a:ext>
            </a:extLst>
          </p:cNvPr>
          <p:cNvSpPr>
            <a:spLocks noGrp="1" noRot="1" noChangeAspect="1" noChangeArrowheads="1" noTextEdit="1"/>
          </p:cNvSpPr>
          <p:nvPr>
            <p:ph type="sldImg"/>
          </p:nvPr>
        </p:nvSpPr>
        <p:spPr>
          <a:solidFill>
            <a:srgbClr val="FFFFFF"/>
          </a:solidFill>
        </p:spPr>
      </p:sp>
      <p:sp>
        <p:nvSpPr>
          <p:cNvPr id="51203" name="Rectangle 3">
            <a:extLst>
              <a:ext uri="{FF2B5EF4-FFF2-40B4-BE49-F238E27FC236}">
                <a16:creationId xmlns:a16="http://schemas.microsoft.com/office/drawing/2014/main" id="{344F8E8E-5A9C-7ACF-58CA-D173E608D656}"/>
              </a:ext>
            </a:extLst>
          </p:cNvPr>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6661" tIns="48331" rIns="96661" bIns="48331"/>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5">
            <a:extLst>
              <a:ext uri="{FF2B5EF4-FFF2-40B4-BE49-F238E27FC236}">
                <a16:creationId xmlns:a16="http://schemas.microsoft.com/office/drawing/2014/main" id="{1A1F1620-FE0E-F967-4D02-6B2370DE2F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C735F774-F420-F144-9FE2-9DAF3D09A4F7}" type="slidenum">
              <a:rPr lang="en-US" altLang="en-US" sz="900" b="0">
                <a:latin typeface="Times New Roman" panose="02020603050405020304" pitchFamily="18" charset="0"/>
              </a:rPr>
              <a:pPr algn="r">
                <a:lnSpc>
                  <a:spcPct val="100000"/>
                </a:lnSpc>
              </a:pPr>
              <a:t>46</a:t>
            </a:fld>
            <a:endParaRPr lang="en-US" altLang="en-US" sz="900" b="0">
              <a:latin typeface="Times New Roman" panose="02020603050405020304" pitchFamily="18" charset="0"/>
            </a:endParaRPr>
          </a:p>
        </p:txBody>
      </p:sp>
      <p:sp>
        <p:nvSpPr>
          <p:cNvPr id="68610" name="Rectangle 2">
            <a:extLst>
              <a:ext uri="{FF2B5EF4-FFF2-40B4-BE49-F238E27FC236}">
                <a16:creationId xmlns:a16="http://schemas.microsoft.com/office/drawing/2014/main" id="{EDB7B8EC-5EBF-7D94-7229-A03D7550B4DA}"/>
              </a:ext>
            </a:extLst>
          </p:cNvPr>
          <p:cNvSpPr>
            <a:spLocks noGrp="1" noRot="1" noChangeAspect="1" noChangeArrowheads="1" noTextEdit="1"/>
          </p:cNvSpPr>
          <p:nvPr>
            <p:ph type="sldImg"/>
          </p:nvPr>
        </p:nvSpPr>
        <p:spPr/>
      </p:sp>
      <p:sp>
        <p:nvSpPr>
          <p:cNvPr id="68611" name="Rectangle 3">
            <a:extLst>
              <a:ext uri="{FF2B5EF4-FFF2-40B4-BE49-F238E27FC236}">
                <a16:creationId xmlns:a16="http://schemas.microsoft.com/office/drawing/2014/main" id="{160DAA60-C46B-61D6-5862-097B382CED16}"/>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5">
            <a:extLst>
              <a:ext uri="{FF2B5EF4-FFF2-40B4-BE49-F238E27FC236}">
                <a16:creationId xmlns:a16="http://schemas.microsoft.com/office/drawing/2014/main" id="{BDEC32A5-BDDC-05DB-9E03-0EB31AF2F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7A42A5A6-41FF-6E45-A020-062389D39BCE}" type="slidenum">
              <a:rPr lang="en-US" altLang="en-US" sz="900" b="0">
                <a:latin typeface="Times New Roman" panose="02020603050405020304" pitchFamily="18" charset="0"/>
              </a:rPr>
              <a:pPr algn="r">
                <a:lnSpc>
                  <a:spcPct val="100000"/>
                </a:lnSpc>
              </a:pPr>
              <a:t>49</a:t>
            </a:fld>
            <a:endParaRPr lang="en-US" altLang="en-US" sz="900" b="0">
              <a:latin typeface="Times New Roman" panose="02020603050405020304" pitchFamily="18" charset="0"/>
            </a:endParaRPr>
          </a:p>
        </p:txBody>
      </p:sp>
      <p:sp>
        <p:nvSpPr>
          <p:cNvPr id="72706" name="Rectangle 2">
            <a:extLst>
              <a:ext uri="{FF2B5EF4-FFF2-40B4-BE49-F238E27FC236}">
                <a16:creationId xmlns:a16="http://schemas.microsoft.com/office/drawing/2014/main" id="{4D0E00DB-C8C3-3EF8-7851-0DD393661FD8}"/>
              </a:ext>
            </a:extLst>
          </p:cNvPr>
          <p:cNvSpPr>
            <a:spLocks noGrp="1" noRot="1" noChangeAspect="1" noChangeArrowheads="1" noTextEdit="1"/>
          </p:cNvSpPr>
          <p:nvPr>
            <p:ph type="sldImg"/>
          </p:nvPr>
        </p:nvSpPr>
        <p:spPr/>
      </p:sp>
      <p:sp>
        <p:nvSpPr>
          <p:cNvPr id="72707" name="Rectangle 3">
            <a:extLst>
              <a:ext uri="{FF2B5EF4-FFF2-40B4-BE49-F238E27FC236}">
                <a16:creationId xmlns:a16="http://schemas.microsoft.com/office/drawing/2014/main" id="{B9BE5E8E-41A1-C8A0-9D2C-956C3043F8E2}"/>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a:extLst>
              <a:ext uri="{FF2B5EF4-FFF2-40B4-BE49-F238E27FC236}">
                <a16:creationId xmlns:a16="http://schemas.microsoft.com/office/drawing/2014/main" id="{6FDB042E-5508-0E13-C8DC-3B37D4325C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9F9C1F52-5B56-E149-811C-4E8930CB62E7}" type="slidenum">
              <a:rPr lang="en-US" altLang="en-US" sz="900" b="0">
                <a:latin typeface="Times New Roman" panose="02020603050405020304" pitchFamily="18" charset="0"/>
              </a:rPr>
              <a:pPr algn="r">
                <a:lnSpc>
                  <a:spcPct val="100000"/>
                </a:lnSpc>
              </a:pPr>
              <a:t>50</a:t>
            </a:fld>
            <a:endParaRPr lang="en-US" altLang="en-US" sz="900" b="0">
              <a:latin typeface="Times New Roman" panose="02020603050405020304" pitchFamily="18" charset="0"/>
            </a:endParaRPr>
          </a:p>
        </p:txBody>
      </p:sp>
      <p:sp>
        <p:nvSpPr>
          <p:cNvPr id="74754" name="Rectangle 2">
            <a:extLst>
              <a:ext uri="{FF2B5EF4-FFF2-40B4-BE49-F238E27FC236}">
                <a16:creationId xmlns:a16="http://schemas.microsoft.com/office/drawing/2014/main" id="{CE442545-6136-EB5F-C6D8-1D64A8CBDD85}"/>
              </a:ext>
            </a:extLst>
          </p:cNvPr>
          <p:cNvSpPr>
            <a:spLocks noGrp="1" noRot="1" noChangeAspect="1" noChangeArrowheads="1" noTextEdit="1"/>
          </p:cNvSpPr>
          <p:nvPr>
            <p:ph type="sldImg"/>
          </p:nvPr>
        </p:nvSpPr>
        <p:spPr/>
      </p:sp>
      <p:sp>
        <p:nvSpPr>
          <p:cNvPr id="74755" name="Rectangle 3">
            <a:extLst>
              <a:ext uri="{FF2B5EF4-FFF2-40B4-BE49-F238E27FC236}">
                <a16:creationId xmlns:a16="http://schemas.microsoft.com/office/drawing/2014/main" id="{4684DE1E-60FF-BCE1-5AC6-2DDDD7190722}"/>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a:extLst>
              <a:ext uri="{FF2B5EF4-FFF2-40B4-BE49-F238E27FC236}">
                <a16:creationId xmlns:a16="http://schemas.microsoft.com/office/drawing/2014/main" id="{CF7D2D2F-CBAB-022D-9F7E-1B0D77E422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76EE6FE6-5C0A-894C-9B16-568C51CC0397}" type="slidenum">
              <a:rPr lang="en-US" altLang="en-US" sz="900" b="0">
                <a:latin typeface="Times New Roman" panose="02020603050405020304" pitchFamily="18" charset="0"/>
              </a:rPr>
              <a:pPr algn="r">
                <a:lnSpc>
                  <a:spcPct val="100000"/>
                </a:lnSpc>
              </a:pPr>
              <a:t>51</a:t>
            </a:fld>
            <a:endParaRPr lang="en-US" altLang="en-US" sz="900" b="0">
              <a:latin typeface="Times New Roman" panose="02020603050405020304" pitchFamily="18" charset="0"/>
            </a:endParaRPr>
          </a:p>
        </p:txBody>
      </p:sp>
      <p:sp>
        <p:nvSpPr>
          <p:cNvPr id="76802" name="Rectangle 2">
            <a:extLst>
              <a:ext uri="{FF2B5EF4-FFF2-40B4-BE49-F238E27FC236}">
                <a16:creationId xmlns:a16="http://schemas.microsoft.com/office/drawing/2014/main" id="{101527EA-B083-8B55-1743-E5E71DE533A1}"/>
              </a:ext>
            </a:extLst>
          </p:cNvPr>
          <p:cNvSpPr>
            <a:spLocks noGrp="1" noRot="1" noChangeAspect="1" noChangeArrowheads="1" noTextEdit="1"/>
          </p:cNvSpPr>
          <p:nvPr>
            <p:ph type="sldImg"/>
          </p:nvPr>
        </p:nvSpPr>
        <p:spPr/>
      </p:sp>
      <p:sp>
        <p:nvSpPr>
          <p:cNvPr id="76803" name="Rectangle 3">
            <a:extLst>
              <a:ext uri="{FF2B5EF4-FFF2-40B4-BE49-F238E27FC236}">
                <a16:creationId xmlns:a16="http://schemas.microsoft.com/office/drawing/2014/main" id="{6C45D006-9D21-E44D-5ABB-CF42B847C253}"/>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5">
            <a:extLst>
              <a:ext uri="{FF2B5EF4-FFF2-40B4-BE49-F238E27FC236}">
                <a16:creationId xmlns:a16="http://schemas.microsoft.com/office/drawing/2014/main" id="{3960F13C-CC00-CCE2-8D84-E24BDA964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8F25B3D4-CC8F-CF49-936B-4CEA16EDD8FE}" type="slidenum">
              <a:rPr lang="en-US" altLang="en-US" sz="900" b="0">
                <a:latin typeface="Times New Roman" panose="02020603050405020304" pitchFamily="18" charset="0"/>
              </a:rPr>
              <a:pPr algn="r">
                <a:lnSpc>
                  <a:spcPct val="100000"/>
                </a:lnSpc>
              </a:pPr>
              <a:t>4</a:t>
            </a:fld>
            <a:endParaRPr lang="en-US" altLang="en-US" sz="900" b="0">
              <a:latin typeface="Times New Roman" panose="02020603050405020304" pitchFamily="18" charset="0"/>
            </a:endParaRPr>
          </a:p>
        </p:txBody>
      </p:sp>
      <p:sp>
        <p:nvSpPr>
          <p:cNvPr id="11266" name="Rectangle 2">
            <a:extLst>
              <a:ext uri="{FF2B5EF4-FFF2-40B4-BE49-F238E27FC236}">
                <a16:creationId xmlns:a16="http://schemas.microsoft.com/office/drawing/2014/main" id="{DFA24FFA-D055-844C-F640-C5387EA652EE}"/>
              </a:ext>
            </a:extLst>
          </p:cNvPr>
          <p:cNvSpPr>
            <a:spLocks noGrp="1" noRot="1" noChangeAspect="1" noChangeArrowheads="1" noTextEdit="1"/>
          </p:cNvSpPr>
          <p:nvPr>
            <p:ph type="sldImg"/>
          </p:nvPr>
        </p:nvSpPr>
        <p:spPr/>
      </p:sp>
      <p:sp>
        <p:nvSpPr>
          <p:cNvPr id="11267" name="Rectangle 3">
            <a:extLst>
              <a:ext uri="{FF2B5EF4-FFF2-40B4-BE49-F238E27FC236}">
                <a16:creationId xmlns:a16="http://schemas.microsoft.com/office/drawing/2014/main" id="{A4D6CEF0-7CFE-05D4-AEC3-6392DFE188DA}"/>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5">
            <a:extLst>
              <a:ext uri="{FF2B5EF4-FFF2-40B4-BE49-F238E27FC236}">
                <a16:creationId xmlns:a16="http://schemas.microsoft.com/office/drawing/2014/main" id="{44BA8C7E-EB37-2EBB-BEBC-775D0324E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7F34D34D-6B75-9643-8BF6-22F178842A43}" type="slidenum">
              <a:rPr lang="en-US" altLang="en-US" sz="900" b="0">
                <a:latin typeface="Times New Roman" panose="02020603050405020304" pitchFamily="18" charset="0"/>
              </a:rPr>
              <a:pPr algn="r">
                <a:lnSpc>
                  <a:spcPct val="100000"/>
                </a:lnSpc>
              </a:pPr>
              <a:t>53</a:t>
            </a:fld>
            <a:endParaRPr lang="en-US" altLang="en-US" sz="900" b="0">
              <a:latin typeface="Times New Roman" panose="02020603050405020304" pitchFamily="18" charset="0"/>
            </a:endParaRPr>
          </a:p>
        </p:txBody>
      </p:sp>
      <p:sp>
        <p:nvSpPr>
          <p:cNvPr id="79874" name="Rectangle 2">
            <a:extLst>
              <a:ext uri="{FF2B5EF4-FFF2-40B4-BE49-F238E27FC236}">
                <a16:creationId xmlns:a16="http://schemas.microsoft.com/office/drawing/2014/main" id="{460FAD3F-17E7-680A-F4D8-3E06DF1CDBE5}"/>
              </a:ext>
            </a:extLst>
          </p:cNvPr>
          <p:cNvSpPr>
            <a:spLocks noGrp="1" noRot="1" noChangeAspect="1" noChangeArrowheads="1" noTextEdit="1"/>
          </p:cNvSpPr>
          <p:nvPr>
            <p:ph type="sldImg"/>
          </p:nvPr>
        </p:nvSpPr>
        <p:spPr/>
      </p:sp>
      <p:sp>
        <p:nvSpPr>
          <p:cNvPr id="79875" name="Rectangle 3">
            <a:extLst>
              <a:ext uri="{FF2B5EF4-FFF2-40B4-BE49-F238E27FC236}">
                <a16:creationId xmlns:a16="http://schemas.microsoft.com/office/drawing/2014/main" id="{045F6433-7251-77C9-F6BB-23C1A2C00D53}"/>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a:extLst>
              <a:ext uri="{FF2B5EF4-FFF2-40B4-BE49-F238E27FC236}">
                <a16:creationId xmlns:a16="http://schemas.microsoft.com/office/drawing/2014/main" id="{BACE2936-BDC9-E55F-77FA-9C0963D72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87DDBDCC-B2B0-BE48-9E40-13EC4F3A3FEE}" type="slidenum">
              <a:rPr lang="en-US" altLang="en-US" sz="900" b="0">
                <a:latin typeface="Times New Roman" panose="02020603050405020304" pitchFamily="18" charset="0"/>
              </a:rPr>
              <a:pPr algn="r">
                <a:lnSpc>
                  <a:spcPct val="100000"/>
                </a:lnSpc>
              </a:pPr>
              <a:t>5</a:t>
            </a:fld>
            <a:endParaRPr lang="en-US" altLang="en-US" sz="900" b="0">
              <a:latin typeface="Times New Roman" panose="02020603050405020304" pitchFamily="18" charset="0"/>
            </a:endParaRPr>
          </a:p>
        </p:txBody>
      </p:sp>
      <p:sp>
        <p:nvSpPr>
          <p:cNvPr id="13314" name="Rectangle 2">
            <a:extLst>
              <a:ext uri="{FF2B5EF4-FFF2-40B4-BE49-F238E27FC236}">
                <a16:creationId xmlns:a16="http://schemas.microsoft.com/office/drawing/2014/main" id="{40410F47-6649-9DDC-243C-1B28F509593C}"/>
              </a:ext>
            </a:extLst>
          </p:cNvPr>
          <p:cNvSpPr>
            <a:spLocks noGrp="1" noRot="1" noChangeAspect="1" noChangeArrowheads="1" noTextEdit="1"/>
          </p:cNvSpPr>
          <p:nvPr>
            <p:ph type="sldImg"/>
          </p:nvPr>
        </p:nvSpPr>
        <p:spPr/>
      </p:sp>
      <p:sp>
        <p:nvSpPr>
          <p:cNvPr id="13315" name="Rectangle 3">
            <a:extLst>
              <a:ext uri="{FF2B5EF4-FFF2-40B4-BE49-F238E27FC236}">
                <a16:creationId xmlns:a16="http://schemas.microsoft.com/office/drawing/2014/main" id="{F899CD73-67CF-DB0E-197B-664F30AE054A}"/>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a:extLst>
              <a:ext uri="{FF2B5EF4-FFF2-40B4-BE49-F238E27FC236}">
                <a16:creationId xmlns:a16="http://schemas.microsoft.com/office/drawing/2014/main" id="{F789D5F3-FEC2-E6CB-8633-0CACA8336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BA77B2A5-2D69-3342-80C5-39F9A0B40842}" type="slidenum">
              <a:rPr lang="en-US" altLang="en-US" sz="900" b="0">
                <a:latin typeface="Times New Roman" panose="02020603050405020304" pitchFamily="18" charset="0"/>
              </a:rPr>
              <a:pPr algn="r">
                <a:lnSpc>
                  <a:spcPct val="100000"/>
                </a:lnSpc>
              </a:pPr>
              <a:t>9</a:t>
            </a:fld>
            <a:endParaRPr lang="en-US" altLang="en-US" sz="900" b="0">
              <a:latin typeface="Times New Roman" panose="02020603050405020304" pitchFamily="18" charset="0"/>
            </a:endParaRPr>
          </a:p>
        </p:txBody>
      </p:sp>
      <p:sp>
        <p:nvSpPr>
          <p:cNvPr id="17410" name="Rectangle 2">
            <a:extLst>
              <a:ext uri="{FF2B5EF4-FFF2-40B4-BE49-F238E27FC236}">
                <a16:creationId xmlns:a16="http://schemas.microsoft.com/office/drawing/2014/main" id="{098007C3-3D47-9B74-36C1-9AA910C83F56}"/>
              </a:ext>
            </a:extLst>
          </p:cNvPr>
          <p:cNvSpPr>
            <a:spLocks noGrp="1" noRot="1" noChangeAspect="1" noChangeArrowheads="1" noTextEdit="1"/>
          </p:cNvSpPr>
          <p:nvPr>
            <p:ph type="sldImg"/>
          </p:nvPr>
        </p:nvSpPr>
        <p:spPr/>
      </p:sp>
      <p:sp>
        <p:nvSpPr>
          <p:cNvPr id="17411" name="Rectangle 3">
            <a:extLst>
              <a:ext uri="{FF2B5EF4-FFF2-40B4-BE49-F238E27FC236}">
                <a16:creationId xmlns:a16="http://schemas.microsoft.com/office/drawing/2014/main" id="{58748E32-4D00-8DCD-9474-933DC83B9EEB}"/>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a:extLst>
              <a:ext uri="{FF2B5EF4-FFF2-40B4-BE49-F238E27FC236}">
                <a16:creationId xmlns:a16="http://schemas.microsoft.com/office/drawing/2014/main" id="{4661B3CD-EE81-4E9E-6F25-ACBBF4850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BE123A92-DB32-E24F-85A8-3D65834233BC}" type="slidenum">
              <a:rPr lang="en-US" altLang="en-US" sz="900" b="0">
                <a:latin typeface="Times New Roman" panose="02020603050405020304" pitchFamily="18" charset="0"/>
              </a:rPr>
              <a:pPr algn="r">
                <a:lnSpc>
                  <a:spcPct val="100000"/>
                </a:lnSpc>
              </a:pPr>
              <a:t>11</a:t>
            </a:fld>
            <a:endParaRPr lang="en-US" altLang="en-US" sz="900" b="0">
              <a:latin typeface="Times New Roman" panose="02020603050405020304" pitchFamily="18" charset="0"/>
            </a:endParaRPr>
          </a:p>
        </p:txBody>
      </p:sp>
      <p:sp>
        <p:nvSpPr>
          <p:cNvPr id="20482" name="Rectangle 2">
            <a:extLst>
              <a:ext uri="{FF2B5EF4-FFF2-40B4-BE49-F238E27FC236}">
                <a16:creationId xmlns:a16="http://schemas.microsoft.com/office/drawing/2014/main" id="{A9E0D2B9-E32F-B9E4-537D-281F7FDF1FCE}"/>
              </a:ext>
            </a:extLst>
          </p:cNvPr>
          <p:cNvSpPr>
            <a:spLocks noGrp="1" noRot="1" noChangeAspect="1" noChangeArrowheads="1" noTextEdit="1"/>
          </p:cNvSpPr>
          <p:nvPr>
            <p:ph type="sldImg"/>
          </p:nvPr>
        </p:nvSpPr>
        <p:spPr/>
      </p:sp>
      <p:sp>
        <p:nvSpPr>
          <p:cNvPr id="20483" name="Rectangle 3">
            <a:extLst>
              <a:ext uri="{FF2B5EF4-FFF2-40B4-BE49-F238E27FC236}">
                <a16:creationId xmlns:a16="http://schemas.microsoft.com/office/drawing/2014/main" id="{BEE1B0FB-F952-6300-AA66-919F7B80CB64}"/>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a:extLst>
              <a:ext uri="{FF2B5EF4-FFF2-40B4-BE49-F238E27FC236}">
                <a16:creationId xmlns:a16="http://schemas.microsoft.com/office/drawing/2014/main" id="{D1E8012D-CACA-3188-7DB9-18AFAA629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B7CBC06F-1DAF-5F41-A170-377FB2988E2F}" type="slidenum">
              <a:rPr lang="en-US" altLang="en-US" sz="900" b="0">
                <a:latin typeface="Times New Roman" panose="02020603050405020304" pitchFamily="18" charset="0"/>
              </a:rPr>
              <a:pPr algn="r">
                <a:lnSpc>
                  <a:spcPct val="100000"/>
                </a:lnSpc>
              </a:pPr>
              <a:t>12</a:t>
            </a:fld>
            <a:endParaRPr lang="en-US" altLang="en-US" sz="900" b="0">
              <a:latin typeface="Times New Roman" panose="02020603050405020304" pitchFamily="18" charset="0"/>
            </a:endParaRPr>
          </a:p>
        </p:txBody>
      </p:sp>
      <p:sp>
        <p:nvSpPr>
          <p:cNvPr id="22530" name="Rectangle 2">
            <a:extLst>
              <a:ext uri="{FF2B5EF4-FFF2-40B4-BE49-F238E27FC236}">
                <a16:creationId xmlns:a16="http://schemas.microsoft.com/office/drawing/2014/main" id="{F4A69C0B-9AF7-D1B8-B377-DEAAFAD7A690}"/>
              </a:ext>
            </a:extLst>
          </p:cNvPr>
          <p:cNvSpPr>
            <a:spLocks noGrp="1" noRot="1" noChangeAspect="1" noChangeArrowheads="1" noTextEdit="1"/>
          </p:cNvSpPr>
          <p:nvPr>
            <p:ph type="sldImg"/>
          </p:nvPr>
        </p:nvSpPr>
        <p:spPr/>
      </p:sp>
      <p:sp>
        <p:nvSpPr>
          <p:cNvPr id="22531" name="Rectangle 3">
            <a:extLst>
              <a:ext uri="{FF2B5EF4-FFF2-40B4-BE49-F238E27FC236}">
                <a16:creationId xmlns:a16="http://schemas.microsoft.com/office/drawing/2014/main" id="{984761C2-38A9-C95E-FC45-5E678565999C}"/>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72612622-6F47-0D20-5799-35CB1ECA6AF5}"/>
              </a:ext>
            </a:extLst>
          </p:cNvPr>
          <p:cNvSpPr>
            <a:spLocks noGrp="1" noRot="1" noChangeAspect="1" noChangeArrowheads="1" noTextEdit="1"/>
          </p:cNvSpPr>
          <p:nvPr>
            <p:ph type="sldImg"/>
          </p:nvPr>
        </p:nvSpPr>
        <p:spPr/>
      </p:sp>
      <p:sp>
        <p:nvSpPr>
          <p:cNvPr id="24578" name="Notes Placeholder 2">
            <a:extLst>
              <a:ext uri="{FF2B5EF4-FFF2-40B4-BE49-F238E27FC236}">
                <a16:creationId xmlns:a16="http://schemas.microsoft.com/office/drawing/2014/main" id="{BD6CB2D6-1B6C-648B-F092-9C2B0E320261}"/>
              </a:ext>
            </a:extLst>
          </p:cNvPr>
          <p:cNvSpPr>
            <a:spLocks noGrp="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eaLnBrk="1" hangingPunct="1">
              <a:spcBef>
                <a:spcPct val="0"/>
              </a:spcBef>
            </a:pPr>
            <a:r>
              <a:rPr lang="en-US" altLang="en-US">
                <a:latin typeface="Times" pitchFamily="2" charset="0"/>
                <a:ea typeface="ＭＳ Ｐゴシック" panose="020B0600070205080204" pitchFamily="34" charset="-128"/>
              </a:rPr>
              <a:t> The approximate size of the  Cinder Cone Volcano in Lassen National Park is 213meters tall, 737.36meters wide and the caldera is 291.27meters wide, while the Cinder Cones on Mars are about 130meter wide and the calderas are about 28meters wide.    </a:t>
            </a:r>
          </a:p>
        </p:txBody>
      </p:sp>
      <p:sp>
        <p:nvSpPr>
          <p:cNvPr id="24579" name="Slide Number Placeholder 3">
            <a:extLst>
              <a:ext uri="{FF2B5EF4-FFF2-40B4-BE49-F238E27FC236}">
                <a16:creationId xmlns:a16="http://schemas.microsoft.com/office/drawing/2014/main" id="{DA28807B-2B8E-5B8F-9ED0-81DB176522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419D864E-AA3C-2C45-8347-749758E0D27F}" type="slidenum">
              <a:rPr lang="en-US" altLang="en-US" sz="900" b="0">
                <a:latin typeface="Times" pitchFamily="2" charset="0"/>
              </a:rPr>
              <a:pPr algn="r">
                <a:lnSpc>
                  <a:spcPct val="100000"/>
                </a:lnSpc>
              </a:pPr>
              <a:t>13</a:t>
            </a:fld>
            <a:endParaRPr lang="en-US" altLang="en-US" sz="900" b="0">
              <a:latin typeface="Times"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9A399A5-CF93-13AA-D3C9-E2A420B6054A}"/>
              </a:ext>
            </a:extLst>
          </p:cNvPr>
          <p:cNvSpPr>
            <a:spLocks noGrp="1" noChangeArrowheads="1"/>
          </p:cNvSpPr>
          <p:nvPr>
            <p:ph type="sldNum" sz="quarter" idx="5"/>
          </p:nvPr>
        </p:nvSpPr>
        <p:spPr>
          <a:xfrm>
            <a:off x="4143375" y="9120188"/>
            <a:ext cx="3170238" cy="47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1C4C56B7-F14D-2046-AC19-F6BE4986BDA3}" type="slidenum">
              <a:rPr lang="en-US" altLang="en-US" sz="900" b="0">
                <a:latin typeface="Times New Roman" panose="02020603050405020304" pitchFamily="18" charset="0"/>
              </a:rPr>
              <a:pPr algn="r">
                <a:lnSpc>
                  <a:spcPct val="100000"/>
                </a:lnSpc>
              </a:pPr>
              <a:t>16</a:t>
            </a:fld>
            <a:endParaRPr lang="en-US" altLang="en-US" sz="900" b="0">
              <a:latin typeface="Times New Roman" panose="02020603050405020304" pitchFamily="18" charset="0"/>
            </a:endParaRPr>
          </a:p>
        </p:txBody>
      </p:sp>
      <p:sp>
        <p:nvSpPr>
          <p:cNvPr id="27650" name="Rectangle 2">
            <a:extLst>
              <a:ext uri="{FF2B5EF4-FFF2-40B4-BE49-F238E27FC236}">
                <a16:creationId xmlns:a16="http://schemas.microsoft.com/office/drawing/2014/main" id="{5753D484-AF3C-552C-544A-D52C65500B40}"/>
              </a:ext>
            </a:extLst>
          </p:cNvPr>
          <p:cNvSpPr>
            <a:spLocks noGrp="1" noRot="1" noChangeAspect="1" noChangeArrowheads="1" noTextEdit="1"/>
          </p:cNvSpPr>
          <p:nvPr>
            <p:ph type="sldImg"/>
          </p:nvPr>
        </p:nvSpPr>
        <p:spPr/>
      </p:sp>
      <p:sp>
        <p:nvSpPr>
          <p:cNvPr id="27651" name="Rectangle 3">
            <a:extLst>
              <a:ext uri="{FF2B5EF4-FFF2-40B4-BE49-F238E27FC236}">
                <a16:creationId xmlns:a16="http://schemas.microsoft.com/office/drawing/2014/main" id="{2EA16A59-64DA-F253-DCE3-9494A1065752}"/>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12EA997-8EFF-0976-BF07-04094BB88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defTabSz="684213">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defTabSz="684213"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r">
              <a:lnSpc>
                <a:spcPct val="100000"/>
              </a:lnSpc>
            </a:pPr>
            <a:fld id="{5825D2C7-6D50-9F42-A182-8A75F4EC61F5}" type="slidenum">
              <a:rPr lang="en-GB" altLang="en-US" sz="900" b="0">
                <a:latin typeface="Times New Roman" panose="02020603050405020304" pitchFamily="18" charset="0"/>
              </a:rPr>
              <a:pPr algn="r">
                <a:lnSpc>
                  <a:spcPct val="100000"/>
                </a:lnSpc>
              </a:pPr>
              <a:t>22</a:t>
            </a:fld>
            <a:endParaRPr lang="en-GB" altLang="en-US" sz="900" b="0">
              <a:latin typeface="Times New Roman" panose="02020603050405020304" pitchFamily="18" charset="0"/>
            </a:endParaRPr>
          </a:p>
        </p:txBody>
      </p:sp>
      <p:sp>
        <p:nvSpPr>
          <p:cNvPr id="34818" name="Rectangle 2">
            <a:extLst>
              <a:ext uri="{FF2B5EF4-FFF2-40B4-BE49-F238E27FC236}">
                <a16:creationId xmlns:a16="http://schemas.microsoft.com/office/drawing/2014/main" id="{1CDCA9FA-0227-8C73-594F-E9319D50645B}"/>
              </a:ext>
            </a:extLst>
          </p:cNvPr>
          <p:cNvSpPr>
            <a:spLocks noGrp="1" noRot="1" noChangeAspect="1" noChangeArrowheads="1" noTextEdit="1"/>
          </p:cNvSpPr>
          <p:nvPr>
            <p:ph type="sldImg"/>
          </p:nvPr>
        </p:nvSpPr>
        <p:spPr/>
      </p:sp>
      <p:sp>
        <p:nvSpPr>
          <p:cNvPr id="34819" name="Rectangle 3">
            <a:extLst>
              <a:ext uri="{FF2B5EF4-FFF2-40B4-BE49-F238E27FC236}">
                <a16:creationId xmlns:a16="http://schemas.microsoft.com/office/drawing/2014/main" id="{E6E87DE2-6F5C-EE7C-1832-D8BFAA851CF0}"/>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2" name="Picture 24" descr="north_polar_cap_msss">
            <a:extLst>
              <a:ext uri="{FF2B5EF4-FFF2-40B4-BE49-F238E27FC236}">
                <a16:creationId xmlns:a16="http://schemas.microsoft.com/office/drawing/2014/main" id="{6EA3DF7C-A047-A92A-C631-2987A18367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4763"/>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EEA9F821-F932-DA1B-04ED-EA3EE539D23A}"/>
              </a:ext>
            </a:extLst>
          </p:cNvPr>
          <p:cNvSpPr txBox="1">
            <a:spLocks noChangeArrowheads="1"/>
          </p:cNvSpPr>
          <p:nvPr/>
        </p:nvSpPr>
        <p:spPr bwMode="auto">
          <a:xfrm>
            <a:off x="704850" y="5946775"/>
            <a:ext cx="7867650" cy="903288"/>
          </a:xfrm>
          <a:prstGeom prst="rect">
            <a:avLst/>
          </a:prstGeom>
          <a:solidFill>
            <a:srgbClr val="FFFF00">
              <a:alpha val="75000"/>
            </a:srgbClr>
          </a:solidFill>
          <a:ln w="47625" cmpd="thickThin">
            <a:noFill/>
            <a:miter lim="800000"/>
            <a:headEnd type="none" w="sm" len="sm"/>
            <a:tailEnd type="none" w="sm" len="sm"/>
          </a:ln>
          <a:effectLst/>
        </p:spPr>
        <p:txBody>
          <a:bodyPr>
            <a:spAutoFit/>
          </a:bodyPr>
          <a:lstStyle>
            <a:lvl1pPr>
              <a:defRPr sz="1600" b="1">
                <a:solidFill>
                  <a:schemeClr val="tx1"/>
                </a:solidFill>
                <a:latin typeface="Arial" panose="020B0604020202020204" pitchFamily="34" charset="0"/>
                <a:ea typeface="ＭＳ Ｐゴシック" panose="020B0600070205080204" pitchFamily="34" charset="-128"/>
              </a:defRPr>
            </a:lvl1pPr>
            <a:lvl2pPr marL="37931725" indent="-37474525">
              <a:defRPr sz="1600" b="1">
                <a:solidFill>
                  <a:schemeClr val="tx1"/>
                </a:solidFill>
                <a:latin typeface="Arial" panose="020B0604020202020204" pitchFamily="34" charset="0"/>
                <a:ea typeface="ＭＳ Ｐゴシック" panose="020B0600070205080204" pitchFamily="34" charset="-128"/>
              </a:defRPr>
            </a:lvl2pPr>
            <a:lvl3pPr>
              <a:defRPr sz="1600" b="1">
                <a:solidFill>
                  <a:schemeClr val="tx1"/>
                </a:solidFill>
                <a:latin typeface="Arial" panose="020B0604020202020204" pitchFamily="34" charset="0"/>
                <a:ea typeface="ＭＳ Ｐゴシック" panose="020B0600070205080204" pitchFamily="34" charset="-128"/>
              </a:defRPr>
            </a:lvl3pPr>
            <a:lvl4pPr>
              <a:defRPr sz="1600" b="1">
                <a:solidFill>
                  <a:schemeClr val="tx1"/>
                </a:solidFill>
                <a:latin typeface="Arial" panose="020B0604020202020204" pitchFamily="34" charset="0"/>
                <a:ea typeface="ＭＳ Ｐゴシック" panose="020B0600070205080204" pitchFamily="34" charset="-128"/>
              </a:defRPr>
            </a:lvl4pPr>
            <a:lvl5pPr>
              <a:defRPr sz="1600" b="1">
                <a:solidFill>
                  <a:schemeClr val="tx1"/>
                </a:solidFill>
                <a:latin typeface="Arial" panose="020B0604020202020204" pitchFamily="34" charset="0"/>
                <a:ea typeface="ＭＳ Ｐゴシック" panose="020B0600070205080204" pitchFamily="34" charset="-128"/>
              </a:defRPr>
            </a:lvl5pPr>
            <a:lvl6pPr marL="4572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9144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13716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18288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ctr">
              <a:lnSpc>
                <a:spcPct val="89000"/>
              </a:lnSpc>
              <a:spcBef>
                <a:spcPct val="50000"/>
              </a:spcBef>
              <a:defRPr/>
            </a:pPr>
            <a:r>
              <a:rPr lang="en-US" altLang="en-US"/>
              <a:t>PTYS 411/511 Geology and Geophysics of the Solar System</a:t>
            </a:r>
          </a:p>
          <a:p>
            <a:pPr algn="ctr">
              <a:lnSpc>
                <a:spcPct val="89000"/>
              </a:lnSpc>
              <a:spcBef>
                <a:spcPct val="50000"/>
              </a:spcBef>
              <a:defRPr/>
            </a:pPr>
            <a:r>
              <a:rPr lang="en-US" altLang="en-US"/>
              <a:t>Shane Byrne – shane@lpl.arizona.edu</a:t>
            </a:r>
          </a:p>
          <a:p>
            <a:pPr algn="ctr">
              <a:lnSpc>
                <a:spcPct val="89000"/>
              </a:lnSpc>
              <a:spcBef>
                <a:spcPct val="50000"/>
              </a:spcBef>
              <a:defRPr/>
            </a:pPr>
            <a:r>
              <a:rPr lang="en-US" altLang="en-US" sz="1200"/>
              <a:t>Background is the Martian north polar cap from msss.com</a:t>
            </a:r>
          </a:p>
        </p:txBody>
      </p:sp>
      <p:sp>
        <p:nvSpPr>
          <p:cNvPr id="557058" name="Rectangle 2"/>
          <p:cNvSpPr>
            <a:spLocks noGrp="1" noChangeArrowheads="1"/>
          </p:cNvSpPr>
          <p:nvPr>
            <p:ph type="ctrTitle"/>
          </p:nvPr>
        </p:nvSpPr>
        <p:spPr bwMode="auto">
          <a:xfrm>
            <a:off x="1746250" y="293688"/>
            <a:ext cx="5718175" cy="450850"/>
          </a:xfrm>
          <a:prstGeom prst="rect">
            <a:avLst/>
          </a:prstGeom>
          <a:solidFill>
            <a:srgbClr val="FFFF00">
              <a:alpha val="75000"/>
            </a:srgbClr>
          </a:solidFill>
          <a:ln>
            <a:miter lim="800000"/>
            <a:headEnd/>
            <a:tailEnd/>
          </a:ln>
        </p:spPr>
        <p:txBody>
          <a:bodyPr vert="horz" wrap="square" lIns="78331" tIns="39166" rIns="78331" bIns="39166" numCol="1" anchor="t" anchorCtr="0" compatLnSpc="1">
            <a:prstTxWarp prst="textNoShape">
              <a:avLst/>
            </a:prstTxWarp>
            <a:spAutoFit/>
          </a:bodyPr>
          <a:lstStyle>
            <a:lvl1pPr>
              <a:defRPr sz="2800"/>
            </a:lvl1pPr>
          </a:lstStyle>
          <a:p>
            <a:endParaRPr lang="en-US"/>
          </a:p>
        </p:txBody>
      </p:sp>
    </p:spTree>
    <p:extLst>
      <p:ext uri="{BB962C8B-B14F-4D97-AF65-F5344CB8AC3E}">
        <p14:creationId xmlns:p14="http://schemas.microsoft.com/office/powerpoint/2010/main" val="404917255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2353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274638"/>
            <a:ext cx="2081212" cy="51546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61950" y="274638"/>
            <a:ext cx="6091238" cy="5154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96384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quarter" idx="1"/>
          </p:nvPr>
        </p:nvSpPr>
        <p:spPr>
          <a:xfrm>
            <a:off x="361950" y="1058863"/>
            <a:ext cx="4057650"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058863"/>
            <a:ext cx="4057650"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61950" y="3319463"/>
            <a:ext cx="4057650" cy="2109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319463"/>
            <a:ext cx="4057650" cy="2109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457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61950" y="1058863"/>
            <a:ext cx="4057650"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58863"/>
            <a:ext cx="4057650" cy="4370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97936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B530286A-D1F6-3183-6389-6667B6B8C1D0}"/>
              </a:ext>
            </a:extLst>
          </p:cNvPr>
          <p:cNvSpPr>
            <a:spLocks noGrp="1" noChangeArrowheads="1"/>
          </p:cNvSpPr>
          <p:nvPr>
            <p:ph type="sldNum" sz="quarter" idx="10"/>
          </p:nvPr>
        </p:nvSpPr>
        <p:spPr>
          <a:xfrm>
            <a:off x="7239000" y="6477000"/>
            <a:ext cx="1219200" cy="304800"/>
          </a:xfrm>
          <a:prstGeom prst="rect">
            <a:avLst/>
          </a:prstGeom>
        </p:spPr>
        <p:txBody>
          <a:bodyPr vert="horz" wrap="square" lIns="91440" tIns="45720" rIns="91440" bIns="45720" numCol="1" anchor="t" anchorCtr="0" compatLnSpc="1">
            <a:prstTxWarp prst="textNoShape">
              <a:avLst/>
            </a:prstTxWarp>
          </a:bodyPr>
          <a:lstStyle>
            <a:lvl1pPr algn="ctr">
              <a:lnSpc>
                <a:spcPct val="89000"/>
              </a:lnSpc>
              <a:defRPr smtClean="0"/>
            </a:lvl1pPr>
          </a:lstStyle>
          <a:p>
            <a:pPr>
              <a:defRPr/>
            </a:pPr>
            <a:fld id="{1318EABF-A147-824B-84B5-AF7F5E933299}" type="slidenum">
              <a:rPr lang="en-US" altLang="en-US"/>
              <a:pPr>
                <a:defRPr/>
              </a:pPr>
              <a:t>‹#›</a:t>
            </a:fld>
            <a:endParaRPr lang="en-US" altLang="en-US"/>
          </a:p>
        </p:txBody>
      </p:sp>
    </p:spTree>
    <p:extLst>
      <p:ext uri="{BB962C8B-B14F-4D97-AF65-F5344CB8AC3E}">
        <p14:creationId xmlns:p14="http://schemas.microsoft.com/office/powerpoint/2010/main" val="390679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135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990764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6195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7941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12407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292512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4770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835214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76490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84E11F94-C458-6B7F-11C2-6E5705C2A2D5}"/>
              </a:ext>
            </a:extLst>
          </p:cNvPr>
          <p:cNvSpPr>
            <a:spLocks noGrp="1" noChangeArrowheads="1"/>
          </p:cNvSpPr>
          <p:nvPr>
            <p:ph type="body" idx="1"/>
          </p:nvPr>
        </p:nvSpPr>
        <p:spPr bwMode="auto">
          <a:xfrm>
            <a:off x="361950" y="1058863"/>
            <a:ext cx="82677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331" tIns="39166" rIns="78331" bIns="391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4" name="Rectangle 60">
            <a:extLst>
              <a:ext uri="{FF2B5EF4-FFF2-40B4-BE49-F238E27FC236}">
                <a16:creationId xmlns:a16="http://schemas.microsoft.com/office/drawing/2014/main" id="{EB4002C2-5609-FF5B-1853-4BB605BE1BA9}"/>
              </a:ext>
            </a:extLst>
          </p:cNvPr>
          <p:cNvSpPr>
            <a:spLocks noChangeArrowheads="1"/>
          </p:cNvSpPr>
          <p:nvPr/>
        </p:nvSpPr>
        <p:spPr bwMode="auto">
          <a:xfrm>
            <a:off x="8618538" y="6638925"/>
            <a:ext cx="525462" cy="219075"/>
          </a:xfrm>
          <a:prstGeom prst="rect">
            <a:avLst/>
          </a:prstGeom>
          <a:noFill/>
          <a:ln w="9525">
            <a:noFill/>
            <a:miter lim="800000"/>
            <a:headEnd/>
            <a:tailEnd/>
          </a:ln>
          <a:effectLst/>
        </p:spPr>
        <p:txBody>
          <a:bodyPr wrap="none" lIns="78331" tIns="39166" rIns="78331" bIns="39166" anchor="ctr"/>
          <a:lstStyle>
            <a:lvl1pPr defTabSz="777875">
              <a:defRPr sz="1600" b="1">
                <a:solidFill>
                  <a:schemeClr val="tx1"/>
                </a:solidFill>
                <a:latin typeface="Arial" panose="020B0604020202020204" pitchFamily="34" charset="0"/>
                <a:ea typeface="ＭＳ Ｐゴシック" panose="020B0600070205080204" pitchFamily="34" charset="-128"/>
              </a:defRPr>
            </a:lvl1pPr>
            <a:lvl2pPr marL="37931725" indent="-37474525" defTabSz="777875">
              <a:defRPr sz="1600" b="1">
                <a:solidFill>
                  <a:schemeClr val="tx1"/>
                </a:solidFill>
                <a:latin typeface="Arial" panose="020B0604020202020204" pitchFamily="34" charset="0"/>
                <a:ea typeface="ＭＳ Ｐゴシック" panose="020B0600070205080204" pitchFamily="34" charset="-128"/>
              </a:defRPr>
            </a:lvl2pPr>
            <a:lvl3pPr>
              <a:defRPr sz="1600" b="1">
                <a:solidFill>
                  <a:schemeClr val="tx1"/>
                </a:solidFill>
                <a:latin typeface="Arial" panose="020B0604020202020204" pitchFamily="34" charset="0"/>
                <a:ea typeface="ＭＳ Ｐゴシック" panose="020B0600070205080204" pitchFamily="34" charset="-128"/>
              </a:defRPr>
            </a:lvl3pPr>
            <a:lvl4pPr>
              <a:defRPr sz="1600" b="1">
                <a:solidFill>
                  <a:schemeClr val="tx1"/>
                </a:solidFill>
                <a:latin typeface="Arial" panose="020B0604020202020204" pitchFamily="34" charset="0"/>
                <a:ea typeface="ＭＳ Ｐゴシック" panose="020B0600070205080204" pitchFamily="34" charset="-128"/>
              </a:defRPr>
            </a:lvl4pPr>
            <a:lvl5pPr>
              <a:defRPr sz="1600" b="1">
                <a:solidFill>
                  <a:schemeClr val="tx1"/>
                </a:solidFill>
                <a:latin typeface="Arial" panose="020B0604020202020204" pitchFamily="34" charset="0"/>
                <a:ea typeface="ＭＳ Ｐゴシック" panose="020B0600070205080204" pitchFamily="34" charset="-128"/>
              </a:defRPr>
            </a:lvl5pPr>
            <a:lvl6pPr marL="4572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9144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13716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18288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ctr">
              <a:defRPr/>
            </a:pPr>
            <a:fld id="{12FEBF53-EF6F-474D-96C8-DAD784674646}" type="slidenum">
              <a:rPr lang="en-US" altLang="en-US" sz="1200" b="0" smtClean="0"/>
              <a:pPr algn="ctr">
                <a:defRPr/>
              </a:pPr>
              <a:t>‹#›</a:t>
            </a:fld>
            <a:endParaRPr lang="en-US" altLang="en-US" sz="1200" b="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transition spd="med"/>
  <p:txStyles>
    <p:titleStyle>
      <a:lvl1pPr algn="ctr" defTabSz="777875" rtl="0" eaLnBrk="0" fontAlgn="base" hangingPunct="0">
        <a:lnSpc>
          <a:spcPct val="87000"/>
        </a:lnSpc>
        <a:spcBef>
          <a:spcPct val="0"/>
        </a:spcBef>
        <a:spcAft>
          <a:spcPct val="0"/>
        </a:spcAft>
        <a:defRPr sz="1600" b="1">
          <a:solidFill>
            <a:srgbClr val="000000"/>
          </a:solidFill>
          <a:latin typeface="+mj-lt"/>
          <a:ea typeface="ＭＳ Ｐゴシック" charset="-128"/>
          <a:cs typeface="ＭＳ Ｐゴシック" charset="-128"/>
        </a:defRPr>
      </a:lvl1pPr>
      <a:lvl2pPr algn="ctr" defTabSz="777875" rtl="0" eaLnBrk="0" fontAlgn="base" hangingPunct="0">
        <a:lnSpc>
          <a:spcPct val="87000"/>
        </a:lnSpc>
        <a:spcBef>
          <a:spcPct val="0"/>
        </a:spcBef>
        <a:spcAft>
          <a:spcPct val="0"/>
        </a:spcAft>
        <a:defRPr sz="1600" b="1">
          <a:solidFill>
            <a:srgbClr val="000000"/>
          </a:solidFill>
          <a:latin typeface="Arial" charset="0"/>
          <a:ea typeface="ＭＳ Ｐゴシック" charset="-128"/>
          <a:cs typeface="ＭＳ Ｐゴシック" charset="-128"/>
        </a:defRPr>
      </a:lvl2pPr>
      <a:lvl3pPr algn="ctr" defTabSz="777875" rtl="0" eaLnBrk="0" fontAlgn="base" hangingPunct="0">
        <a:lnSpc>
          <a:spcPct val="87000"/>
        </a:lnSpc>
        <a:spcBef>
          <a:spcPct val="0"/>
        </a:spcBef>
        <a:spcAft>
          <a:spcPct val="0"/>
        </a:spcAft>
        <a:defRPr sz="1600" b="1">
          <a:solidFill>
            <a:srgbClr val="000000"/>
          </a:solidFill>
          <a:latin typeface="Arial" charset="0"/>
          <a:ea typeface="ＭＳ Ｐゴシック" charset="-128"/>
          <a:cs typeface="ＭＳ Ｐゴシック" charset="-128"/>
        </a:defRPr>
      </a:lvl3pPr>
      <a:lvl4pPr algn="ctr" defTabSz="777875" rtl="0" eaLnBrk="0" fontAlgn="base" hangingPunct="0">
        <a:lnSpc>
          <a:spcPct val="87000"/>
        </a:lnSpc>
        <a:spcBef>
          <a:spcPct val="0"/>
        </a:spcBef>
        <a:spcAft>
          <a:spcPct val="0"/>
        </a:spcAft>
        <a:defRPr sz="1600" b="1">
          <a:solidFill>
            <a:srgbClr val="000000"/>
          </a:solidFill>
          <a:latin typeface="Arial" charset="0"/>
          <a:ea typeface="ＭＳ Ｐゴシック" charset="-128"/>
          <a:cs typeface="ＭＳ Ｐゴシック" charset="-128"/>
        </a:defRPr>
      </a:lvl4pPr>
      <a:lvl5pPr algn="ctr" defTabSz="777875" rtl="0" eaLnBrk="0" fontAlgn="base" hangingPunct="0">
        <a:lnSpc>
          <a:spcPct val="87000"/>
        </a:lnSpc>
        <a:spcBef>
          <a:spcPct val="0"/>
        </a:spcBef>
        <a:spcAft>
          <a:spcPct val="0"/>
        </a:spcAft>
        <a:defRPr sz="1600" b="1">
          <a:solidFill>
            <a:srgbClr val="000000"/>
          </a:solidFill>
          <a:latin typeface="Arial" charset="0"/>
          <a:ea typeface="ＭＳ Ｐゴシック" charset="-128"/>
          <a:cs typeface="ＭＳ Ｐゴシック" charset="-128"/>
        </a:defRPr>
      </a:lvl5pPr>
      <a:lvl6pPr marL="457200" algn="ctr" defTabSz="777875" rtl="0" eaLnBrk="0" fontAlgn="base" hangingPunct="0">
        <a:lnSpc>
          <a:spcPct val="87000"/>
        </a:lnSpc>
        <a:spcBef>
          <a:spcPct val="0"/>
        </a:spcBef>
        <a:spcAft>
          <a:spcPct val="0"/>
        </a:spcAft>
        <a:defRPr sz="1600" b="1">
          <a:solidFill>
            <a:srgbClr val="000000"/>
          </a:solidFill>
          <a:latin typeface="Arial" charset="0"/>
        </a:defRPr>
      </a:lvl6pPr>
      <a:lvl7pPr marL="914400" algn="ctr" defTabSz="777875" rtl="0" eaLnBrk="0" fontAlgn="base" hangingPunct="0">
        <a:lnSpc>
          <a:spcPct val="87000"/>
        </a:lnSpc>
        <a:spcBef>
          <a:spcPct val="0"/>
        </a:spcBef>
        <a:spcAft>
          <a:spcPct val="0"/>
        </a:spcAft>
        <a:defRPr sz="1600" b="1">
          <a:solidFill>
            <a:srgbClr val="000000"/>
          </a:solidFill>
          <a:latin typeface="Arial" charset="0"/>
        </a:defRPr>
      </a:lvl7pPr>
      <a:lvl8pPr marL="1371600" algn="ctr" defTabSz="777875" rtl="0" eaLnBrk="0" fontAlgn="base" hangingPunct="0">
        <a:lnSpc>
          <a:spcPct val="87000"/>
        </a:lnSpc>
        <a:spcBef>
          <a:spcPct val="0"/>
        </a:spcBef>
        <a:spcAft>
          <a:spcPct val="0"/>
        </a:spcAft>
        <a:defRPr sz="1600" b="1">
          <a:solidFill>
            <a:srgbClr val="000000"/>
          </a:solidFill>
          <a:latin typeface="Arial" charset="0"/>
        </a:defRPr>
      </a:lvl8pPr>
      <a:lvl9pPr marL="1828800" algn="ctr" defTabSz="777875" rtl="0" eaLnBrk="0" fontAlgn="base" hangingPunct="0">
        <a:lnSpc>
          <a:spcPct val="87000"/>
        </a:lnSpc>
        <a:spcBef>
          <a:spcPct val="0"/>
        </a:spcBef>
        <a:spcAft>
          <a:spcPct val="0"/>
        </a:spcAft>
        <a:defRPr sz="1600" b="1">
          <a:solidFill>
            <a:srgbClr val="000000"/>
          </a:solidFill>
          <a:latin typeface="Arial" charset="0"/>
        </a:defRPr>
      </a:lvl9pPr>
    </p:titleStyle>
    <p:bodyStyle>
      <a:lvl1pPr marL="231775" indent="-231775" algn="l" defTabSz="777875" rtl="0" eaLnBrk="0" fontAlgn="base" hangingPunct="0">
        <a:spcBef>
          <a:spcPct val="40000"/>
        </a:spcBef>
        <a:spcAft>
          <a:spcPct val="0"/>
        </a:spcAft>
        <a:buClr>
          <a:srgbClr val="0536D2"/>
        </a:buClr>
        <a:buSzPct val="150000"/>
        <a:buFont typeface="Arial" panose="020B0604020202020204" pitchFamily="34" charset="0"/>
        <a:buChar char="•"/>
        <a:defRPr sz="2000" b="1">
          <a:solidFill>
            <a:schemeClr val="tx1"/>
          </a:solidFill>
          <a:latin typeface="+mn-lt"/>
          <a:ea typeface="ＭＳ Ｐゴシック" charset="-128"/>
          <a:cs typeface="ＭＳ Ｐゴシック" charset="-128"/>
        </a:defRPr>
      </a:lvl1pPr>
      <a:lvl2pPr marL="574675" indent="-228600" algn="l" defTabSz="777875" rtl="0" eaLnBrk="0" fontAlgn="base" hangingPunct="0">
        <a:lnSpc>
          <a:spcPct val="90000"/>
        </a:lnSpc>
        <a:spcBef>
          <a:spcPct val="30000"/>
        </a:spcBef>
        <a:spcAft>
          <a:spcPct val="0"/>
        </a:spcAft>
        <a:buClr>
          <a:srgbClr val="0536D2"/>
        </a:buClr>
        <a:buSzPct val="150000"/>
        <a:buFont typeface="Arial" panose="020B0604020202020204" pitchFamily="34" charset="0"/>
        <a:buChar char="•"/>
        <a:defRPr b="1">
          <a:solidFill>
            <a:schemeClr val="tx1"/>
          </a:solidFill>
          <a:latin typeface="+mn-lt"/>
          <a:ea typeface="ＭＳ Ｐゴシック" charset="-128"/>
        </a:defRPr>
      </a:lvl2pPr>
      <a:lvl3pPr marL="862013" indent="-173038" algn="l" defTabSz="777875" rtl="0" eaLnBrk="0" fontAlgn="base" hangingPunct="0">
        <a:lnSpc>
          <a:spcPct val="90000"/>
        </a:lnSpc>
        <a:spcBef>
          <a:spcPct val="30000"/>
        </a:spcBef>
        <a:spcAft>
          <a:spcPct val="0"/>
        </a:spcAft>
        <a:buClr>
          <a:srgbClr val="0536D2"/>
        </a:buClr>
        <a:buSzPct val="150000"/>
        <a:buFont typeface="Arial" panose="020B0604020202020204" pitchFamily="34" charset="0"/>
        <a:buChar char="•"/>
        <a:defRPr sz="1600" b="1">
          <a:solidFill>
            <a:schemeClr val="tx1"/>
          </a:solidFill>
          <a:latin typeface="+mn-lt"/>
          <a:ea typeface="ＭＳ Ｐゴシック" charset="-128"/>
        </a:defRPr>
      </a:lvl3pPr>
      <a:lvl4pPr marL="1147763" indent="-171450" algn="l" defTabSz="777875" rtl="0" eaLnBrk="0" fontAlgn="base" hangingPunct="0">
        <a:lnSpc>
          <a:spcPct val="90000"/>
        </a:lnSpc>
        <a:spcBef>
          <a:spcPct val="30000"/>
        </a:spcBef>
        <a:spcAft>
          <a:spcPct val="0"/>
        </a:spcAft>
        <a:buClr>
          <a:srgbClr val="0536D2"/>
        </a:buClr>
        <a:buSzPct val="150000"/>
        <a:buFont typeface="Arial" panose="020B0604020202020204" pitchFamily="34" charset="0"/>
        <a:buChar char="•"/>
        <a:defRPr sz="1200" b="1">
          <a:solidFill>
            <a:schemeClr val="tx1"/>
          </a:solidFill>
          <a:latin typeface="+mn-lt"/>
          <a:ea typeface="ＭＳ Ｐゴシック" charset="-128"/>
        </a:defRPr>
      </a:lvl4pPr>
      <a:lvl5pPr marL="1423988" indent="-161925" algn="l" defTabSz="777875" rtl="0" eaLnBrk="0" fontAlgn="base" hangingPunct="0">
        <a:lnSpc>
          <a:spcPct val="90000"/>
        </a:lnSpc>
        <a:spcBef>
          <a:spcPct val="30000"/>
        </a:spcBef>
        <a:spcAft>
          <a:spcPct val="0"/>
        </a:spcAft>
        <a:buClr>
          <a:srgbClr val="0536D2"/>
        </a:buClr>
        <a:buSzPct val="150000"/>
        <a:buFont typeface="Arial" panose="020B0604020202020204" pitchFamily="34" charset="0"/>
        <a:buChar char="•"/>
        <a:defRPr sz="1200" b="1">
          <a:solidFill>
            <a:schemeClr val="tx1"/>
          </a:solidFill>
          <a:latin typeface="+mn-lt"/>
          <a:ea typeface="ＭＳ Ｐゴシック" charset="-128"/>
        </a:defRPr>
      </a:lvl5pPr>
      <a:lvl6pPr marL="18811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charset="-128"/>
        </a:defRPr>
      </a:lvl6pPr>
      <a:lvl7pPr marL="23383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charset="-128"/>
        </a:defRPr>
      </a:lvl7pPr>
      <a:lvl8pPr marL="27955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charset="-128"/>
        </a:defRPr>
      </a:lvl8pPr>
      <a:lvl9pPr marL="32527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lpl.arizona.edu/"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8FEB-33DE-289B-7E1F-CD0803EEAA6F}"/>
              </a:ext>
            </a:extLst>
          </p:cNvPr>
          <p:cNvSpPr>
            <a:spLocks noGrp="1"/>
          </p:cNvSpPr>
          <p:nvPr>
            <p:ph type="title"/>
          </p:nvPr>
        </p:nvSpPr>
        <p:spPr/>
        <p:txBody>
          <a:bodyPr/>
          <a:lstStyle/>
          <a:p>
            <a:pPr>
              <a:defRPr/>
            </a:pPr>
            <a:endParaRPr lang="en-US"/>
          </a:p>
        </p:txBody>
      </p:sp>
      <p:sp>
        <p:nvSpPr>
          <p:cNvPr id="6146" name="Text Placeholder 2">
            <a:extLst>
              <a:ext uri="{FF2B5EF4-FFF2-40B4-BE49-F238E27FC236}">
                <a16:creationId xmlns:a16="http://schemas.microsoft.com/office/drawing/2014/main" id="{D14A1E09-7137-9225-0AAC-07B43C8B098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7" name="Picture 3" descr="Dust-Devil-on-Mars-2.jpg">
            <a:extLst>
              <a:ext uri="{FF2B5EF4-FFF2-40B4-BE49-F238E27FC236}">
                <a16:creationId xmlns:a16="http://schemas.microsoft.com/office/drawing/2014/main" id="{3DE60F34-DFF6-0E44-6137-2663F159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3FAA848-D5A1-6C5D-938A-3714BC005F7B}"/>
              </a:ext>
            </a:extLst>
          </p:cNvPr>
          <p:cNvSpPr txBox="1">
            <a:spLocks/>
          </p:cNvSpPr>
          <p:nvPr/>
        </p:nvSpPr>
        <p:spPr>
          <a:xfrm>
            <a:off x="2297113" y="317500"/>
            <a:ext cx="4611687" cy="698500"/>
          </a:xfrm>
          <a:prstGeom prst="rect">
            <a:avLst/>
          </a:prstGeom>
          <a:solidFill>
            <a:schemeClr val="bg1">
              <a:alpha val="50000"/>
            </a:schemeClr>
          </a:solidFill>
        </p:spPr>
        <p:txBody>
          <a:bodyPr/>
          <a:lstStyle/>
          <a:p>
            <a:pPr defTabSz="777875">
              <a:lnSpc>
                <a:spcPct val="87000"/>
              </a:lnSpc>
              <a:defRPr/>
            </a:pPr>
            <a:r>
              <a:rPr lang="en-US" sz="4000" kern="0" cap="all" dirty="0">
                <a:solidFill>
                  <a:schemeClr val="accent6"/>
                </a:solidFill>
                <a:latin typeface="+mj-lt"/>
                <a:ea typeface="+mj-ea"/>
                <a:cs typeface="+mj-cs"/>
              </a:rPr>
              <a:t>The </a:t>
            </a:r>
            <a:r>
              <a:rPr lang="en-US" sz="4000" kern="0" cap="all" dirty="0" err="1">
                <a:solidFill>
                  <a:schemeClr val="accent6"/>
                </a:solidFill>
                <a:latin typeface="+mj-lt"/>
                <a:ea typeface="+mj-ea"/>
                <a:cs typeface="+mj-cs"/>
              </a:rPr>
              <a:t>amazonian</a:t>
            </a:r>
            <a:endParaRPr lang="en-US" sz="4000" kern="0" cap="all" dirty="0">
              <a:solidFill>
                <a:schemeClr val="accent6"/>
              </a:solidFill>
              <a:latin typeface="+mj-lt"/>
              <a:ea typeface="+mj-ea"/>
              <a:cs typeface="+mj-cs"/>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C49318FB-5203-2082-8ED6-27692001F319}"/>
              </a:ext>
            </a:extLst>
          </p:cNvPr>
          <p:cNvSpPr>
            <a:spLocks noGrp="1"/>
          </p:cNvSpPr>
          <p:nvPr>
            <p:ph type="title"/>
          </p:nvPr>
        </p:nvSpPr>
        <p:spPr bwMode="auto">
          <a:xfrm>
            <a:off x="457200" y="152400"/>
            <a:ext cx="82296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a:ea typeface="ＭＳ Ｐゴシック" panose="020B0600070205080204" pitchFamily="34" charset="-128"/>
              </a:rPr>
              <a:t>Amazonian  Resurfacing</a:t>
            </a:r>
          </a:p>
        </p:txBody>
      </p:sp>
      <p:pic>
        <p:nvPicPr>
          <p:cNvPr id="18434" name="Picture 3" descr="resurfacing_table">
            <a:extLst>
              <a:ext uri="{FF2B5EF4-FFF2-40B4-BE49-F238E27FC236}">
                <a16:creationId xmlns:a16="http://schemas.microsoft.com/office/drawing/2014/main" id="{B5C36D38-C912-883B-C434-06A354174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850900"/>
            <a:ext cx="7500938"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9">
            <a:extLst>
              <a:ext uri="{FF2B5EF4-FFF2-40B4-BE49-F238E27FC236}">
                <a16:creationId xmlns:a16="http://schemas.microsoft.com/office/drawing/2014/main" id="{08E1B302-29FD-1C64-CE67-A0E0B6C63552}"/>
              </a:ext>
            </a:extLst>
          </p:cNvPr>
          <p:cNvSpPr>
            <a:spLocks noChangeArrowheads="1"/>
          </p:cNvSpPr>
          <p:nvPr/>
        </p:nvSpPr>
        <p:spPr bwMode="auto">
          <a:xfrm>
            <a:off x="495300" y="2251075"/>
            <a:ext cx="7429500" cy="898525"/>
          </a:xfrm>
          <a:prstGeom prst="rect">
            <a:avLst/>
          </a:prstGeom>
          <a:noFill/>
          <a:ln w="412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36" name="Text Box 4">
            <a:extLst>
              <a:ext uri="{FF2B5EF4-FFF2-40B4-BE49-F238E27FC236}">
                <a16:creationId xmlns:a16="http://schemas.microsoft.com/office/drawing/2014/main" id="{5CA40119-2D1B-7E25-02B8-1187080724C3}"/>
              </a:ext>
            </a:extLst>
          </p:cNvPr>
          <p:cNvSpPr txBox="1">
            <a:spLocks noChangeArrowheads="1"/>
          </p:cNvSpPr>
          <p:nvPr/>
        </p:nvSpPr>
        <p:spPr bwMode="auto">
          <a:xfrm>
            <a:off x="3549650" y="5878513"/>
            <a:ext cx="1738313" cy="280987"/>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Tanaka et al., 1992</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a:extLst>
              <a:ext uri="{FF2B5EF4-FFF2-40B4-BE49-F238E27FC236}">
                <a16:creationId xmlns:a16="http://schemas.microsoft.com/office/drawing/2014/main" id="{3AB76471-D086-E2CA-1D4C-A794390B07B2}"/>
              </a:ext>
            </a:extLst>
          </p:cNvPr>
          <p:cNvSpPr>
            <a:spLocks noGrp="1" noChangeArrowheads="1"/>
          </p:cNvSpPr>
          <p:nvPr>
            <p:ph type="body" idx="1"/>
          </p:nvPr>
        </p:nvSpPr>
        <p:spPr>
          <a:xfrm>
            <a:off x="0" y="368300"/>
            <a:ext cx="4181475" cy="6243638"/>
          </a:xfrm>
        </p:spPr>
        <p:txBody>
          <a:bodyPr/>
          <a:lstStyle/>
          <a:p>
            <a:pPr>
              <a:lnSpc>
                <a:spcPts val="1800"/>
              </a:lnSpc>
            </a:pPr>
            <a:r>
              <a:rPr lang="en-US" altLang="en-US">
                <a:ea typeface="ＭＳ Ｐゴシック" panose="020B0600070205080204" pitchFamily="34" charset="-128"/>
              </a:rPr>
              <a:t>Hesperian</a:t>
            </a:r>
          </a:p>
          <a:p>
            <a:pPr lvl="1">
              <a:lnSpc>
                <a:spcPts val="1800"/>
              </a:lnSpc>
            </a:pPr>
            <a:r>
              <a:rPr lang="en-US" altLang="en-US">
                <a:ea typeface="ＭＳ Ｐゴシック" panose="020B0600070205080204" pitchFamily="34" charset="-128"/>
              </a:rPr>
              <a:t>Plains volcanism</a:t>
            </a:r>
          </a:p>
          <a:p>
            <a:pPr lvl="1">
              <a:lnSpc>
                <a:spcPts val="1800"/>
              </a:lnSpc>
            </a:pPr>
            <a:r>
              <a:rPr lang="en-US" altLang="en-US">
                <a:ea typeface="ＭＳ Ｐゴシック" panose="020B0600070205080204" pitchFamily="34" charset="-128"/>
              </a:rPr>
              <a:t>Paterae</a:t>
            </a:r>
          </a:p>
          <a:p>
            <a:pPr>
              <a:lnSpc>
                <a:spcPts val="1800"/>
              </a:lnSpc>
            </a:pPr>
            <a:r>
              <a:rPr lang="en-US" altLang="en-US">
                <a:ea typeface="ＭＳ Ｐゴシック" panose="020B0600070205080204" pitchFamily="34" charset="-128"/>
              </a:rPr>
              <a:t>Amazonian dominated by shield volcanism</a:t>
            </a:r>
          </a:p>
          <a:p>
            <a:pPr lvl="1">
              <a:lnSpc>
                <a:spcPts val="1800"/>
              </a:lnSpc>
            </a:pPr>
            <a:r>
              <a:rPr lang="en-US" altLang="en-US">
                <a:ea typeface="ＭＳ Ｐゴシック" panose="020B0600070205080204" pitchFamily="34" charset="-128"/>
              </a:rPr>
              <a:t>Construction of big Tharsis shields e.g. Olympus Mons</a:t>
            </a:r>
          </a:p>
          <a:p>
            <a:pPr lvl="1">
              <a:lnSpc>
                <a:spcPts val="1800"/>
              </a:lnSpc>
            </a:pPr>
            <a:r>
              <a:rPr lang="en-US" altLang="en-US">
                <a:ea typeface="ＭＳ Ｐゴシック" panose="020B0600070205080204" pitchFamily="34" charset="-128"/>
              </a:rPr>
              <a:t>NE-SW eruption preference</a:t>
            </a:r>
          </a:p>
          <a:p>
            <a:pPr lvl="1">
              <a:lnSpc>
                <a:spcPts val="1800"/>
              </a:lnSpc>
            </a:pPr>
            <a:r>
              <a:rPr lang="en-US" altLang="en-US">
                <a:ea typeface="ＭＳ Ｐゴシック" panose="020B0600070205080204" pitchFamily="34" charset="-128"/>
              </a:rPr>
              <a:t>Also more plains volcanism</a:t>
            </a:r>
          </a:p>
          <a:p>
            <a:pPr>
              <a:lnSpc>
                <a:spcPts val="1800"/>
              </a:lnSpc>
            </a:pPr>
            <a:r>
              <a:rPr lang="en-US" altLang="en-US">
                <a:ea typeface="ＭＳ Ｐゴシック" panose="020B0600070205080204" pitchFamily="34" charset="-128"/>
              </a:rPr>
              <a:t>Outflow channel controversies</a:t>
            </a:r>
          </a:p>
          <a:p>
            <a:pPr>
              <a:lnSpc>
                <a:spcPts val="1800"/>
              </a:lnSpc>
            </a:pPr>
            <a:r>
              <a:rPr lang="en-US" altLang="en-US">
                <a:ea typeface="ＭＳ Ｐゴシック" panose="020B0600070205080204" pitchFamily="34" charset="-128"/>
              </a:rPr>
              <a:t>Why are there few but voluminous lava eruptions in Hesperian and Amazonian?</a:t>
            </a:r>
          </a:p>
          <a:p>
            <a:pPr lvl="1">
              <a:lnSpc>
                <a:spcPts val="1800"/>
              </a:lnSpc>
            </a:pPr>
            <a:r>
              <a:rPr lang="en-US" altLang="en-US">
                <a:ea typeface="ＭＳ Ｐゴシック" panose="020B0600070205080204" pitchFamily="34" charset="-128"/>
              </a:rPr>
              <a:t>Thick lithosphere—only large volumes of magma can reach the surface</a:t>
            </a:r>
          </a:p>
        </p:txBody>
      </p:sp>
      <p:sp>
        <p:nvSpPr>
          <p:cNvPr id="19458" name="Text Box 4">
            <a:extLst>
              <a:ext uri="{FF2B5EF4-FFF2-40B4-BE49-F238E27FC236}">
                <a16:creationId xmlns:a16="http://schemas.microsoft.com/office/drawing/2014/main" id="{3988213B-84F9-3E59-D488-D2BF08CF028B}"/>
              </a:ext>
            </a:extLst>
          </p:cNvPr>
          <p:cNvSpPr txBox="1">
            <a:spLocks noChangeArrowheads="1"/>
          </p:cNvSpPr>
          <p:nvPr/>
        </p:nvSpPr>
        <p:spPr bwMode="auto">
          <a:xfrm>
            <a:off x="2705100" y="0"/>
            <a:ext cx="3448050" cy="427038"/>
          </a:xfrm>
          <a:prstGeom prst="rect">
            <a:avLst/>
          </a:prstGeom>
          <a:solidFill>
            <a:srgbClr val="DCE9FF"/>
          </a:solidFill>
          <a:ln w="12700">
            <a:solidFill>
              <a:schemeClr val="tx1"/>
            </a:solidFill>
            <a:miter lim="800000"/>
            <a:headEnd type="none" w="sm" len="sm"/>
            <a:tailEnd type="none" w="sm" len="sm"/>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t>Volcanism</a:t>
            </a:r>
          </a:p>
        </p:txBody>
      </p:sp>
      <p:pic>
        <p:nvPicPr>
          <p:cNvPr id="19459" name="Picture 8">
            <a:extLst>
              <a:ext uri="{FF2B5EF4-FFF2-40B4-BE49-F238E27FC236}">
                <a16:creationId xmlns:a16="http://schemas.microsoft.com/office/drawing/2014/main" id="{3A4C8EED-D320-1DD1-A2E1-AF7C82158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668338"/>
            <a:ext cx="4872037"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D74BF1F3-D0D5-6FFF-D368-D9E64C8DF683}"/>
              </a:ext>
            </a:extLst>
          </p:cNvPr>
          <p:cNvSpPr>
            <a:spLocks noGrp="1" noChangeArrowheads="1"/>
          </p:cNvSpPr>
          <p:nvPr>
            <p:ph type="body" idx="1"/>
          </p:nvPr>
        </p:nvSpPr>
        <p:spPr>
          <a:xfrm>
            <a:off x="0" y="0"/>
            <a:ext cx="9779000" cy="1370013"/>
          </a:xfrm>
        </p:spPr>
        <p:txBody>
          <a:bodyPr/>
          <a:lstStyle/>
          <a:p>
            <a:r>
              <a:rPr lang="en-US" altLang="en-US" sz="1800">
                <a:ea typeface="ＭＳ Ｐゴシック" panose="020B0600070205080204" pitchFamily="34" charset="-128"/>
              </a:rPr>
              <a:t>Volcanism continues up to the present day, Surge of activity 100 &amp; 200 Myr ago?</a:t>
            </a:r>
          </a:p>
        </p:txBody>
      </p:sp>
      <p:graphicFrame>
        <p:nvGraphicFramePr>
          <p:cNvPr id="21506" name="Object 2">
            <a:extLst>
              <a:ext uri="{FF2B5EF4-FFF2-40B4-BE49-F238E27FC236}">
                <a16:creationId xmlns:a16="http://schemas.microsoft.com/office/drawing/2014/main" id="{FCE4081A-7C0C-88B4-A506-1D579FA5D3D8}"/>
              </a:ext>
            </a:extLst>
          </p:cNvPr>
          <p:cNvGraphicFramePr>
            <a:graphicFrameLocks noChangeAspect="1"/>
          </p:cNvGraphicFramePr>
          <p:nvPr/>
        </p:nvGraphicFramePr>
        <p:xfrm>
          <a:off x="0" y="322263"/>
          <a:ext cx="7073900" cy="6570662"/>
        </p:xfrm>
        <a:graphic>
          <a:graphicData uri="http://schemas.openxmlformats.org/presentationml/2006/ole">
            <mc:AlternateContent xmlns:mc="http://schemas.openxmlformats.org/markup-compatibility/2006">
              <mc:Choice xmlns:v="urn:schemas-microsoft-com:vml" Requires="v">
                <p:oleObj name="Image" r:id="rId3" imgW="7531100" imgH="6997700" progId="Photoshop.Image.8">
                  <p:embed/>
                </p:oleObj>
              </mc:Choice>
              <mc:Fallback>
                <p:oleObj name="Image" r:id="rId3" imgW="7531100" imgH="6997700"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2263"/>
                        <a:ext cx="7073900" cy="657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5">
            <a:extLst>
              <a:ext uri="{FF2B5EF4-FFF2-40B4-BE49-F238E27FC236}">
                <a16:creationId xmlns:a16="http://schemas.microsoft.com/office/drawing/2014/main" id="{D230E430-CFB3-14D4-85BC-C17E6427867E}"/>
              </a:ext>
            </a:extLst>
          </p:cNvPr>
          <p:cNvSpPr txBox="1">
            <a:spLocks noChangeArrowheads="1"/>
          </p:cNvSpPr>
          <p:nvPr/>
        </p:nvSpPr>
        <p:spPr bwMode="auto">
          <a:xfrm>
            <a:off x="7154863" y="1052513"/>
            <a:ext cx="1828800" cy="280987"/>
          </a:xfrm>
          <a:prstGeom prst="rect">
            <a:avLst/>
          </a:prstGeom>
          <a:solidFill>
            <a:srgbClr val="FFFF00">
              <a:alpha val="41960"/>
            </a:srgbClr>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Neukum et al., 2004</a:t>
            </a:r>
          </a:p>
        </p:txBody>
      </p:sp>
      <p:sp>
        <p:nvSpPr>
          <p:cNvPr id="21508" name="TextBox 1">
            <a:extLst>
              <a:ext uri="{FF2B5EF4-FFF2-40B4-BE49-F238E27FC236}">
                <a16:creationId xmlns:a16="http://schemas.microsoft.com/office/drawing/2014/main" id="{5D7DA3A4-DCBA-1D0B-656C-DD98F539FF90}"/>
              </a:ext>
            </a:extLst>
          </p:cNvPr>
          <p:cNvSpPr txBox="1">
            <a:spLocks noChangeArrowheads="1"/>
          </p:cNvSpPr>
          <p:nvPr/>
        </p:nvSpPr>
        <p:spPr bwMode="auto">
          <a:xfrm>
            <a:off x="7073900" y="4918075"/>
            <a:ext cx="19097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742950" indent="-285750"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Are crater ages consistent with cross-cutting relations?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Picture 1.png">
            <a:extLst>
              <a:ext uri="{FF2B5EF4-FFF2-40B4-BE49-F238E27FC236}">
                <a16:creationId xmlns:a16="http://schemas.microsoft.com/office/drawing/2014/main" id="{A76CCFF0-CC04-4603-1782-40251E0E73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287463"/>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11">
            <a:extLst>
              <a:ext uri="{FF2B5EF4-FFF2-40B4-BE49-F238E27FC236}">
                <a16:creationId xmlns:a16="http://schemas.microsoft.com/office/drawing/2014/main" id="{DDF92951-EADC-CB4E-C6DC-DAACC146C801}"/>
              </a:ext>
            </a:extLst>
          </p:cNvPr>
          <p:cNvSpPr txBox="1">
            <a:spLocks noChangeArrowheads="1"/>
          </p:cNvSpPr>
          <p:nvPr/>
        </p:nvSpPr>
        <p:spPr bwMode="auto">
          <a:xfrm>
            <a:off x="5410200" y="6357938"/>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000000"/>
                </a:solidFill>
                <a:latin typeface="Constantia" panose="02030602050306030303" pitchFamily="18" charset="0"/>
              </a:rPr>
              <a:t>HiRISE ESP_013177_1800</a:t>
            </a:r>
          </a:p>
        </p:txBody>
      </p:sp>
      <p:sp>
        <p:nvSpPr>
          <p:cNvPr id="23555" name="TextBox 12">
            <a:extLst>
              <a:ext uri="{FF2B5EF4-FFF2-40B4-BE49-F238E27FC236}">
                <a16:creationId xmlns:a16="http://schemas.microsoft.com/office/drawing/2014/main" id="{0BECC41E-1749-0C77-58EB-D284077D21AE}"/>
              </a:ext>
            </a:extLst>
          </p:cNvPr>
          <p:cNvSpPr txBox="1">
            <a:spLocks noChangeArrowheads="1"/>
          </p:cNvSpPr>
          <p:nvPr/>
        </p:nvSpPr>
        <p:spPr bwMode="auto">
          <a:xfrm>
            <a:off x="914400" y="6211888"/>
            <a:ext cx="3030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latin typeface="Constantia" panose="02030602050306030303" pitchFamily="18" charset="0"/>
              </a:rPr>
              <a:t>Cinder Cone, Lassen National Park</a:t>
            </a:r>
          </a:p>
        </p:txBody>
      </p:sp>
      <p:pic>
        <p:nvPicPr>
          <p:cNvPr id="23556" name="Picture 6" descr="Picture 1.png">
            <a:extLst>
              <a:ext uri="{FF2B5EF4-FFF2-40B4-BE49-F238E27FC236}">
                <a16:creationId xmlns:a16="http://schemas.microsoft.com/office/drawing/2014/main" id="{3BAD83AC-4716-6B45-CA24-2AE4ED1B4E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681538" y="1270000"/>
            <a:ext cx="3719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9ECE5C9-F666-356A-1970-1DAF75C7E572}"/>
              </a:ext>
            </a:extLst>
          </p:cNvPr>
          <p:cNvSpPr/>
          <p:nvPr/>
        </p:nvSpPr>
        <p:spPr>
          <a:xfrm>
            <a:off x="1606550" y="0"/>
            <a:ext cx="5930900" cy="708025"/>
          </a:xfrm>
          <a:prstGeom prst="rect">
            <a:avLst/>
          </a:prstGeom>
        </p:spPr>
        <p:txBody>
          <a:bodyPr wrap="none">
            <a:spAutoFit/>
          </a:bodyPr>
          <a:lstStyle>
            <a:lvl1pPr>
              <a:defRPr sz="1600" b="1">
                <a:solidFill>
                  <a:schemeClr val="tx1"/>
                </a:solidFill>
                <a:latin typeface="Arial" panose="020B0604020202020204" pitchFamily="34" charset="0"/>
                <a:ea typeface="ＭＳ Ｐゴシック" panose="020B0600070205080204" pitchFamily="34" charset="-128"/>
              </a:defRPr>
            </a:lvl1pPr>
            <a:lvl2pPr marL="37931725" indent="-37474525">
              <a:defRPr sz="1600" b="1">
                <a:solidFill>
                  <a:schemeClr val="tx1"/>
                </a:solidFill>
                <a:latin typeface="Arial" panose="020B0604020202020204" pitchFamily="34" charset="0"/>
                <a:ea typeface="ＭＳ Ｐゴシック" panose="020B0600070205080204" pitchFamily="34" charset="-128"/>
              </a:defRPr>
            </a:lvl2pPr>
            <a:lvl3pPr>
              <a:defRPr sz="1600" b="1">
                <a:solidFill>
                  <a:schemeClr val="tx1"/>
                </a:solidFill>
                <a:latin typeface="Arial" panose="020B0604020202020204" pitchFamily="34" charset="0"/>
                <a:ea typeface="ＭＳ Ｐゴシック" panose="020B0600070205080204" pitchFamily="34" charset="-128"/>
              </a:defRPr>
            </a:lvl3pPr>
            <a:lvl4pPr>
              <a:defRPr sz="1600" b="1">
                <a:solidFill>
                  <a:schemeClr val="tx1"/>
                </a:solidFill>
                <a:latin typeface="Arial" panose="020B0604020202020204" pitchFamily="34" charset="0"/>
                <a:ea typeface="ＭＳ Ｐゴシック" panose="020B0600070205080204" pitchFamily="34" charset="-128"/>
              </a:defRPr>
            </a:lvl4pPr>
            <a:lvl5pPr>
              <a:defRPr sz="1600" b="1">
                <a:solidFill>
                  <a:schemeClr val="tx1"/>
                </a:solidFill>
                <a:latin typeface="Arial" panose="020B0604020202020204" pitchFamily="34" charset="0"/>
                <a:ea typeface="ＭＳ Ｐゴシック" panose="020B0600070205080204" pitchFamily="34" charset="-128"/>
              </a:defRPr>
            </a:lvl5pPr>
            <a:lvl6pPr marL="4572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9144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13716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1828800"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ctr">
              <a:lnSpc>
                <a:spcPct val="89000"/>
              </a:lnSpc>
              <a:defRPr/>
            </a:pPr>
            <a:r>
              <a:rPr lang="en-US" altLang="en-US" sz="4400">
                <a:solidFill>
                  <a:srgbClr val="0536D2"/>
                </a:solidFill>
                <a:effectLst>
                  <a:outerShdw blurRad="38100" dist="38100" dir="2700000" algn="tl">
                    <a:srgbClr val="C0C0C0"/>
                  </a:outerShdw>
                </a:effectLst>
                <a:latin typeface="Times" pitchFamily="2" charset="0"/>
              </a:rPr>
              <a:t>Cinder Cones on Mars? </a:t>
            </a:r>
            <a:endParaRPr lang="en-US" altLang="en-US" sz="4400">
              <a:solidFill>
                <a:srgbClr val="0536D2"/>
              </a:solidFill>
              <a:latin typeface="Times" pitchFamily="2" charset="0"/>
            </a:endParaRPr>
          </a:p>
        </p:txBody>
      </p:sp>
      <p:sp>
        <p:nvSpPr>
          <p:cNvPr id="23558" name="TextBox 9">
            <a:extLst>
              <a:ext uri="{FF2B5EF4-FFF2-40B4-BE49-F238E27FC236}">
                <a16:creationId xmlns:a16="http://schemas.microsoft.com/office/drawing/2014/main" id="{5639BDCE-31EE-69AD-7DA2-E4F6F5B7DC8A}"/>
              </a:ext>
            </a:extLst>
          </p:cNvPr>
          <p:cNvSpPr txBox="1">
            <a:spLocks noChangeArrowheads="1"/>
          </p:cNvSpPr>
          <p:nvPr/>
        </p:nvSpPr>
        <p:spPr bwMode="auto">
          <a:xfrm>
            <a:off x="6180138" y="769938"/>
            <a:ext cx="10937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0000"/>
                </a:solidFill>
              </a:rPr>
              <a:t>Mars</a:t>
            </a:r>
          </a:p>
        </p:txBody>
      </p:sp>
      <p:sp>
        <p:nvSpPr>
          <p:cNvPr id="23559" name="TextBox 10">
            <a:extLst>
              <a:ext uri="{FF2B5EF4-FFF2-40B4-BE49-F238E27FC236}">
                <a16:creationId xmlns:a16="http://schemas.microsoft.com/office/drawing/2014/main" id="{D937574D-150C-1381-3C34-05FC0DCB1048}"/>
              </a:ext>
            </a:extLst>
          </p:cNvPr>
          <p:cNvSpPr txBox="1">
            <a:spLocks noChangeArrowheads="1"/>
          </p:cNvSpPr>
          <p:nvPr/>
        </p:nvSpPr>
        <p:spPr bwMode="auto">
          <a:xfrm>
            <a:off x="1752600" y="769938"/>
            <a:ext cx="12700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2800"/>
              <a:t>Earth</a:t>
            </a:r>
          </a:p>
        </p:txBody>
      </p:sp>
      <p:sp>
        <p:nvSpPr>
          <p:cNvPr id="23560" name="TextBox 17">
            <a:extLst>
              <a:ext uri="{FF2B5EF4-FFF2-40B4-BE49-F238E27FC236}">
                <a16:creationId xmlns:a16="http://schemas.microsoft.com/office/drawing/2014/main" id="{5C51D671-D6FB-F73C-455A-EBC4F0AB69DD}"/>
              </a:ext>
            </a:extLst>
          </p:cNvPr>
          <p:cNvSpPr txBox="1">
            <a:spLocks noChangeArrowheads="1"/>
          </p:cNvSpPr>
          <p:nvPr/>
        </p:nvSpPr>
        <p:spPr bwMode="auto">
          <a:xfrm>
            <a:off x="439738" y="5237163"/>
            <a:ext cx="370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Cone Base Width: 737 m</a:t>
            </a:r>
          </a:p>
          <a:p>
            <a:r>
              <a:rPr lang="en-US" altLang="en-US"/>
              <a:t>Crater: 291 m</a:t>
            </a:r>
          </a:p>
        </p:txBody>
      </p:sp>
      <p:sp>
        <p:nvSpPr>
          <p:cNvPr id="23561" name="TextBox 18">
            <a:extLst>
              <a:ext uri="{FF2B5EF4-FFF2-40B4-BE49-F238E27FC236}">
                <a16:creationId xmlns:a16="http://schemas.microsoft.com/office/drawing/2014/main" id="{9A5A2315-16EF-5FA2-BEE1-9892BBDBD175}"/>
              </a:ext>
            </a:extLst>
          </p:cNvPr>
          <p:cNvSpPr txBox="1">
            <a:spLocks noChangeArrowheads="1"/>
          </p:cNvSpPr>
          <p:nvPr/>
        </p:nvSpPr>
        <p:spPr bwMode="auto">
          <a:xfrm>
            <a:off x="5062538" y="5280025"/>
            <a:ext cx="3463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Cone Base Width: 130 m</a:t>
            </a:r>
          </a:p>
          <a:p>
            <a:r>
              <a:rPr lang="en-US" altLang="en-US"/>
              <a:t>Crater: 28 m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8E221E5B-8245-DEC3-0EE2-37DBEE9AE1E2}"/>
              </a:ext>
            </a:extLst>
          </p:cNvPr>
          <p:cNvPicPr>
            <a:picLocks noChangeArrowheads="1"/>
          </p:cNvPicPr>
          <p:nvPr/>
        </p:nvPicPr>
        <p:blipFill>
          <a:blip r:embed="rId2">
            <a:extLst>
              <a:ext uri="{28A0092B-C50C-407E-A947-70E740481C1C}">
                <a14:useLocalDpi xmlns:a14="http://schemas.microsoft.com/office/drawing/2010/main" val="0"/>
              </a:ext>
            </a:extLst>
          </a:blip>
          <a:srcRect l="3616" t="17201" r="24483" b="32277"/>
          <a:stretch>
            <a:fillRect/>
          </a:stretch>
        </p:blipFill>
        <p:spPr bwMode="auto">
          <a:xfrm>
            <a:off x="0" y="0"/>
            <a:ext cx="803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a:extLst>
              <a:ext uri="{FF2B5EF4-FFF2-40B4-BE49-F238E27FC236}">
                <a16:creationId xmlns:a16="http://schemas.microsoft.com/office/drawing/2014/main" id="{7CF46A44-CF64-945D-9CCB-F1FAFE08E08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85725"/>
            <a:ext cx="460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54CF6AD3-A2EF-A904-C59B-862ECCDBCCF5}"/>
              </a:ext>
            </a:extLst>
          </p:cNvPr>
          <p:cNvSpPr>
            <a:spLocks noGrp="1" noChangeArrowheads="1"/>
          </p:cNvSpPr>
          <p:nvPr>
            <p:ph type="title"/>
          </p:nvPr>
        </p:nvSpPr>
        <p:spPr bwMode="auto">
          <a:xfrm>
            <a:off x="177800" y="228600"/>
            <a:ext cx="8966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132080" bIns="45720" numCol="1" anchor="t" anchorCtr="0" compatLnSpc="1">
            <a:prstTxWarp prst="textNoShape">
              <a:avLst/>
            </a:prstTxWarp>
          </a:bodyPr>
          <a:lstStyle/>
          <a:p>
            <a:pPr eaLnBrk="1" hangingPunct="1"/>
            <a:r>
              <a:rPr lang="en-US" altLang="en-US" sz="2800">
                <a:solidFill>
                  <a:srgbClr val="0536D2"/>
                </a:solidFill>
                <a:ea typeface="ＭＳ Ｐゴシック" panose="020B0600070205080204" pitchFamily="34" charset="-128"/>
              </a:rPr>
              <a:t>The Cerberus Flood Lava from Athabasca Valles</a:t>
            </a:r>
            <a:br>
              <a:rPr lang="en-US" altLang="en-US" sz="2800">
                <a:solidFill>
                  <a:srgbClr val="0536D2"/>
                </a:solidFill>
                <a:ea typeface="ＭＳ Ｐゴシック" panose="020B0600070205080204" pitchFamily="34" charset="-128"/>
              </a:rPr>
            </a:br>
            <a:r>
              <a:rPr lang="en-US" altLang="en-US" sz="1400">
                <a:solidFill>
                  <a:srgbClr val="0536D2"/>
                </a:solidFill>
                <a:ea typeface="ＭＳ Ｐゴシック" panose="020B0600070205080204" pitchFamily="34" charset="-128"/>
              </a:rPr>
              <a:t>(Jaeger et al., 2010)</a:t>
            </a:r>
          </a:p>
        </p:txBody>
      </p:sp>
      <p:pic>
        <p:nvPicPr>
          <p:cNvPr id="25604" name="Picture 4">
            <a:extLst>
              <a:ext uri="{FF2B5EF4-FFF2-40B4-BE49-F238E27FC236}">
                <a16:creationId xmlns:a16="http://schemas.microsoft.com/office/drawing/2014/main" id="{5EFCF9A8-AFF0-531E-E63C-1FF3E3DB6A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938213"/>
            <a:ext cx="9145588" cy="59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2754-538A-53B6-76C0-F841ADE72909}"/>
              </a:ext>
            </a:extLst>
          </p:cNvPr>
          <p:cNvSpPr>
            <a:spLocks noGrp="1"/>
          </p:cNvSpPr>
          <p:nvPr>
            <p:ph type="title"/>
          </p:nvPr>
        </p:nvSpPr>
        <p:spPr>
          <a:xfrm>
            <a:off x="457200" y="274638"/>
            <a:ext cx="8229600" cy="471596"/>
          </a:xfrm>
        </p:spPr>
        <p:txBody>
          <a:bodyPr/>
          <a:lstStyle/>
          <a:p>
            <a:r>
              <a:rPr lang="en-US" sz="2400" dirty="0"/>
              <a:t>Larger Elysium Planitia lavas (Voight et al., 2023)</a:t>
            </a:r>
          </a:p>
        </p:txBody>
      </p:sp>
      <p:pic>
        <p:nvPicPr>
          <p:cNvPr id="5" name="Content Placeholder 4" descr="A map of the earth&#10;&#10;Description automatically generated">
            <a:extLst>
              <a:ext uri="{FF2B5EF4-FFF2-40B4-BE49-F238E27FC236}">
                <a16:creationId xmlns:a16="http://schemas.microsoft.com/office/drawing/2014/main" id="{E297F1E7-F520-1277-382E-FB47935000F8}"/>
              </a:ext>
            </a:extLst>
          </p:cNvPr>
          <p:cNvPicPr>
            <a:picLocks noGrp="1" noChangeAspect="1"/>
          </p:cNvPicPr>
          <p:nvPr>
            <p:ph idx="1"/>
          </p:nvPr>
        </p:nvPicPr>
        <p:blipFill>
          <a:blip r:embed="rId2"/>
          <a:stretch>
            <a:fillRect/>
          </a:stretch>
        </p:blipFill>
        <p:spPr>
          <a:xfrm>
            <a:off x="40312" y="1058863"/>
            <a:ext cx="9103688" cy="5591012"/>
          </a:xfrm>
        </p:spPr>
      </p:pic>
    </p:spTree>
    <p:extLst>
      <p:ext uri="{BB962C8B-B14F-4D97-AF65-F5344CB8AC3E}">
        <p14:creationId xmlns:p14="http://schemas.microsoft.com/office/powerpoint/2010/main" val="31715175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5">
            <a:extLst>
              <a:ext uri="{FF2B5EF4-FFF2-40B4-BE49-F238E27FC236}">
                <a16:creationId xmlns:a16="http://schemas.microsoft.com/office/drawing/2014/main" id="{B00FE917-47E4-CD1A-95C0-CBD63BF5F5ED}"/>
              </a:ext>
            </a:extLst>
          </p:cNvPr>
          <p:cNvSpPr>
            <a:spLocks noGrp="1"/>
          </p:cNvSpPr>
          <p:nvPr>
            <p:ph type="title"/>
          </p:nvPr>
        </p:nvSpPr>
        <p:spPr bwMode="auto">
          <a:xfrm>
            <a:off x="406400" y="0"/>
            <a:ext cx="8432800" cy="1084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ea typeface="ＭＳ Ｐゴシック" panose="020B0600070205080204" pitchFamily="34" charset="-128"/>
              </a:rPr>
              <a:t>Ring/Cone Structures in Athabasca Flood Lava</a:t>
            </a:r>
          </a:p>
        </p:txBody>
      </p:sp>
      <p:sp>
        <p:nvSpPr>
          <p:cNvPr id="26626" name="Content Placeholder 6">
            <a:extLst>
              <a:ext uri="{FF2B5EF4-FFF2-40B4-BE49-F238E27FC236}">
                <a16:creationId xmlns:a16="http://schemas.microsoft.com/office/drawing/2014/main" id="{C906622D-D934-1ED8-1C47-AEDB4EBE5188}"/>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6627" name="Picture 4" descr="PSP_001606_1900_RGB.NOMAP-ring-cone-oblique.jpg">
            <a:extLst>
              <a:ext uri="{FF2B5EF4-FFF2-40B4-BE49-F238E27FC236}">
                <a16:creationId xmlns:a16="http://schemas.microsoft.com/office/drawing/2014/main" id="{C9699FF8-5B11-3662-DFB4-9CC516BD98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A567C20F-7D07-1D34-31F7-C3F47B1DEE36}"/>
              </a:ext>
            </a:extLst>
          </p:cNvPr>
          <p:cNvSpPr>
            <a:spLocks noGrp="1"/>
          </p:cNvSpPr>
          <p:nvPr>
            <p:ph type="title"/>
          </p:nvPr>
        </p:nvSpPr>
        <p:spPr bwMode="auto">
          <a:xfrm>
            <a:off x="0" y="1414463"/>
            <a:ext cx="2217738" cy="561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ea typeface="ＭＳ Ｐゴシック" panose="020B0600070205080204" pitchFamily="34" charset="-128"/>
              </a:rPr>
              <a:t>Image zoom sequence of lava plains </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sz="1400">
                <a:ea typeface="ＭＳ Ｐゴシック" panose="020B0600070205080204" pitchFamily="34" charset="-128"/>
              </a:rPr>
              <a:t>(from Emily’s blog at www.planetary.org)</a:t>
            </a:r>
            <a:br>
              <a:rPr lang="en-US" altLang="en-US" sz="1400">
                <a:ea typeface="ＭＳ Ｐゴシック" panose="020B0600070205080204" pitchFamily="34" charset="-128"/>
              </a:rPr>
            </a:br>
            <a:br>
              <a:rPr lang="en-US" altLang="en-US" sz="1400">
                <a:ea typeface="ＭＳ Ｐゴシック" panose="020B0600070205080204" pitchFamily="34" charset="-128"/>
              </a:rPr>
            </a:br>
            <a:br>
              <a:rPr lang="en-US" altLang="en-US" sz="1400">
                <a:ea typeface="ＭＳ Ｐゴシック" panose="020B0600070205080204" pitchFamily="34" charset="-128"/>
              </a:rPr>
            </a:br>
            <a:r>
              <a:rPr lang="en-US" altLang="en-US" sz="1400">
                <a:ea typeface="ＭＳ Ｐゴシック" panose="020B0600070205080204" pitchFamily="34" charset="-128"/>
              </a:rPr>
              <a:t>MRO Context Camera Image, then HiRISE zooms</a:t>
            </a:r>
          </a:p>
        </p:txBody>
      </p:sp>
      <p:pic>
        <p:nvPicPr>
          <p:cNvPr id="28674" name="Picture 3">
            <a:extLst>
              <a:ext uri="{FF2B5EF4-FFF2-40B4-BE49-F238E27FC236}">
                <a16:creationId xmlns:a16="http://schemas.microsoft.com/office/drawing/2014/main" id="{03D15CB4-A627-61FC-545D-4694AC622C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3138" y="0"/>
            <a:ext cx="6900862"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8C329F3-CDCB-13B8-2708-CAB7F5DB1EC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29698" name="Content Placeholder 2">
            <a:extLst>
              <a:ext uri="{FF2B5EF4-FFF2-40B4-BE49-F238E27FC236}">
                <a16:creationId xmlns:a16="http://schemas.microsoft.com/office/drawing/2014/main" id="{0C3F1208-3BF9-67C2-BD37-E4ABD11E05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9699" name="Picture 3">
            <a:extLst>
              <a:ext uri="{FF2B5EF4-FFF2-40B4-BE49-F238E27FC236}">
                <a16:creationId xmlns:a16="http://schemas.microsoft.com/office/drawing/2014/main" id="{AA9FEE6F-EF9B-61F0-FCE1-53FB363C7D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33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CAFCF7BD-9A43-2B5E-05BC-77DA046FFA8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05D8D17F-245B-1B5B-0E5B-67ED5E6A6C8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30723" name="Picture 3">
            <a:extLst>
              <a:ext uri="{FF2B5EF4-FFF2-40B4-BE49-F238E27FC236}">
                <a16:creationId xmlns:a16="http://schemas.microsoft.com/office/drawing/2014/main" id="{3E2479FE-9F0E-1539-E115-A3C7EAB9DA15}"/>
              </a:ext>
            </a:extLst>
          </p:cNvPr>
          <p:cNvPicPr>
            <a:picLocks noChangeAspect="1"/>
          </p:cNvPicPr>
          <p:nvPr/>
        </p:nvPicPr>
        <p:blipFill>
          <a:blip r:embed="rId2">
            <a:lum bright="-16000" contrast="28000"/>
            <a:extLst>
              <a:ext uri="{28A0092B-C50C-407E-A947-70E740481C1C}">
                <a14:useLocalDpi xmlns:a14="http://schemas.microsoft.com/office/drawing/2010/main" val="0"/>
              </a:ext>
            </a:extLst>
          </a:blip>
          <a:srcRect/>
          <a:stretch>
            <a:fillRect/>
          </a:stretch>
        </p:blipFill>
        <p:spPr bwMode="auto">
          <a:xfrm>
            <a:off x="-158750" y="0"/>
            <a:ext cx="934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BF14-60F2-AECF-8FBD-9094B15453A9}"/>
              </a:ext>
            </a:extLst>
          </p:cNvPr>
          <p:cNvSpPr>
            <a:spLocks noGrp="1"/>
          </p:cNvSpPr>
          <p:nvPr>
            <p:ph type="title"/>
          </p:nvPr>
        </p:nvSpPr>
        <p:spPr/>
        <p:txBody>
          <a:bodyPr/>
          <a:lstStyle/>
          <a:p>
            <a:pPr>
              <a:defRPr/>
            </a:pPr>
            <a:endParaRPr lang="en-US"/>
          </a:p>
        </p:txBody>
      </p:sp>
      <p:sp>
        <p:nvSpPr>
          <p:cNvPr id="7170" name="Text Placeholder 2">
            <a:extLst>
              <a:ext uri="{FF2B5EF4-FFF2-40B4-BE49-F238E27FC236}">
                <a16:creationId xmlns:a16="http://schemas.microsoft.com/office/drawing/2014/main" id="{5CED966A-BBD1-0E61-2EB8-28D09A417B0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7171" name="Picture 3" descr="yanomami.jpg">
            <a:extLst>
              <a:ext uri="{FF2B5EF4-FFF2-40B4-BE49-F238E27FC236}">
                <a16:creationId xmlns:a16="http://schemas.microsoft.com/office/drawing/2014/main" id="{38F530AF-62C3-49D7-C2EE-133025C7E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9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id="{FAE0C0B8-78E5-6C82-77EC-950221E0C62E}"/>
              </a:ext>
            </a:extLst>
          </p:cNvPr>
          <p:cNvSpPr txBox="1">
            <a:spLocks noChangeArrowheads="1"/>
          </p:cNvSpPr>
          <p:nvPr/>
        </p:nvSpPr>
        <p:spPr bwMode="auto">
          <a:xfrm>
            <a:off x="990600" y="304800"/>
            <a:ext cx="85725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3200">
                <a:solidFill>
                  <a:srgbClr val="FFFF00"/>
                </a:solidFill>
              </a:rPr>
              <a:t>Amazonian Earth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E8DDAC7-009A-8898-F916-8168D8DFA79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31746" name="Content Placeholder 2">
            <a:extLst>
              <a:ext uri="{FF2B5EF4-FFF2-40B4-BE49-F238E27FC236}">
                <a16:creationId xmlns:a16="http://schemas.microsoft.com/office/drawing/2014/main" id="{AA56318A-94A5-4830-F8D4-A3B4399A31B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31747" name="Picture 3">
            <a:extLst>
              <a:ext uri="{FF2B5EF4-FFF2-40B4-BE49-F238E27FC236}">
                <a16:creationId xmlns:a16="http://schemas.microsoft.com/office/drawing/2014/main" id="{6C37EEAF-FA45-3625-202C-8E99734D9FBA}"/>
              </a:ext>
            </a:extLst>
          </p:cNvPr>
          <p:cNvPicPr>
            <a:picLocks noChangeAspect="1"/>
          </p:cNvPicPr>
          <p:nvPr/>
        </p:nvPicPr>
        <p:blipFill>
          <a:blip r:embed="rId2">
            <a:lum bright="-6000" contrast="38000"/>
            <a:extLst>
              <a:ext uri="{28A0092B-C50C-407E-A947-70E740481C1C}">
                <a14:useLocalDpi xmlns:a14="http://schemas.microsoft.com/office/drawing/2010/main" val="0"/>
              </a:ext>
            </a:extLst>
          </a:blip>
          <a:srcRect/>
          <a:stretch>
            <a:fillRect/>
          </a:stretch>
        </p:blipFill>
        <p:spPr bwMode="auto">
          <a:xfrm>
            <a:off x="0" y="0"/>
            <a:ext cx="925353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a:extLst>
              <a:ext uri="{FF2B5EF4-FFF2-40B4-BE49-F238E27FC236}">
                <a16:creationId xmlns:a16="http://schemas.microsoft.com/office/drawing/2014/main" id="{C76B8495-6090-DFAB-F3BB-FFBD36AF1C81}"/>
              </a:ext>
            </a:extLst>
          </p:cNvPr>
          <p:cNvSpPr txBox="1">
            <a:spLocks noChangeArrowheads="1"/>
          </p:cNvSpPr>
          <p:nvPr/>
        </p:nvSpPr>
        <p:spPr bwMode="auto">
          <a:xfrm>
            <a:off x="719138" y="0"/>
            <a:ext cx="615632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rIns="90488"/>
          <a:lstStyle>
            <a:lvl1pPr marL="342900" indent="-342900"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ts val="2200"/>
              </a:spcBef>
              <a:buClr>
                <a:schemeClr val="bg2"/>
              </a:buClr>
              <a:buSzPct val="90000"/>
              <a:buFont typeface="Wingdings 2" pitchFamily="2" charset="2"/>
              <a:buNone/>
            </a:pPr>
            <a:r>
              <a:rPr lang="en-US" altLang="en-US" sz="2400" dirty="0">
                <a:solidFill>
                  <a:srgbClr val="FFFF00"/>
                </a:solidFill>
              </a:rPr>
              <a:t>Lava coils in flood lava</a:t>
            </a:r>
          </a:p>
          <a:p>
            <a:pPr>
              <a:spcBef>
                <a:spcPts val="2200"/>
              </a:spcBef>
              <a:buClr>
                <a:schemeClr val="bg2"/>
              </a:buClr>
              <a:buSzPct val="90000"/>
              <a:buFont typeface="Wingdings 2" pitchFamily="2" charset="2"/>
              <a:buNone/>
            </a:pPr>
            <a:r>
              <a:rPr lang="en-US" altLang="en-US" sz="2000" dirty="0">
                <a:solidFill>
                  <a:srgbClr val="FFFF00"/>
                </a:solidFill>
              </a:rPr>
              <a:t>This image was acquired in Feb 2008, but features were not discovered until 2011</a:t>
            </a:r>
          </a:p>
          <a:p>
            <a:pPr algn="l">
              <a:spcBef>
                <a:spcPts val="2200"/>
              </a:spcBef>
              <a:buClr>
                <a:schemeClr val="bg2"/>
              </a:buClr>
              <a:buSzPct val="90000"/>
              <a:buFont typeface="Wingdings 2" pitchFamily="2" charset="2"/>
              <a:buChar char="Ü"/>
            </a:pPr>
            <a:endParaRPr lang="en-US" altLang="en-US" sz="20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73FDA16D-0328-4E77-9A27-6ED775B9C3AA}"/>
              </a:ext>
            </a:extLst>
          </p:cNvPr>
          <p:cNvPicPr>
            <a:picLocks noChangeArrowheads="1"/>
          </p:cNvPicPr>
          <p:nvPr/>
        </p:nvPicPr>
        <p:blipFill>
          <a:blip r:embed="rId2">
            <a:extLst>
              <a:ext uri="{28A0092B-C50C-407E-A947-70E740481C1C}">
                <a14:useLocalDpi xmlns:a14="http://schemas.microsoft.com/office/drawing/2010/main" val="0"/>
              </a:ext>
            </a:extLst>
          </a:blip>
          <a:srcRect l="3616" t="17201" r="24483" b="32277"/>
          <a:stretch>
            <a:fillRect/>
          </a:stretch>
        </p:blipFill>
        <p:spPr bwMode="auto">
          <a:xfrm>
            <a:off x="0" y="0"/>
            <a:ext cx="803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9E710CE5-14BC-0C95-0268-BDD95BACC25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85725"/>
            <a:ext cx="460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26F65174-2249-9D22-86E5-B395D5A61391}"/>
              </a:ext>
            </a:extLst>
          </p:cNvPr>
          <p:cNvSpPr>
            <a:spLocks noGrp="1" noChangeArrowheads="1"/>
          </p:cNvSpPr>
          <p:nvPr>
            <p:ph type="title"/>
          </p:nvPr>
        </p:nvSpPr>
        <p:spPr bwMode="auto">
          <a:xfrm>
            <a:off x="846138" y="0"/>
            <a:ext cx="7654925" cy="757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132080" bIns="45720" numCol="1" anchor="t" anchorCtr="0" compatLnSpc="1">
            <a:prstTxWarp prst="textNoShape">
              <a:avLst/>
            </a:prstTxWarp>
          </a:bodyPr>
          <a:lstStyle/>
          <a:p>
            <a:pPr eaLnBrk="1" hangingPunct="1"/>
            <a:r>
              <a:rPr lang="en-US" altLang="en-US" sz="2800">
                <a:solidFill>
                  <a:srgbClr val="0536D2"/>
                </a:solidFill>
                <a:ea typeface="ＭＳ Ｐゴシック" panose="020B0600070205080204" pitchFamily="34" charset="-128"/>
              </a:rPr>
              <a:t>Two-tiered columnar jointing with lower colonnade and upper entablature</a:t>
            </a:r>
          </a:p>
        </p:txBody>
      </p:sp>
      <p:pic>
        <p:nvPicPr>
          <p:cNvPr id="32772" name="Picture 4">
            <a:extLst>
              <a:ext uri="{FF2B5EF4-FFF2-40B4-BE49-F238E27FC236}">
                <a16:creationId xmlns:a16="http://schemas.microsoft.com/office/drawing/2014/main" id="{0C707108-2B0B-BB8D-C4C9-A98A694B282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1700"/>
            <a:ext cx="78486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E522C8F3-E1DC-ED1F-6E4D-097F9F36C698}"/>
              </a:ext>
            </a:extLst>
          </p:cNvPr>
          <p:cNvSpPr>
            <a:spLocks/>
          </p:cNvSpPr>
          <p:nvPr/>
        </p:nvSpPr>
        <p:spPr bwMode="auto">
          <a:xfrm>
            <a:off x="5734050" y="4078288"/>
            <a:ext cx="2895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ts val="1050"/>
              </a:spcBef>
            </a:pPr>
            <a:r>
              <a:rPr lang="en-US" altLang="en-US" sz="1800">
                <a:solidFill>
                  <a:srgbClr val="0536D2"/>
                </a:solidFill>
                <a:cs typeface="Arial" panose="020B0604020202020204" pitchFamily="34" charset="0"/>
                <a:sym typeface="Arial" panose="020B0604020202020204" pitchFamily="34" charset="0"/>
              </a:rPr>
              <a:t>Based on numerical models of terrestrial 2-tiered columnar basalts, liquid water must be available episodically during the &gt;5 yrs of cooling (Milazzo et al., 2009)</a:t>
            </a:r>
          </a:p>
        </p:txBody>
      </p:sp>
      <p:sp>
        <p:nvSpPr>
          <p:cNvPr id="32774" name="Rectangle 6">
            <a:extLst>
              <a:ext uri="{FF2B5EF4-FFF2-40B4-BE49-F238E27FC236}">
                <a16:creationId xmlns:a16="http://schemas.microsoft.com/office/drawing/2014/main" id="{CD25AF8F-95C4-7BDF-61EB-06CE80BACCF6}"/>
              </a:ext>
            </a:extLst>
          </p:cNvPr>
          <p:cNvSpPr>
            <a:spLocks/>
          </p:cNvSpPr>
          <p:nvPr/>
        </p:nvSpPr>
        <p:spPr bwMode="auto">
          <a:xfrm>
            <a:off x="2444750" y="6070600"/>
            <a:ext cx="289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ts val="1050"/>
              </a:spcBef>
            </a:pPr>
            <a:r>
              <a:rPr lang="en-US" altLang="en-US" sz="1800">
                <a:solidFill>
                  <a:srgbClr val="000000"/>
                </a:solidFill>
                <a:cs typeface="Arial" panose="020B0604020202020204" pitchFamily="34" charset="0"/>
                <a:sym typeface="Arial" panose="020B0604020202020204" pitchFamily="34" charset="0"/>
              </a:rPr>
              <a:t>PSP_005917_2020</a:t>
            </a:r>
          </a:p>
          <a:p>
            <a:pPr>
              <a:spcBef>
                <a:spcPts val="1050"/>
              </a:spcBef>
            </a:pPr>
            <a:r>
              <a:rPr lang="en-US" altLang="en-US" sz="1800">
                <a:solidFill>
                  <a:srgbClr val="000000"/>
                </a:solidFill>
                <a:cs typeface="Arial" panose="020B0604020202020204" pitchFamily="34" charset="0"/>
                <a:sym typeface="Arial" panose="020B0604020202020204" pitchFamily="34" charset="0"/>
              </a:rPr>
              <a:t>Crater wall in Marte Vallis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7FDCAB6C-6B06-088A-1BFC-DD87AFD104F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sz="2800">
                <a:ea typeface="ＭＳ Ｐゴシック" panose="020B0600070205080204" pitchFamily="34" charset="-128"/>
              </a:rPr>
              <a:t>Tectonism</a:t>
            </a:r>
            <a:endParaRPr lang="en-US" altLang="en-US" sz="2800">
              <a:ea typeface="ＭＳ Ｐゴシック" panose="020B0600070205080204" pitchFamily="34" charset="-128"/>
            </a:endParaRPr>
          </a:p>
        </p:txBody>
      </p:sp>
      <p:sp>
        <p:nvSpPr>
          <p:cNvPr id="33794" name="Rectangle 3">
            <a:extLst>
              <a:ext uri="{FF2B5EF4-FFF2-40B4-BE49-F238E27FC236}">
                <a16:creationId xmlns:a16="http://schemas.microsoft.com/office/drawing/2014/main" id="{E5E1899E-D624-44E5-1814-766018B1A2FE}"/>
              </a:ext>
            </a:extLst>
          </p:cNvPr>
          <p:cNvSpPr>
            <a:spLocks noGrp="1" noChangeArrowheads="1"/>
          </p:cNvSpPr>
          <p:nvPr>
            <p:ph type="body" idx="1"/>
          </p:nvPr>
        </p:nvSpPr>
        <p:spPr/>
        <p:txBody>
          <a:bodyPr/>
          <a:lstStyle/>
          <a:p>
            <a:r>
              <a:rPr lang="en-US" altLang="en-US">
                <a:ea typeface="ＭＳ Ｐゴシック" panose="020B0600070205080204" pitchFamily="34" charset="-128"/>
              </a:rPr>
              <a:t>Loading the lithosphere</a:t>
            </a:r>
          </a:p>
        </p:txBody>
      </p:sp>
      <p:pic>
        <p:nvPicPr>
          <p:cNvPr id="33795" name="Picture 8" descr="Distribution of thrust faults in the western equatorial region of Mars">
            <a:extLst>
              <a:ext uri="{FF2B5EF4-FFF2-40B4-BE49-F238E27FC236}">
                <a16:creationId xmlns:a16="http://schemas.microsoft.com/office/drawing/2014/main" id="{A5CD059D-0748-FCC3-5048-939AF40B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728663"/>
            <a:ext cx="42672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isostacy">
            <a:extLst>
              <a:ext uri="{FF2B5EF4-FFF2-40B4-BE49-F238E27FC236}">
                <a16:creationId xmlns:a16="http://schemas.microsoft.com/office/drawing/2014/main" id="{4D106B82-D573-695E-E0C9-4652158DE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281363"/>
            <a:ext cx="52578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a:extLst>
              <a:ext uri="{FF2B5EF4-FFF2-40B4-BE49-F238E27FC236}">
                <a16:creationId xmlns:a16="http://schemas.microsoft.com/office/drawing/2014/main" id="{2311D185-5F9C-B4E9-EAE6-71CC3A882D6F}"/>
              </a:ext>
            </a:extLst>
          </p:cNvPr>
          <p:cNvSpPr>
            <a:spLocks noChangeArrowheads="1"/>
          </p:cNvSpPr>
          <p:nvPr/>
        </p:nvSpPr>
        <p:spPr bwMode="auto">
          <a:xfrm>
            <a:off x="685800" y="6172200"/>
            <a:ext cx="198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200"/>
              <a:t>www.seismo.unr.edu</a:t>
            </a:r>
          </a:p>
        </p:txBody>
      </p:sp>
      <p:sp>
        <p:nvSpPr>
          <p:cNvPr id="33798" name="Rectangle 9">
            <a:extLst>
              <a:ext uri="{FF2B5EF4-FFF2-40B4-BE49-F238E27FC236}">
                <a16:creationId xmlns:a16="http://schemas.microsoft.com/office/drawing/2014/main" id="{8102CB86-6425-F665-18D5-3420B21E8D90}"/>
              </a:ext>
            </a:extLst>
          </p:cNvPr>
          <p:cNvSpPr>
            <a:spLocks noChangeArrowheads="1"/>
          </p:cNvSpPr>
          <p:nvPr/>
        </p:nvSpPr>
        <p:spPr bwMode="auto">
          <a:xfrm>
            <a:off x="6858000" y="55626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200">
                <a:hlinkClick r:id="rId5"/>
              </a:rPr>
              <a:t>www.lpl.arizona.edu</a:t>
            </a:r>
            <a:endParaRPr lang="en-GB" altLang="en-US" sz="1200"/>
          </a:p>
          <a:p>
            <a:pPr>
              <a:lnSpc>
                <a:spcPct val="100000"/>
              </a:lnSpc>
            </a:pPr>
            <a:r>
              <a:rPr lang="en-GB" altLang="en-US" sz="1200"/>
              <a:t>Chris Okubo</a:t>
            </a:r>
          </a:p>
        </p:txBody>
      </p:sp>
      <p:sp>
        <p:nvSpPr>
          <p:cNvPr id="33799" name="Rectangle 10">
            <a:extLst>
              <a:ext uri="{FF2B5EF4-FFF2-40B4-BE49-F238E27FC236}">
                <a16:creationId xmlns:a16="http://schemas.microsoft.com/office/drawing/2014/main" id="{C5661220-46C7-4584-12ED-803F1E4E7CE7}"/>
              </a:ext>
            </a:extLst>
          </p:cNvPr>
          <p:cNvSpPr>
            <a:spLocks noChangeArrowheads="1"/>
          </p:cNvSpPr>
          <p:nvPr/>
        </p:nvSpPr>
        <p:spPr bwMode="auto">
          <a:xfrm>
            <a:off x="1271588" y="2590800"/>
            <a:ext cx="177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a:solidFill>
                  <a:srgbClr val="FFFFFF"/>
                </a:solidFill>
              </a:rPr>
              <a:t>Lithosphere</a:t>
            </a:r>
          </a:p>
        </p:txBody>
      </p:sp>
      <p:sp>
        <p:nvSpPr>
          <p:cNvPr id="33800" name="Line 11">
            <a:extLst>
              <a:ext uri="{FF2B5EF4-FFF2-40B4-BE49-F238E27FC236}">
                <a16:creationId xmlns:a16="http://schemas.microsoft.com/office/drawing/2014/main" id="{99F0BA68-2A03-17BA-9B39-FF6A31327076}"/>
              </a:ext>
            </a:extLst>
          </p:cNvPr>
          <p:cNvSpPr>
            <a:spLocks noChangeShapeType="1"/>
          </p:cNvSpPr>
          <p:nvPr/>
        </p:nvSpPr>
        <p:spPr bwMode="auto">
          <a:xfrm>
            <a:off x="3048000" y="2895600"/>
            <a:ext cx="304800" cy="5334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12">
            <a:extLst>
              <a:ext uri="{FF2B5EF4-FFF2-40B4-BE49-F238E27FC236}">
                <a16:creationId xmlns:a16="http://schemas.microsoft.com/office/drawing/2014/main" id="{6E7032BC-FD50-2A6F-19F5-6505605F9C3C}"/>
              </a:ext>
            </a:extLst>
          </p:cNvPr>
          <p:cNvSpPr>
            <a:spLocks noChangeShapeType="1"/>
          </p:cNvSpPr>
          <p:nvPr/>
        </p:nvSpPr>
        <p:spPr bwMode="auto">
          <a:xfrm>
            <a:off x="3581400" y="2971800"/>
            <a:ext cx="304800" cy="5334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2" name="Rectangle 13">
            <a:extLst>
              <a:ext uri="{FF2B5EF4-FFF2-40B4-BE49-F238E27FC236}">
                <a16:creationId xmlns:a16="http://schemas.microsoft.com/office/drawing/2014/main" id="{F107DA53-1C43-A7D0-55A3-59CE387F58F8}"/>
              </a:ext>
            </a:extLst>
          </p:cNvPr>
          <p:cNvSpPr>
            <a:spLocks noChangeArrowheads="1"/>
          </p:cNvSpPr>
          <p:nvPr/>
        </p:nvSpPr>
        <p:spPr bwMode="auto">
          <a:xfrm>
            <a:off x="3124200" y="2514600"/>
            <a:ext cx="201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a:solidFill>
                  <a:srgbClr val="FFFFFF"/>
                </a:solidFill>
              </a:rPr>
              <a:t>Tharsis bulge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4">
            <a:extLst>
              <a:ext uri="{FF2B5EF4-FFF2-40B4-BE49-F238E27FC236}">
                <a16:creationId xmlns:a16="http://schemas.microsoft.com/office/drawing/2014/main" id="{AB2A0DD7-1B5E-28EE-4F71-3E546B0BB6A8}"/>
              </a:ext>
            </a:extLst>
          </p:cNvPr>
          <p:cNvSpPr>
            <a:spLocks noGrp="1"/>
          </p:cNvSpPr>
          <p:nvPr>
            <p:ph type="ftr" sz="quarter" idx="4294967295"/>
          </p:nvPr>
        </p:nvSpPr>
        <p:spPr bwMode="auto">
          <a:xfrm>
            <a:off x="3124200" y="6400800"/>
            <a:ext cx="2894013" cy="455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GB" altLang="en-US"/>
              <a:t>Tharsis region history</a:t>
            </a:r>
          </a:p>
        </p:txBody>
      </p:sp>
      <p:sp>
        <p:nvSpPr>
          <p:cNvPr id="35842" name="Slide Number Placeholder 5">
            <a:extLst>
              <a:ext uri="{FF2B5EF4-FFF2-40B4-BE49-F238E27FC236}">
                <a16:creationId xmlns:a16="http://schemas.microsoft.com/office/drawing/2014/main" id="{B545A120-AC25-BCD1-18E0-C72B17B41590}"/>
              </a:ext>
            </a:extLst>
          </p:cNvPr>
          <p:cNvSpPr>
            <a:spLocks noGrp="1"/>
          </p:cNvSpPr>
          <p:nvPr>
            <p:ph type="sldNum" sz="quarter" idx="4294967295"/>
          </p:nvPr>
        </p:nvSpPr>
        <p:spPr bwMode="auto">
          <a:xfrm>
            <a:off x="6477000" y="6400800"/>
            <a:ext cx="1903413" cy="455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fld id="{D45ABD7E-D519-4541-9CD6-A959A3B3B185}" type="slidenum">
              <a:rPr lang="en-GB" altLang="en-US"/>
              <a:pPr/>
              <a:t>23</a:t>
            </a:fld>
            <a:endParaRPr lang="en-GB" altLang="en-US"/>
          </a:p>
        </p:txBody>
      </p:sp>
      <p:sp>
        <p:nvSpPr>
          <p:cNvPr id="35843" name="Rectangle 3">
            <a:extLst>
              <a:ext uri="{FF2B5EF4-FFF2-40B4-BE49-F238E27FC236}">
                <a16:creationId xmlns:a16="http://schemas.microsoft.com/office/drawing/2014/main" id="{D6F8E4F4-7CED-D6B2-0768-955135F2B926}"/>
              </a:ext>
            </a:extLst>
          </p:cNvPr>
          <p:cNvSpPr>
            <a:spLocks noGrp="1" noChangeArrowheads="1"/>
          </p:cNvSpPr>
          <p:nvPr>
            <p:ph type="body" idx="1"/>
          </p:nvPr>
        </p:nvSpPr>
        <p:spPr>
          <a:xfrm>
            <a:off x="395288" y="144463"/>
            <a:ext cx="8267700" cy="4370387"/>
          </a:xfrm>
        </p:spPr>
        <p:txBody>
          <a:bodyPr/>
          <a:lstStyle/>
          <a:p>
            <a:r>
              <a:rPr lang="en-US" altLang="en-US">
                <a:ea typeface="ＭＳ Ｐゴシック" panose="020B0600070205080204" pitchFamily="34" charset="-128"/>
              </a:rPr>
              <a:t>Stress field centers through time</a:t>
            </a:r>
          </a:p>
        </p:txBody>
      </p:sp>
      <p:pic>
        <p:nvPicPr>
          <p:cNvPr id="35844" name="Picture 4" descr="center1">
            <a:extLst>
              <a:ext uri="{FF2B5EF4-FFF2-40B4-BE49-F238E27FC236}">
                <a16:creationId xmlns:a16="http://schemas.microsoft.com/office/drawing/2014/main" id="{41B5E728-6BC7-9831-2AB6-4A5BF372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744538"/>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center2">
            <a:extLst>
              <a:ext uri="{FF2B5EF4-FFF2-40B4-BE49-F238E27FC236}">
                <a16:creationId xmlns:a16="http://schemas.microsoft.com/office/drawing/2014/main" id="{1DA8CCD3-043A-3CE9-569D-F0E77240E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275" y="668338"/>
            <a:ext cx="37433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center3">
            <a:extLst>
              <a:ext uri="{FF2B5EF4-FFF2-40B4-BE49-F238E27FC236}">
                <a16:creationId xmlns:a16="http://schemas.microsoft.com/office/drawing/2014/main" id="{396DBF0E-B721-C367-797F-5812E1FDF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00475"/>
            <a:ext cx="37433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7">
            <a:extLst>
              <a:ext uri="{FF2B5EF4-FFF2-40B4-BE49-F238E27FC236}">
                <a16:creationId xmlns:a16="http://schemas.microsoft.com/office/drawing/2014/main" id="{49A887F6-A318-27DE-0447-9E4F7479F99A}"/>
              </a:ext>
            </a:extLst>
          </p:cNvPr>
          <p:cNvSpPr>
            <a:spLocks noChangeArrowheads="1"/>
          </p:cNvSpPr>
          <p:nvPr/>
        </p:nvSpPr>
        <p:spPr bwMode="auto">
          <a:xfrm>
            <a:off x="2057400" y="34290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48136" name="AutoShape 8">
            <a:extLst>
              <a:ext uri="{FF2B5EF4-FFF2-40B4-BE49-F238E27FC236}">
                <a16:creationId xmlns:a16="http://schemas.microsoft.com/office/drawing/2014/main" id="{2D356A09-7AAF-9DB5-10FF-303DCB23AA2A}"/>
              </a:ext>
            </a:extLst>
          </p:cNvPr>
          <p:cNvSpPr>
            <a:spLocks noChangeArrowheads="1"/>
          </p:cNvSpPr>
          <p:nvPr/>
        </p:nvSpPr>
        <p:spPr bwMode="auto">
          <a:xfrm>
            <a:off x="7010400" y="32766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48137" name="AutoShape 9">
            <a:extLst>
              <a:ext uri="{FF2B5EF4-FFF2-40B4-BE49-F238E27FC236}">
                <a16:creationId xmlns:a16="http://schemas.microsoft.com/office/drawing/2014/main" id="{94896604-2193-3BDB-98F1-DC6EF844917A}"/>
              </a:ext>
            </a:extLst>
          </p:cNvPr>
          <p:cNvSpPr>
            <a:spLocks noChangeArrowheads="1"/>
          </p:cNvSpPr>
          <p:nvPr/>
        </p:nvSpPr>
        <p:spPr bwMode="auto">
          <a:xfrm>
            <a:off x="4267200" y="55626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35850" name="Rectangle 10">
            <a:extLst>
              <a:ext uri="{FF2B5EF4-FFF2-40B4-BE49-F238E27FC236}">
                <a16:creationId xmlns:a16="http://schemas.microsoft.com/office/drawing/2014/main" id="{D6B47D96-EB0F-09D3-E6BD-455EE5215061}"/>
              </a:ext>
            </a:extLst>
          </p:cNvPr>
          <p:cNvSpPr>
            <a:spLocks noChangeArrowheads="1"/>
          </p:cNvSpPr>
          <p:nvPr/>
        </p:nvSpPr>
        <p:spPr bwMode="auto">
          <a:xfrm>
            <a:off x="7162800" y="49530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400"/>
              <a:t>Plescia, 1982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oter Placeholder 4">
            <a:extLst>
              <a:ext uri="{FF2B5EF4-FFF2-40B4-BE49-F238E27FC236}">
                <a16:creationId xmlns:a16="http://schemas.microsoft.com/office/drawing/2014/main" id="{10A96900-307C-ACFB-7C46-053B766601BC}"/>
              </a:ext>
            </a:extLst>
          </p:cNvPr>
          <p:cNvSpPr>
            <a:spLocks noGrp="1"/>
          </p:cNvSpPr>
          <p:nvPr>
            <p:ph type="ftr" sz="quarter" idx="4294967295"/>
          </p:nvPr>
        </p:nvSpPr>
        <p:spPr bwMode="auto">
          <a:xfrm>
            <a:off x="3124200" y="6400800"/>
            <a:ext cx="2894013" cy="455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GB" altLang="en-US"/>
              <a:t>Tharsis region history</a:t>
            </a:r>
          </a:p>
        </p:txBody>
      </p:sp>
      <p:sp>
        <p:nvSpPr>
          <p:cNvPr id="37890" name="Slide Number Placeholder 5">
            <a:extLst>
              <a:ext uri="{FF2B5EF4-FFF2-40B4-BE49-F238E27FC236}">
                <a16:creationId xmlns:a16="http://schemas.microsoft.com/office/drawing/2014/main" id="{CD853B14-5F76-E125-D467-E3CD7CBB9F2E}"/>
              </a:ext>
            </a:extLst>
          </p:cNvPr>
          <p:cNvSpPr>
            <a:spLocks noGrp="1"/>
          </p:cNvSpPr>
          <p:nvPr>
            <p:ph type="sldNum" sz="quarter" idx="4294967295"/>
          </p:nvPr>
        </p:nvSpPr>
        <p:spPr bwMode="auto">
          <a:xfrm>
            <a:off x="6477000" y="6400800"/>
            <a:ext cx="1903413" cy="455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fld id="{E484185C-6330-564F-9482-EF80E6BF6678}" type="slidenum">
              <a:rPr lang="en-GB" altLang="en-US"/>
              <a:pPr/>
              <a:t>24</a:t>
            </a:fld>
            <a:endParaRPr lang="en-GB" altLang="en-US"/>
          </a:p>
        </p:txBody>
      </p:sp>
      <p:pic>
        <p:nvPicPr>
          <p:cNvPr id="52228" name="Picture 4">
            <a:extLst>
              <a:ext uri="{FF2B5EF4-FFF2-40B4-BE49-F238E27FC236}">
                <a16:creationId xmlns:a16="http://schemas.microsoft.com/office/drawing/2014/main" id="{C00027D3-CBBD-0000-42FB-B05A8C654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90712"/>
            <a:ext cx="6858001" cy="67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29" name="AutoShape 5">
            <a:extLst>
              <a:ext uri="{FF2B5EF4-FFF2-40B4-BE49-F238E27FC236}">
                <a16:creationId xmlns:a16="http://schemas.microsoft.com/office/drawing/2014/main" id="{8DF86DC6-D45C-0351-4EE4-CEF544C8A922}"/>
              </a:ext>
            </a:extLst>
          </p:cNvPr>
          <p:cNvSpPr>
            <a:spLocks noChangeArrowheads="1"/>
          </p:cNvSpPr>
          <p:nvPr/>
        </p:nvSpPr>
        <p:spPr bwMode="auto">
          <a:xfrm>
            <a:off x="3429000" y="51816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52230" name="AutoShape 6">
            <a:extLst>
              <a:ext uri="{FF2B5EF4-FFF2-40B4-BE49-F238E27FC236}">
                <a16:creationId xmlns:a16="http://schemas.microsoft.com/office/drawing/2014/main" id="{5EE27477-C5F1-A3F2-61FB-14FF33281739}"/>
              </a:ext>
            </a:extLst>
          </p:cNvPr>
          <p:cNvSpPr>
            <a:spLocks noChangeArrowheads="1"/>
          </p:cNvSpPr>
          <p:nvPr/>
        </p:nvSpPr>
        <p:spPr bwMode="auto">
          <a:xfrm>
            <a:off x="3902075" y="47244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52231" name="AutoShape 7">
            <a:extLst>
              <a:ext uri="{FF2B5EF4-FFF2-40B4-BE49-F238E27FC236}">
                <a16:creationId xmlns:a16="http://schemas.microsoft.com/office/drawing/2014/main" id="{A2682CC3-6F70-4E2C-7B7B-832D90493038}"/>
              </a:ext>
            </a:extLst>
          </p:cNvPr>
          <p:cNvSpPr>
            <a:spLocks noChangeArrowheads="1"/>
          </p:cNvSpPr>
          <p:nvPr/>
        </p:nvSpPr>
        <p:spPr bwMode="auto">
          <a:xfrm>
            <a:off x="5562600" y="51054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52232" name="AutoShape 8">
            <a:extLst>
              <a:ext uri="{FF2B5EF4-FFF2-40B4-BE49-F238E27FC236}">
                <a16:creationId xmlns:a16="http://schemas.microsoft.com/office/drawing/2014/main" id="{1CAD32E3-7DC6-AC1B-217D-FF6652CAE748}"/>
              </a:ext>
            </a:extLst>
          </p:cNvPr>
          <p:cNvSpPr>
            <a:spLocks noChangeArrowheads="1"/>
          </p:cNvSpPr>
          <p:nvPr/>
        </p:nvSpPr>
        <p:spPr bwMode="auto">
          <a:xfrm>
            <a:off x="3733800" y="35052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52233" name="AutoShape 9">
            <a:extLst>
              <a:ext uri="{FF2B5EF4-FFF2-40B4-BE49-F238E27FC236}">
                <a16:creationId xmlns:a16="http://schemas.microsoft.com/office/drawing/2014/main" id="{0A6428A6-D5C0-3F72-3F95-F89129A91BAB}"/>
              </a:ext>
            </a:extLst>
          </p:cNvPr>
          <p:cNvSpPr>
            <a:spLocks noChangeArrowheads="1"/>
          </p:cNvSpPr>
          <p:nvPr/>
        </p:nvSpPr>
        <p:spPr bwMode="auto">
          <a:xfrm>
            <a:off x="3505200" y="2209800"/>
            <a:ext cx="228600" cy="228600"/>
          </a:xfrm>
          <a:prstGeom prst="star5">
            <a:avLst/>
          </a:prstGeom>
          <a:solidFill>
            <a:srgbClr val="00B8FF"/>
          </a:solidFill>
          <a:ln w="9525">
            <a:solidFill>
              <a:schemeClr val="tx1"/>
            </a:solidFill>
            <a:miter lim="800000"/>
            <a:headEnd/>
            <a:tailEnd/>
          </a:ln>
          <a:effectLst/>
        </p:spPr>
        <p:txBody>
          <a:bodyPr wrap="none" anchor="ctr"/>
          <a:lstStyle/>
          <a:p>
            <a:pPr algn="ctr">
              <a:lnSpc>
                <a:spcPct val="89000"/>
              </a:lnSpc>
              <a:defRPr/>
            </a:pPr>
            <a:endParaRPr lang="en-US">
              <a:latin typeface="Arial" charset="0"/>
              <a:ea typeface="+mn-ea"/>
            </a:endParaRPr>
          </a:p>
        </p:txBody>
      </p:sp>
      <p:sp>
        <p:nvSpPr>
          <p:cNvPr id="37897" name="Rectangle 10">
            <a:extLst>
              <a:ext uri="{FF2B5EF4-FFF2-40B4-BE49-F238E27FC236}">
                <a16:creationId xmlns:a16="http://schemas.microsoft.com/office/drawing/2014/main" id="{719A8E29-572B-211B-685A-FBEFE4ED88E0}"/>
              </a:ext>
            </a:extLst>
          </p:cNvPr>
          <p:cNvSpPr>
            <a:spLocks noChangeArrowheads="1"/>
          </p:cNvSpPr>
          <p:nvPr/>
        </p:nvSpPr>
        <p:spPr bwMode="auto">
          <a:xfrm>
            <a:off x="6477000" y="900914"/>
            <a:ext cx="2667000" cy="3379771"/>
          </a:xfrm>
          <a:prstGeom prst="rect">
            <a:avLst/>
          </a:prstGeom>
          <a:solidFill>
            <a:schemeClr val="accent5"/>
          </a:solidFill>
          <a:ln>
            <a:noFill/>
          </a:ln>
        </p:spPr>
        <p:txBody>
          <a:bodyPr wrap="squar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dirty="0"/>
              <a:t>1: </a:t>
            </a:r>
            <a:r>
              <a:rPr lang="en-US" altLang="en-US" dirty="0" err="1"/>
              <a:t>Claritas</a:t>
            </a:r>
            <a:r>
              <a:rPr lang="en-US" altLang="en-US" dirty="0"/>
              <a:t>, Noachian</a:t>
            </a:r>
          </a:p>
          <a:p>
            <a:endParaRPr lang="en-US" altLang="en-US" dirty="0"/>
          </a:p>
          <a:p>
            <a:r>
              <a:rPr lang="en-US" altLang="en-US" dirty="0"/>
              <a:t>2: Valles </a:t>
            </a:r>
            <a:r>
              <a:rPr lang="en-US" altLang="en-US" dirty="0" err="1"/>
              <a:t>Marineris</a:t>
            </a:r>
            <a:r>
              <a:rPr lang="en-US" altLang="en-US" dirty="0"/>
              <a:t>, Late Noachian to Early Hesperian</a:t>
            </a:r>
          </a:p>
          <a:p>
            <a:endParaRPr lang="en-US" altLang="en-US" dirty="0"/>
          </a:p>
          <a:p>
            <a:r>
              <a:rPr lang="en-US" altLang="en-US" dirty="0"/>
              <a:t>3: Noctis </a:t>
            </a:r>
            <a:r>
              <a:rPr lang="en-US" altLang="en-US" dirty="0" err="1"/>
              <a:t>Labyrinthus</a:t>
            </a:r>
            <a:r>
              <a:rPr lang="en-US" altLang="en-US" dirty="0"/>
              <a:t>, Early Hesperian</a:t>
            </a:r>
          </a:p>
          <a:p>
            <a:endParaRPr lang="en-US" altLang="en-US" dirty="0"/>
          </a:p>
          <a:p>
            <a:r>
              <a:rPr lang="en-US" altLang="en-US" dirty="0"/>
              <a:t>4: Alba Patera, Late Hesperian to Early Amazonian</a:t>
            </a:r>
          </a:p>
          <a:p>
            <a:endParaRPr lang="en-US" altLang="en-US" dirty="0"/>
          </a:p>
          <a:p>
            <a:r>
              <a:rPr lang="en-US" altLang="en-US" dirty="0"/>
              <a:t>5: </a:t>
            </a:r>
            <a:r>
              <a:rPr lang="en-US" altLang="en-US" dirty="0" err="1"/>
              <a:t>Ascreus</a:t>
            </a:r>
            <a:r>
              <a:rPr lang="en-US" altLang="en-US" dirty="0"/>
              <a:t> Mons, Amazonian</a:t>
            </a:r>
          </a:p>
        </p:txBody>
      </p:sp>
      <p:sp>
        <p:nvSpPr>
          <p:cNvPr id="37898" name="Rectangle 11">
            <a:extLst>
              <a:ext uri="{FF2B5EF4-FFF2-40B4-BE49-F238E27FC236}">
                <a16:creationId xmlns:a16="http://schemas.microsoft.com/office/drawing/2014/main" id="{047F75A1-E57C-9F43-9C6D-B3364E1604C4}"/>
              </a:ext>
            </a:extLst>
          </p:cNvPr>
          <p:cNvSpPr>
            <a:spLocks noChangeArrowheads="1"/>
          </p:cNvSpPr>
          <p:nvPr/>
        </p:nvSpPr>
        <p:spPr bwMode="auto">
          <a:xfrm>
            <a:off x="3144620" y="5029200"/>
            <a:ext cx="30999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800" dirty="0">
                <a:solidFill>
                  <a:srgbClr val="FF0000"/>
                </a:solidFill>
              </a:rPr>
              <a:t>1</a:t>
            </a:r>
          </a:p>
        </p:txBody>
      </p:sp>
      <p:sp>
        <p:nvSpPr>
          <p:cNvPr id="37899" name="Rectangle 12">
            <a:extLst>
              <a:ext uri="{FF2B5EF4-FFF2-40B4-BE49-F238E27FC236}">
                <a16:creationId xmlns:a16="http://schemas.microsoft.com/office/drawing/2014/main" id="{5C423B97-EEBA-EDE7-BC3B-5930432AFC1E}"/>
              </a:ext>
            </a:extLst>
          </p:cNvPr>
          <p:cNvSpPr>
            <a:spLocks noChangeArrowheads="1"/>
          </p:cNvSpPr>
          <p:nvPr/>
        </p:nvSpPr>
        <p:spPr bwMode="auto">
          <a:xfrm>
            <a:off x="3479582" y="3352800"/>
            <a:ext cx="30999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800" dirty="0">
                <a:solidFill>
                  <a:srgbClr val="FF0000"/>
                </a:solidFill>
              </a:rPr>
              <a:t>5</a:t>
            </a:r>
          </a:p>
        </p:txBody>
      </p:sp>
      <p:sp>
        <p:nvSpPr>
          <p:cNvPr id="37900" name="Rectangle 13">
            <a:extLst>
              <a:ext uri="{FF2B5EF4-FFF2-40B4-BE49-F238E27FC236}">
                <a16:creationId xmlns:a16="http://schemas.microsoft.com/office/drawing/2014/main" id="{217BC18B-A047-993B-9E44-690E5883C232}"/>
              </a:ext>
            </a:extLst>
          </p:cNvPr>
          <p:cNvSpPr>
            <a:spLocks noChangeArrowheads="1"/>
          </p:cNvSpPr>
          <p:nvPr/>
        </p:nvSpPr>
        <p:spPr bwMode="auto">
          <a:xfrm>
            <a:off x="3678020" y="2133600"/>
            <a:ext cx="30999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800" dirty="0">
                <a:solidFill>
                  <a:srgbClr val="FF0000"/>
                </a:solidFill>
              </a:rPr>
              <a:t>4</a:t>
            </a:r>
          </a:p>
        </p:txBody>
      </p:sp>
      <p:sp>
        <p:nvSpPr>
          <p:cNvPr id="37901" name="Rectangle 14">
            <a:extLst>
              <a:ext uri="{FF2B5EF4-FFF2-40B4-BE49-F238E27FC236}">
                <a16:creationId xmlns:a16="http://schemas.microsoft.com/office/drawing/2014/main" id="{33596B08-F5CC-777F-FE86-42FFF87C415E}"/>
              </a:ext>
            </a:extLst>
          </p:cNvPr>
          <p:cNvSpPr>
            <a:spLocks noChangeArrowheads="1"/>
          </p:cNvSpPr>
          <p:nvPr/>
        </p:nvSpPr>
        <p:spPr bwMode="auto">
          <a:xfrm>
            <a:off x="3568482" y="4687888"/>
            <a:ext cx="30999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800" dirty="0">
                <a:solidFill>
                  <a:srgbClr val="FF0000"/>
                </a:solidFill>
              </a:rPr>
              <a:t>3</a:t>
            </a:r>
          </a:p>
        </p:txBody>
      </p:sp>
      <p:sp>
        <p:nvSpPr>
          <p:cNvPr id="37902" name="Rectangle 15">
            <a:extLst>
              <a:ext uri="{FF2B5EF4-FFF2-40B4-BE49-F238E27FC236}">
                <a16:creationId xmlns:a16="http://schemas.microsoft.com/office/drawing/2014/main" id="{B90F0173-BC21-B1A8-CC04-D36D3CB96264}"/>
              </a:ext>
            </a:extLst>
          </p:cNvPr>
          <p:cNvSpPr>
            <a:spLocks noChangeArrowheads="1"/>
          </p:cNvSpPr>
          <p:nvPr/>
        </p:nvSpPr>
        <p:spPr bwMode="auto">
          <a:xfrm>
            <a:off x="5308382" y="4953000"/>
            <a:ext cx="30999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GB" altLang="en-US" sz="1800" dirty="0">
                <a:solidFill>
                  <a:srgbClr val="FF0000"/>
                </a:solidFill>
              </a:rPr>
              <a:t>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linds(horizontal)">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F167235B-74AC-5686-F390-A65B13532C00}"/>
              </a:ext>
            </a:extLst>
          </p:cNvPr>
          <p:cNvSpPr>
            <a:spLocks noGrp="1"/>
          </p:cNvSpPr>
          <p:nvPr>
            <p:ph type="title"/>
          </p:nvPr>
        </p:nvSpPr>
        <p:spPr>
          <a:xfrm>
            <a:off x="368300" y="0"/>
            <a:ext cx="8216900" cy="576263"/>
          </a:xfrm>
        </p:spPr>
        <p:txBody>
          <a:bodyPr/>
          <a:lstStyle/>
          <a:p>
            <a:pPr>
              <a:defRPr/>
            </a:pPr>
            <a:r>
              <a:rPr lang="en-US" sz="2800" dirty="0">
                <a:solidFill>
                  <a:schemeClr val="accent6"/>
                </a:solidFill>
                <a:ea typeface="ＭＳ Ｐゴシック" pitchFamily="-105" charset="-128"/>
                <a:cs typeface="ＭＳ Ｐゴシック" pitchFamily="-105" charset="-128"/>
              </a:rPr>
              <a:t>Fresh Large (&gt;1 km diameter) Impact Craters</a:t>
            </a:r>
          </a:p>
        </p:txBody>
      </p:sp>
      <p:sp>
        <p:nvSpPr>
          <p:cNvPr id="39938" name="Content Placeholder 4">
            <a:extLst>
              <a:ext uri="{FF2B5EF4-FFF2-40B4-BE49-F238E27FC236}">
                <a16:creationId xmlns:a16="http://schemas.microsoft.com/office/drawing/2014/main" id="{141EB47C-87A2-5123-5641-8D74CEFE474C}"/>
              </a:ext>
            </a:extLst>
          </p:cNvPr>
          <p:cNvSpPr>
            <a:spLocks noGrp="1" noChangeArrowheads="1"/>
          </p:cNvSpPr>
          <p:nvPr>
            <p:ph idx="1"/>
          </p:nvPr>
        </p:nvSpPr>
        <p:spPr>
          <a:xfrm>
            <a:off x="431800" y="635000"/>
            <a:ext cx="8712200" cy="973138"/>
          </a:xfrm>
        </p:spPr>
        <p:txBody>
          <a:bodyPr/>
          <a:lstStyle/>
          <a:p>
            <a:r>
              <a:rPr lang="en-US" altLang="en-US">
                <a:ea typeface="ＭＳ Ｐゴシック" panose="020B0600070205080204" pitchFamily="34" charset="-128"/>
              </a:rPr>
              <a:t>One unique feature, not seen in terrestrial craters, are pits in ponded materials (likely impact breccia with melted rock and/or mud)</a:t>
            </a:r>
          </a:p>
        </p:txBody>
      </p:sp>
      <p:pic>
        <p:nvPicPr>
          <p:cNvPr id="39939" name="Picture 5" descr="t1.jpg">
            <a:extLst>
              <a:ext uri="{FF2B5EF4-FFF2-40B4-BE49-F238E27FC236}">
                <a16:creationId xmlns:a16="http://schemas.microsoft.com/office/drawing/2014/main" id="{7A8CC523-A814-6D90-AE9E-28D8023893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490663"/>
            <a:ext cx="7159625"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6">
            <a:extLst>
              <a:ext uri="{FF2B5EF4-FFF2-40B4-BE49-F238E27FC236}">
                <a16:creationId xmlns:a16="http://schemas.microsoft.com/office/drawing/2014/main" id="{208EFF73-7348-23DF-7BDE-A5FF4B0DAF28}"/>
              </a:ext>
            </a:extLst>
          </p:cNvPr>
          <p:cNvSpPr txBox="1">
            <a:spLocks noChangeArrowheads="1"/>
          </p:cNvSpPr>
          <p:nvPr/>
        </p:nvSpPr>
        <p:spPr bwMode="auto">
          <a:xfrm>
            <a:off x="101600" y="2463800"/>
            <a:ext cx="1811338" cy="20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marL="0" lvl="1"/>
            <a:r>
              <a:rPr lang="en-US" altLang="en-US" dirty="0"/>
              <a:t>Pits forming from loss of volatiles likely; also form in terrestrial craters but are rapidly eroded or buried.</a:t>
            </a:r>
          </a:p>
          <a:p>
            <a:endParaRPr lang="en-US" altLang="en-US" dirty="0"/>
          </a:p>
        </p:txBody>
      </p:sp>
      <p:sp>
        <p:nvSpPr>
          <p:cNvPr id="39941" name="TextBox 7">
            <a:extLst>
              <a:ext uri="{FF2B5EF4-FFF2-40B4-BE49-F238E27FC236}">
                <a16:creationId xmlns:a16="http://schemas.microsoft.com/office/drawing/2014/main" id="{31DC43D4-D135-2852-AF80-AF6CAF401881}"/>
              </a:ext>
            </a:extLst>
          </p:cNvPr>
          <p:cNvSpPr txBox="1">
            <a:spLocks noChangeArrowheads="1"/>
          </p:cNvSpPr>
          <p:nvPr/>
        </p:nvSpPr>
        <p:spPr bwMode="auto">
          <a:xfrm>
            <a:off x="2133600" y="6357938"/>
            <a:ext cx="243840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FFFF"/>
                </a:solidFill>
              </a:rPr>
              <a:t>Image width ~1.1 km</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12B4B571-3E9B-0818-0268-BDDF80E6A273}"/>
              </a:ext>
            </a:extLst>
          </p:cNvPr>
          <p:cNvSpPr>
            <a:spLocks noGrp="1"/>
          </p:cNvSpPr>
          <p:nvPr>
            <p:ph type="title"/>
          </p:nvPr>
        </p:nvSpPr>
        <p:spPr bwMode="auto">
          <a:xfrm>
            <a:off x="784225" y="160338"/>
            <a:ext cx="75850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dirty="0">
                <a:solidFill>
                  <a:srgbClr val="0536D2"/>
                </a:solidFill>
                <a:ea typeface="ＭＳ Ｐゴシック" panose="020B0600070205080204" pitchFamily="34" charset="-128"/>
              </a:rPr>
              <a:t>Global Distribution of fresh craters with pitted deposits</a:t>
            </a:r>
          </a:p>
        </p:txBody>
      </p:sp>
      <p:pic>
        <p:nvPicPr>
          <p:cNvPr id="40962" name="Content Placeholder 3" descr="t2.jpg">
            <a:extLst>
              <a:ext uri="{FF2B5EF4-FFF2-40B4-BE49-F238E27FC236}">
                <a16:creationId xmlns:a16="http://schemas.microsoft.com/office/drawing/2014/main" id="{B3BE2344-A4D4-2680-DB03-63C7EB7D02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31" b="-731"/>
          <a:stretch>
            <a:fillRect/>
          </a:stretch>
        </p:blipFill>
        <p:spPr>
          <a:xfrm>
            <a:off x="533400" y="1125538"/>
            <a:ext cx="8077200" cy="5543550"/>
          </a:xfrm>
        </p:spPr>
      </p:pic>
      <p:sp>
        <p:nvSpPr>
          <p:cNvPr id="2" name="TextBox 1">
            <a:extLst>
              <a:ext uri="{FF2B5EF4-FFF2-40B4-BE49-F238E27FC236}">
                <a16:creationId xmlns:a16="http://schemas.microsoft.com/office/drawing/2014/main" id="{36AA237B-7391-7130-27F2-C5DEB6AD7F47}"/>
              </a:ext>
            </a:extLst>
          </p:cNvPr>
          <p:cNvSpPr txBox="1"/>
          <p:nvPr/>
        </p:nvSpPr>
        <p:spPr>
          <a:xfrm>
            <a:off x="6348248" y="905461"/>
            <a:ext cx="2427890" cy="338554"/>
          </a:xfrm>
          <a:prstGeom prst="rect">
            <a:avLst/>
          </a:prstGeom>
          <a:noFill/>
        </p:spPr>
        <p:txBody>
          <a:bodyPr wrap="square" rtlCol="0">
            <a:spAutoFit/>
          </a:bodyPr>
          <a:lstStyle/>
          <a:p>
            <a:r>
              <a:rPr lang="en-US" dirty="0" err="1"/>
              <a:t>Tornabene</a:t>
            </a:r>
            <a:r>
              <a:rPr lang="en-US" dirty="0"/>
              <a:t> et al., 2006</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83C0BEB2-2A8A-DC4C-7E68-5AC40DF7F91B}"/>
              </a:ext>
            </a:extLst>
          </p:cNvPr>
          <p:cNvSpPr>
            <a:spLocks noGrp="1" noChangeArrowheads="1"/>
          </p:cNvSpPr>
          <p:nvPr>
            <p:ph type="body" sz="half" idx="1"/>
          </p:nvPr>
        </p:nvSpPr>
        <p:spPr>
          <a:xfrm>
            <a:off x="152400" y="762000"/>
            <a:ext cx="3810000" cy="4114800"/>
          </a:xfrm>
        </p:spPr>
        <p:txBody>
          <a:bodyPr/>
          <a:lstStyle/>
          <a:p>
            <a:r>
              <a:rPr lang="en-US" altLang="en-US" dirty="0">
                <a:ea typeface="ＭＳ Ｐゴシック" panose="020B0600070205080204" pitchFamily="34" charset="-128"/>
              </a:rPr>
              <a:t>Peak shock pressures: can reach 10</a:t>
            </a:r>
            <a:r>
              <a:rPr lang="en-US" altLang="en-US" baseline="30000" dirty="0">
                <a:ea typeface="ＭＳ Ｐゴシック" panose="020B0600070205080204" pitchFamily="34" charset="-128"/>
              </a:rPr>
              <a:t>5</a:t>
            </a:r>
            <a:r>
              <a:rPr lang="en-US" altLang="en-US" dirty="0">
                <a:ea typeface="ＭＳ Ｐゴシック" panose="020B0600070205080204" pitchFamily="34" charset="-128"/>
              </a:rPr>
              <a:t> - 10</a:t>
            </a:r>
            <a:r>
              <a:rPr lang="en-US" altLang="en-US" baseline="30000" dirty="0">
                <a:ea typeface="ＭＳ Ｐゴシック" panose="020B0600070205080204" pitchFamily="34" charset="-128"/>
              </a:rPr>
              <a:t>8 </a:t>
            </a:r>
            <a:r>
              <a:rPr lang="en-US" altLang="en-US" dirty="0">
                <a:ea typeface="ＭＳ Ｐゴシック" panose="020B0600070205080204" pitchFamily="34" charset="-128"/>
              </a:rPr>
              <a:t>bar (10</a:t>
            </a:r>
            <a:r>
              <a:rPr lang="en-US" altLang="en-US" baseline="30000" dirty="0">
                <a:ea typeface="ＭＳ Ｐゴシック" panose="020B0600070205080204" pitchFamily="34" charset="-128"/>
              </a:rPr>
              <a:t>11</a:t>
            </a:r>
            <a:r>
              <a:rPr lang="en-US" altLang="en-US" dirty="0">
                <a:ea typeface="ＭＳ Ｐゴシック" panose="020B0600070205080204" pitchFamily="34" charset="-128"/>
              </a:rPr>
              <a:t> - 10</a:t>
            </a:r>
            <a:r>
              <a:rPr lang="en-US" altLang="en-US" baseline="30000" dirty="0">
                <a:ea typeface="ＭＳ Ｐゴシック" panose="020B0600070205080204" pitchFamily="34" charset="-128"/>
              </a:rPr>
              <a:t>14 </a:t>
            </a:r>
            <a:r>
              <a:rPr lang="en-US" altLang="en-US" dirty="0">
                <a:ea typeface="ＭＳ Ｐゴシック" panose="020B0600070205080204" pitchFamily="34" charset="-128"/>
              </a:rPr>
              <a:t>Pa)</a:t>
            </a:r>
          </a:p>
          <a:p>
            <a:r>
              <a:rPr lang="en-US" altLang="en-US" dirty="0">
                <a:ea typeface="ＭＳ Ｐゴシック" panose="020B0600070205080204" pitchFamily="34" charset="-128"/>
              </a:rPr>
              <a:t>Consequence: Fracturing, pulverization, </a:t>
            </a:r>
            <a:r>
              <a:rPr lang="en-US" altLang="en-US" u="sng" dirty="0">
                <a:ea typeface="ＭＳ Ｐゴシック" panose="020B0600070205080204" pitchFamily="34" charset="-128"/>
              </a:rPr>
              <a:t>melting</a:t>
            </a:r>
            <a:r>
              <a:rPr lang="en-US" altLang="en-US" dirty="0">
                <a:ea typeface="ＭＳ Ｐゴシック" panose="020B0600070205080204" pitchFamily="34" charset="-128"/>
              </a:rPr>
              <a:t> and vaporization of target</a:t>
            </a:r>
          </a:p>
          <a:p>
            <a:r>
              <a:rPr lang="en-US" altLang="en-US" dirty="0">
                <a:ea typeface="ＭＳ Ｐゴシック" panose="020B0600070205080204" pitchFamily="34" charset="-128"/>
              </a:rPr>
              <a:t>Peak shock, hence melting, is </a:t>
            </a:r>
            <a:r>
              <a:rPr lang="en-US" altLang="en-US" dirty="0" err="1">
                <a:ea typeface="ＭＳ Ｐゴシック" panose="020B0600070205080204" pitchFamily="34" charset="-128"/>
              </a:rPr>
              <a:t>dependant</a:t>
            </a:r>
            <a:r>
              <a:rPr lang="en-US" altLang="en-US" dirty="0">
                <a:ea typeface="ＭＳ Ｐゴシック" panose="020B0600070205080204" pitchFamily="34" charset="-128"/>
              </a:rPr>
              <a:t> on total energy yield</a:t>
            </a:r>
          </a:p>
          <a:p>
            <a:r>
              <a:rPr lang="en-US" altLang="en-US" dirty="0">
                <a:ea typeface="ＭＳ Ｐゴシック" panose="020B0600070205080204" pitchFamily="34" charset="-128"/>
              </a:rPr>
              <a:t>Size of final crater dependent on gravity</a:t>
            </a:r>
            <a:r>
              <a:rPr lang="en-US" altLang="en-US" sz="2800" dirty="0">
                <a:ea typeface="ＭＳ Ｐゴシック" panose="020B0600070205080204" pitchFamily="34" charset="-128"/>
              </a:rPr>
              <a:t> </a:t>
            </a:r>
          </a:p>
        </p:txBody>
      </p:sp>
      <p:pic>
        <p:nvPicPr>
          <p:cNvPr id="41986" name="Picture 8">
            <a:extLst>
              <a:ext uri="{FF2B5EF4-FFF2-40B4-BE49-F238E27FC236}">
                <a16:creationId xmlns:a16="http://schemas.microsoft.com/office/drawing/2014/main" id="{23528998-C551-0CB0-639C-45EAA20AB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669" y="557047"/>
            <a:ext cx="4424256" cy="554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0">
            <a:extLst>
              <a:ext uri="{FF2B5EF4-FFF2-40B4-BE49-F238E27FC236}">
                <a16:creationId xmlns:a16="http://schemas.microsoft.com/office/drawing/2014/main" id="{A718A360-373F-F243-B3EE-44D716DCC26B}"/>
              </a:ext>
            </a:extLst>
          </p:cNvPr>
          <p:cNvSpPr>
            <a:spLocks noGrp="1" noChangeArrowheads="1"/>
          </p:cNvSpPr>
          <p:nvPr>
            <p:ph type="title"/>
          </p:nvPr>
        </p:nvSpPr>
        <p:spPr bwMode="auto">
          <a:xfrm>
            <a:off x="620711" y="118242"/>
            <a:ext cx="3614958"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altLang="en-US" sz="3200" dirty="0">
                <a:ea typeface="ＭＳ Ｐゴシック" panose="020B0600070205080204" pitchFamily="34" charset="-128"/>
              </a:rPr>
              <a:t>Impact Melting</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07ADE62C-992C-9BFE-9551-1F53E6B948C8}"/>
              </a:ext>
            </a:extLst>
          </p:cNvPr>
          <p:cNvSpPr>
            <a:spLocks noGrp="1" noChangeArrowheads="1"/>
          </p:cNvSpPr>
          <p:nvPr>
            <p:ph type="title"/>
          </p:nvPr>
        </p:nvSpPr>
        <p:spPr bwMode="auto">
          <a:xfrm>
            <a:off x="66675" y="71438"/>
            <a:ext cx="91059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altLang="en-US" sz="2800" dirty="0">
                <a:ea typeface="ＭＳ Ｐゴシック" panose="020B0600070205080204" pitchFamily="34" charset="-128"/>
              </a:rPr>
              <a:t>HiRISE and CTX observations of  fresh and well-preserved craters</a:t>
            </a:r>
          </a:p>
        </p:txBody>
      </p:sp>
      <p:sp>
        <p:nvSpPr>
          <p:cNvPr id="46082" name="Rectangle 3">
            <a:extLst>
              <a:ext uri="{FF2B5EF4-FFF2-40B4-BE49-F238E27FC236}">
                <a16:creationId xmlns:a16="http://schemas.microsoft.com/office/drawing/2014/main" id="{C89D947E-1C52-D06C-DE8E-C01D45BF68CC}"/>
              </a:ext>
            </a:extLst>
          </p:cNvPr>
          <p:cNvSpPr>
            <a:spLocks noGrp="1" noChangeArrowheads="1"/>
          </p:cNvSpPr>
          <p:nvPr>
            <p:ph type="body" idx="1"/>
          </p:nvPr>
        </p:nvSpPr>
        <p:spPr>
          <a:xfrm>
            <a:off x="-533400" y="990600"/>
            <a:ext cx="4267200" cy="5562600"/>
          </a:xfrm>
        </p:spPr>
        <p:txBody>
          <a:bodyPr/>
          <a:lstStyle/>
          <a:p>
            <a:pPr marL="609600" indent="-609600">
              <a:lnSpc>
                <a:spcPct val="80000"/>
              </a:lnSpc>
              <a:buFontTx/>
              <a:buNone/>
            </a:pPr>
            <a:r>
              <a:rPr lang="en-US" altLang="en-US" sz="1600">
                <a:ea typeface="ＭＳ Ｐゴシック" panose="020B0600070205080204" pitchFamily="34" charset="-128"/>
              </a:rPr>
              <a:t>	Pristine and well-preserved craters have consistently revealed similar features </a:t>
            </a:r>
          </a:p>
          <a:p>
            <a:pPr marL="609600" indent="-609600">
              <a:lnSpc>
                <a:spcPct val="80000"/>
              </a:lnSpc>
              <a:buFontTx/>
              <a:buNone/>
            </a:pPr>
            <a:r>
              <a:rPr lang="en-US" altLang="en-US" sz="1600">
                <a:ea typeface="ＭＳ Ｐゴシック" panose="020B0600070205080204" pitchFamily="34" charset="-128"/>
              </a:rPr>
              <a:t>	e.g., Hale, Mojave, Tooting, Zunil, Gratteri, Zumba and 30 unnamed craters ~1-150 km in D</a:t>
            </a:r>
            <a:endParaRPr lang="en-US" altLang="en-US" sz="1400">
              <a:ea typeface="ＭＳ Ｐゴシック" panose="020B0600070205080204" pitchFamily="34" charset="-128"/>
            </a:endParaRPr>
          </a:p>
          <a:p>
            <a:pPr marL="609600" indent="-609600">
              <a:lnSpc>
                <a:spcPct val="80000"/>
              </a:lnSpc>
              <a:buFontTx/>
              <a:buNone/>
            </a:pPr>
            <a:endParaRPr lang="en-US" altLang="en-US" sz="600">
              <a:ea typeface="ＭＳ Ｐゴシック" panose="020B0600070205080204" pitchFamily="34" charset="-128"/>
            </a:endParaRPr>
          </a:p>
          <a:p>
            <a:pPr marL="609600" indent="-609600">
              <a:lnSpc>
                <a:spcPct val="80000"/>
              </a:lnSpc>
              <a:buFontTx/>
              <a:buNone/>
            </a:pPr>
            <a:r>
              <a:rPr lang="en-US" altLang="en-US" sz="1400">
                <a:ea typeface="ＭＳ Ｐゴシック" panose="020B0600070205080204" pitchFamily="34" charset="-128"/>
              </a:rPr>
              <a:t>	1) Ponded materials</a:t>
            </a:r>
          </a:p>
          <a:p>
            <a:pPr marL="609600" indent="-609600">
              <a:lnSpc>
                <a:spcPct val="80000"/>
              </a:lnSpc>
              <a:buFontTx/>
              <a:buNone/>
            </a:pPr>
            <a:endParaRPr lang="en-US" altLang="en-US" sz="1400">
              <a:ea typeface="ＭＳ Ｐゴシック" panose="020B0600070205080204" pitchFamily="34" charset="-128"/>
            </a:endParaRPr>
          </a:p>
          <a:p>
            <a:pPr marL="609600" indent="-609600">
              <a:lnSpc>
                <a:spcPct val="80000"/>
              </a:lnSpc>
              <a:buFontTx/>
              <a:buNone/>
            </a:pPr>
            <a:r>
              <a:rPr lang="en-US" altLang="en-US" sz="1400">
                <a:ea typeface="ＭＳ Ｐゴシック" panose="020B0600070205080204" pitchFamily="34" charset="-128"/>
              </a:rPr>
              <a:t>	2) Ventless flow features</a:t>
            </a:r>
          </a:p>
          <a:p>
            <a:pPr marL="609600" indent="-609600">
              <a:lnSpc>
                <a:spcPct val="80000"/>
              </a:lnSpc>
              <a:buFontTx/>
              <a:buNone/>
            </a:pPr>
            <a:endParaRPr lang="en-US" altLang="en-US" sz="1200">
              <a:ea typeface="ＭＳ Ｐゴシック" panose="020B0600070205080204" pitchFamily="34" charset="-128"/>
            </a:endParaRPr>
          </a:p>
          <a:p>
            <a:pPr marL="609600" indent="-609600">
              <a:lnSpc>
                <a:spcPct val="80000"/>
              </a:lnSpc>
              <a:buFontTx/>
              <a:buNone/>
            </a:pPr>
            <a:r>
              <a:rPr lang="en-US" altLang="en-US" sz="1400">
                <a:ea typeface="ＭＳ Ｐゴシック" panose="020B0600070205080204" pitchFamily="34" charset="-128"/>
              </a:rPr>
              <a:t>	3) “Dewatering” features: Channels, fans (e.g., Mojave crater) and “wet” debris flows</a:t>
            </a:r>
          </a:p>
          <a:p>
            <a:pPr marL="990600" lvl="1" indent="-533400">
              <a:lnSpc>
                <a:spcPct val="80000"/>
              </a:lnSpc>
            </a:pPr>
            <a:endParaRPr lang="en-US" altLang="en-US" sz="1200">
              <a:ea typeface="ＭＳ Ｐゴシック" panose="020B0600070205080204" pitchFamily="34" charset="-128"/>
            </a:endParaRPr>
          </a:p>
          <a:p>
            <a:pPr marL="609600" indent="-609600">
              <a:lnSpc>
                <a:spcPct val="80000"/>
              </a:lnSpc>
              <a:buFontTx/>
              <a:buNone/>
            </a:pPr>
            <a:r>
              <a:rPr lang="en-US" altLang="en-US" sz="1400">
                <a:ea typeface="ＭＳ Ｐゴシック" panose="020B0600070205080204" pitchFamily="34" charset="-128"/>
              </a:rPr>
              <a:t>	</a:t>
            </a:r>
            <a:r>
              <a:rPr lang="en-US" altLang="en-US" sz="1600">
                <a:ea typeface="ＭＳ Ｐゴシック" panose="020B0600070205080204" pitchFamily="34" charset="-128"/>
              </a:rPr>
              <a:t>Morphology, distribution and relationships between these features suggest</a:t>
            </a:r>
            <a:endParaRPr lang="en-US" altLang="en-US" sz="1400">
              <a:ea typeface="ＭＳ Ｐゴシック" panose="020B0600070205080204" pitchFamily="34" charset="-128"/>
            </a:endParaRPr>
          </a:p>
          <a:p>
            <a:pPr marL="1371600" lvl="2" indent="-457200">
              <a:lnSpc>
                <a:spcPct val="80000"/>
              </a:lnSpc>
            </a:pPr>
            <a:r>
              <a:rPr lang="en-US" altLang="en-US" sz="1400">
                <a:ea typeface="ＭＳ Ｐゴシック" panose="020B0600070205080204" pitchFamily="34" charset="-128"/>
              </a:rPr>
              <a:t>Volatile-rich impact melt-bearing deposits are present on Mars </a:t>
            </a:r>
          </a:p>
          <a:p>
            <a:pPr marL="609600" indent="-609600">
              <a:lnSpc>
                <a:spcPct val="80000"/>
              </a:lnSpc>
              <a:buFontTx/>
              <a:buNone/>
            </a:pPr>
            <a:endParaRPr lang="en-US" altLang="en-US" sz="800">
              <a:ea typeface="ＭＳ Ｐゴシック" panose="020B0600070205080204" pitchFamily="34" charset="-128"/>
            </a:endParaRPr>
          </a:p>
          <a:p>
            <a:pPr marL="1371600" lvl="2" indent="-457200">
              <a:lnSpc>
                <a:spcPct val="80000"/>
              </a:lnSpc>
            </a:pPr>
            <a:r>
              <a:rPr lang="en-US" altLang="en-US" sz="1400">
                <a:ea typeface="ＭＳ Ｐゴシック" panose="020B0600070205080204" pitchFamily="34" charset="-128"/>
              </a:rPr>
              <a:t>Subsurface water can be released as surface run-off during impact process</a:t>
            </a:r>
          </a:p>
          <a:p>
            <a:pPr marL="1371600" lvl="2" indent="-457200">
              <a:lnSpc>
                <a:spcPct val="80000"/>
              </a:lnSpc>
            </a:pPr>
            <a:endParaRPr lang="en-US" altLang="en-US" sz="1000">
              <a:ea typeface="ＭＳ Ｐゴシック" panose="020B0600070205080204" pitchFamily="34" charset="-128"/>
            </a:endParaRPr>
          </a:p>
        </p:txBody>
      </p:sp>
      <p:pic>
        <p:nvPicPr>
          <p:cNvPr id="46083" name="Picture 4" descr="Tooting_CTX_001538">
            <a:extLst>
              <a:ext uri="{FF2B5EF4-FFF2-40B4-BE49-F238E27FC236}">
                <a16:creationId xmlns:a16="http://schemas.microsoft.com/office/drawing/2014/main" id="{B648C5FC-A5D6-0771-9799-F4C580F5E348}"/>
              </a:ext>
            </a:extLst>
          </p:cNvPr>
          <p:cNvPicPr>
            <a:picLocks noChangeAspect="1" noChangeArrowheads="1"/>
          </p:cNvPicPr>
          <p:nvPr/>
        </p:nvPicPr>
        <p:blipFill>
          <a:blip r:embed="rId3">
            <a:lum bright="-4000" contrast="20000"/>
            <a:extLst>
              <a:ext uri="{28A0092B-C50C-407E-A947-70E740481C1C}">
                <a14:useLocalDpi xmlns:a14="http://schemas.microsoft.com/office/drawing/2010/main" val="0"/>
              </a:ext>
            </a:extLst>
          </a:blip>
          <a:srcRect/>
          <a:stretch>
            <a:fillRect/>
          </a:stretch>
        </p:blipFill>
        <p:spPr bwMode="auto">
          <a:xfrm>
            <a:off x="3676650" y="501650"/>
            <a:ext cx="5411788"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Line 5">
            <a:extLst>
              <a:ext uri="{FF2B5EF4-FFF2-40B4-BE49-F238E27FC236}">
                <a16:creationId xmlns:a16="http://schemas.microsoft.com/office/drawing/2014/main" id="{638C0EA1-0F72-A987-386E-8731DBB4F801}"/>
              </a:ext>
            </a:extLst>
          </p:cNvPr>
          <p:cNvSpPr>
            <a:spLocks noChangeShapeType="1"/>
          </p:cNvSpPr>
          <p:nvPr/>
        </p:nvSpPr>
        <p:spPr bwMode="auto">
          <a:xfrm>
            <a:off x="7753350" y="712788"/>
            <a:ext cx="68580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5" name="Rectangle 6">
            <a:extLst>
              <a:ext uri="{FF2B5EF4-FFF2-40B4-BE49-F238E27FC236}">
                <a16:creationId xmlns:a16="http://schemas.microsoft.com/office/drawing/2014/main" id="{3FFDBFD7-CE72-8B00-31C0-7AEF36DBEFFC}"/>
              </a:ext>
            </a:extLst>
          </p:cNvPr>
          <p:cNvSpPr>
            <a:spLocks noChangeArrowheads="1"/>
          </p:cNvSpPr>
          <p:nvPr/>
        </p:nvSpPr>
        <p:spPr bwMode="auto">
          <a:xfrm>
            <a:off x="8401050" y="590550"/>
            <a:ext cx="620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~5 km</a:t>
            </a:r>
          </a:p>
        </p:txBody>
      </p:sp>
      <p:sp>
        <p:nvSpPr>
          <p:cNvPr id="46086" name="Line 7">
            <a:extLst>
              <a:ext uri="{FF2B5EF4-FFF2-40B4-BE49-F238E27FC236}">
                <a16:creationId xmlns:a16="http://schemas.microsoft.com/office/drawing/2014/main" id="{005134B2-E912-0DCA-716F-1729DF05C2A1}"/>
              </a:ext>
            </a:extLst>
          </p:cNvPr>
          <p:cNvSpPr>
            <a:spLocks noChangeShapeType="1"/>
          </p:cNvSpPr>
          <p:nvPr/>
        </p:nvSpPr>
        <p:spPr bwMode="auto">
          <a:xfrm flipH="1">
            <a:off x="4979988" y="806450"/>
            <a:ext cx="228600" cy="5334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7" name="Line 8">
            <a:extLst>
              <a:ext uri="{FF2B5EF4-FFF2-40B4-BE49-F238E27FC236}">
                <a16:creationId xmlns:a16="http://schemas.microsoft.com/office/drawing/2014/main" id="{7CC41346-E3CB-3C6D-7049-EFA8E7A08B51}"/>
              </a:ext>
            </a:extLst>
          </p:cNvPr>
          <p:cNvSpPr>
            <a:spLocks noChangeShapeType="1"/>
          </p:cNvSpPr>
          <p:nvPr/>
        </p:nvSpPr>
        <p:spPr bwMode="auto">
          <a:xfrm flipH="1" flipV="1">
            <a:off x="7107238" y="4953000"/>
            <a:ext cx="152400" cy="2286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8" name="Rectangle 9">
            <a:extLst>
              <a:ext uri="{FF2B5EF4-FFF2-40B4-BE49-F238E27FC236}">
                <a16:creationId xmlns:a16="http://schemas.microsoft.com/office/drawing/2014/main" id="{3C5FEA9E-32A2-83EE-086F-CF71BA9F3BA7}"/>
              </a:ext>
            </a:extLst>
          </p:cNvPr>
          <p:cNvSpPr>
            <a:spLocks noChangeArrowheads="1"/>
          </p:cNvSpPr>
          <p:nvPr/>
        </p:nvSpPr>
        <p:spPr bwMode="auto">
          <a:xfrm>
            <a:off x="4646613" y="544513"/>
            <a:ext cx="1235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Terrace ponds</a:t>
            </a:r>
          </a:p>
        </p:txBody>
      </p:sp>
      <p:sp>
        <p:nvSpPr>
          <p:cNvPr id="46089" name="Rectangle 10">
            <a:extLst>
              <a:ext uri="{FF2B5EF4-FFF2-40B4-BE49-F238E27FC236}">
                <a16:creationId xmlns:a16="http://schemas.microsoft.com/office/drawing/2014/main" id="{87EE93ED-544E-F1C7-A3FF-93813B55226A}"/>
              </a:ext>
            </a:extLst>
          </p:cNvPr>
          <p:cNvSpPr>
            <a:spLocks noChangeArrowheads="1"/>
          </p:cNvSpPr>
          <p:nvPr/>
        </p:nvSpPr>
        <p:spPr bwMode="auto">
          <a:xfrm>
            <a:off x="6802438" y="5135563"/>
            <a:ext cx="114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Terrace pond</a:t>
            </a:r>
          </a:p>
        </p:txBody>
      </p:sp>
      <p:sp>
        <p:nvSpPr>
          <p:cNvPr id="46090" name="Rectangle 11">
            <a:extLst>
              <a:ext uri="{FF2B5EF4-FFF2-40B4-BE49-F238E27FC236}">
                <a16:creationId xmlns:a16="http://schemas.microsoft.com/office/drawing/2014/main" id="{7A51A9D3-3F85-D4CC-9D50-62FE4E38C180}"/>
              </a:ext>
            </a:extLst>
          </p:cNvPr>
          <p:cNvSpPr>
            <a:spLocks noChangeArrowheads="1"/>
          </p:cNvSpPr>
          <p:nvPr/>
        </p:nvSpPr>
        <p:spPr bwMode="auto">
          <a:xfrm>
            <a:off x="5789613" y="2038350"/>
            <a:ext cx="1403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Pitted melt sheet</a:t>
            </a:r>
          </a:p>
        </p:txBody>
      </p:sp>
      <p:sp>
        <p:nvSpPr>
          <p:cNvPr id="46091" name="Rectangle 12">
            <a:extLst>
              <a:ext uri="{FF2B5EF4-FFF2-40B4-BE49-F238E27FC236}">
                <a16:creationId xmlns:a16="http://schemas.microsoft.com/office/drawing/2014/main" id="{8498E48D-99EA-ED7D-D2AC-08156F4324BD}"/>
              </a:ext>
            </a:extLst>
          </p:cNvPr>
          <p:cNvSpPr>
            <a:spLocks noChangeArrowheads="1"/>
          </p:cNvSpPr>
          <p:nvPr/>
        </p:nvSpPr>
        <p:spPr bwMode="auto">
          <a:xfrm>
            <a:off x="5505450" y="3744913"/>
            <a:ext cx="2301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Pitted &amp; Fractured melt sheet</a:t>
            </a:r>
          </a:p>
        </p:txBody>
      </p:sp>
      <p:sp>
        <p:nvSpPr>
          <p:cNvPr id="46092" name="Line 13">
            <a:extLst>
              <a:ext uri="{FF2B5EF4-FFF2-40B4-BE49-F238E27FC236}">
                <a16:creationId xmlns:a16="http://schemas.microsoft.com/office/drawing/2014/main" id="{59059D31-0275-2296-FEE0-D43C90EAD1CA}"/>
              </a:ext>
            </a:extLst>
          </p:cNvPr>
          <p:cNvSpPr>
            <a:spLocks noChangeShapeType="1"/>
          </p:cNvSpPr>
          <p:nvPr/>
        </p:nvSpPr>
        <p:spPr bwMode="auto">
          <a:xfrm flipH="1">
            <a:off x="4514850" y="2330450"/>
            <a:ext cx="76200" cy="3810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3" name="Rectangle 14">
            <a:extLst>
              <a:ext uri="{FF2B5EF4-FFF2-40B4-BE49-F238E27FC236}">
                <a16:creationId xmlns:a16="http://schemas.microsoft.com/office/drawing/2014/main" id="{C037E233-3EE6-7D9E-7EB7-0E75CBAD68BA}"/>
              </a:ext>
            </a:extLst>
          </p:cNvPr>
          <p:cNvSpPr>
            <a:spLocks noChangeArrowheads="1"/>
          </p:cNvSpPr>
          <p:nvPr/>
        </p:nvSpPr>
        <p:spPr bwMode="auto">
          <a:xfrm>
            <a:off x="3981450" y="2114550"/>
            <a:ext cx="1428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Channelized flow</a:t>
            </a:r>
          </a:p>
        </p:txBody>
      </p:sp>
      <p:sp>
        <p:nvSpPr>
          <p:cNvPr id="46094" name="Line 15">
            <a:extLst>
              <a:ext uri="{FF2B5EF4-FFF2-40B4-BE49-F238E27FC236}">
                <a16:creationId xmlns:a16="http://schemas.microsoft.com/office/drawing/2014/main" id="{0851AD6A-F3EA-8328-C5EE-63F02A128D4A}"/>
              </a:ext>
            </a:extLst>
          </p:cNvPr>
          <p:cNvSpPr>
            <a:spLocks noChangeShapeType="1"/>
          </p:cNvSpPr>
          <p:nvPr/>
        </p:nvSpPr>
        <p:spPr bwMode="auto">
          <a:xfrm>
            <a:off x="8361363" y="4233863"/>
            <a:ext cx="184150" cy="306387"/>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5" name="Rectangle 16">
            <a:extLst>
              <a:ext uri="{FF2B5EF4-FFF2-40B4-BE49-F238E27FC236}">
                <a16:creationId xmlns:a16="http://schemas.microsoft.com/office/drawing/2014/main" id="{007E9216-31EC-5E42-5FD7-698F303A1C0C}"/>
              </a:ext>
            </a:extLst>
          </p:cNvPr>
          <p:cNvSpPr>
            <a:spLocks noChangeArrowheads="1"/>
          </p:cNvSpPr>
          <p:nvPr/>
        </p:nvSpPr>
        <p:spPr bwMode="auto">
          <a:xfrm>
            <a:off x="7877175" y="3994150"/>
            <a:ext cx="104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Ejecta pond</a:t>
            </a:r>
          </a:p>
        </p:txBody>
      </p:sp>
      <p:sp>
        <p:nvSpPr>
          <p:cNvPr id="46096" name="Line 17">
            <a:extLst>
              <a:ext uri="{FF2B5EF4-FFF2-40B4-BE49-F238E27FC236}">
                <a16:creationId xmlns:a16="http://schemas.microsoft.com/office/drawing/2014/main" id="{102D4842-0D63-7690-7B4D-145319D91982}"/>
              </a:ext>
            </a:extLst>
          </p:cNvPr>
          <p:cNvSpPr>
            <a:spLocks noChangeShapeType="1"/>
          </p:cNvSpPr>
          <p:nvPr/>
        </p:nvSpPr>
        <p:spPr bwMode="auto">
          <a:xfrm flipH="1">
            <a:off x="3829050" y="3625850"/>
            <a:ext cx="512763" cy="4572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7" name="Rectangle 18">
            <a:extLst>
              <a:ext uri="{FF2B5EF4-FFF2-40B4-BE49-F238E27FC236}">
                <a16:creationId xmlns:a16="http://schemas.microsoft.com/office/drawing/2014/main" id="{4CF45401-AB05-D5E6-2075-0FBCEAD97575}"/>
              </a:ext>
            </a:extLst>
          </p:cNvPr>
          <p:cNvSpPr>
            <a:spLocks noChangeArrowheads="1"/>
          </p:cNvSpPr>
          <p:nvPr/>
        </p:nvSpPr>
        <p:spPr bwMode="auto">
          <a:xfrm>
            <a:off x="3960813" y="3409950"/>
            <a:ext cx="104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Ejecta pond</a:t>
            </a:r>
          </a:p>
        </p:txBody>
      </p:sp>
      <p:sp>
        <p:nvSpPr>
          <p:cNvPr id="46098" name="Line 19">
            <a:extLst>
              <a:ext uri="{FF2B5EF4-FFF2-40B4-BE49-F238E27FC236}">
                <a16:creationId xmlns:a16="http://schemas.microsoft.com/office/drawing/2014/main" id="{C537DF40-0287-3104-FFAB-E71BD3A5FF11}"/>
              </a:ext>
            </a:extLst>
          </p:cNvPr>
          <p:cNvSpPr>
            <a:spLocks noChangeShapeType="1"/>
          </p:cNvSpPr>
          <p:nvPr/>
        </p:nvSpPr>
        <p:spPr bwMode="auto">
          <a:xfrm>
            <a:off x="5200650" y="806450"/>
            <a:ext cx="1447800" cy="2286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9" name="Line 20">
            <a:extLst>
              <a:ext uri="{FF2B5EF4-FFF2-40B4-BE49-F238E27FC236}">
                <a16:creationId xmlns:a16="http://schemas.microsoft.com/office/drawing/2014/main" id="{07FC8181-D4F6-7650-200B-BFC686E7BAA5}"/>
              </a:ext>
            </a:extLst>
          </p:cNvPr>
          <p:cNvSpPr>
            <a:spLocks noChangeShapeType="1"/>
          </p:cNvSpPr>
          <p:nvPr/>
        </p:nvSpPr>
        <p:spPr bwMode="auto">
          <a:xfrm flipH="1">
            <a:off x="8189913" y="4225925"/>
            <a:ext cx="176212" cy="585788"/>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00" name="Line 21">
            <a:extLst>
              <a:ext uri="{FF2B5EF4-FFF2-40B4-BE49-F238E27FC236}">
                <a16:creationId xmlns:a16="http://schemas.microsoft.com/office/drawing/2014/main" id="{4C1CC840-42A1-091E-C78B-32778CB23F84}"/>
              </a:ext>
            </a:extLst>
          </p:cNvPr>
          <p:cNvSpPr>
            <a:spLocks noChangeShapeType="1"/>
          </p:cNvSpPr>
          <p:nvPr/>
        </p:nvSpPr>
        <p:spPr bwMode="auto">
          <a:xfrm flipH="1">
            <a:off x="3905250" y="1905000"/>
            <a:ext cx="230188" cy="27305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01" name="Rectangle 22">
            <a:extLst>
              <a:ext uri="{FF2B5EF4-FFF2-40B4-BE49-F238E27FC236}">
                <a16:creationId xmlns:a16="http://schemas.microsoft.com/office/drawing/2014/main" id="{A872572C-9403-E62F-71E1-81A0A1A43C8D}"/>
              </a:ext>
            </a:extLst>
          </p:cNvPr>
          <p:cNvSpPr>
            <a:spLocks noChangeArrowheads="1"/>
          </p:cNvSpPr>
          <p:nvPr/>
        </p:nvSpPr>
        <p:spPr bwMode="auto">
          <a:xfrm>
            <a:off x="3910013" y="1657350"/>
            <a:ext cx="104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Ejecta pond</a:t>
            </a:r>
          </a:p>
        </p:txBody>
      </p:sp>
      <p:sp>
        <p:nvSpPr>
          <p:cNvPr id="46102" name="Rectangle 23">
            <a:extLst>
              <a:ext uri="{FF2B5EF4-FFF2-40B4-BE49-F238E27FC236}">
                <a16:creationId xmlns:a16="http://schemas.microsoft.com/office/drawing/2014/main" id="{88E4A7AA-703E-CC9A-D55A-1986A8226DE0}"/>
              </a:ext>
            </a:extLst>
          </p:cNvPr>
          <p:cNvSpPr>
            <a:spLocks noChangeArrowheads="1"/>
          </p:cNvSpPr>
          <p:nvPr/>
        </p:nvSpPr>
        <p:spPr bwMode="auto">
          <a:xfrm>
            <a:off x="3678238" y="5226050"/>
            <a:ext cx="1235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Near rim flows</a:t>
            </a:r>
          </a:p>
        </p:txBody>
      </p:sp>
      <p:sp>
        <p:nvSpPr>
          <p:cNvPr id="46103" name="Line 24">
            <a:extLst>
              <a:ext uri="{FF2B5EF4-FFF2-40B4-BE49-F238E27FC236}">
                <a16:creationId xmlns:a16="http://schemas.microsoft.com/office/drawing/2014/main" id="{6FD75E24-8C2E-BB5E-6C8C-7B52C92244B1}"/>
              </a:ext>
            </a:extLst>
          </p:cNvPr>
          <p:cNvSpPr>
            <a:spLocks noChangeShapeType="1"/>
          </p:cNvSpPr>
          <p:nvPr/>
        </p:nvSpPr>
        <p:spPr bwMode="auto">
          <a:xfrm flipH="1" flipV="1">
            <a:off x="4211638" y="4692650"/>
            <a:ext cx="76200" cy="5334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04" name="Line 25">
            <a:extLst>
              <a:ext uri="{FF2B5EF4-FFF2-40B4-BE49-F238E27FC236}">
                <a16:creationId xmlns:a16="http://schemas.microsoft.com/office/drawing/2014/main" id="{8765B140-9882-68DD-8700-B53552E7B1D1}"/>
              </a:ext>
            </a:extLst>
          </p:cNvPr>
          <p:cNvSpPr>
            <a:spLocks noChangeShapeType="1"/>
          </p:cNvSpPr>
          <p:nvPr/>
        </p:nvSpPr>
        <p:spPr bwMode="auto">
          <a:xfrm>
            <a:off x="4287838" y="5226050"/>
            <a:ext cx="1371600" cy="1524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05" name="Rectangle 26">
            <a:extLst>
              <a:ext uri="{FF2B5EF4-FFF2-40B4-BE49-F238E27FC236}">
                <a16:creationId xmlns:a16="http://schemas.microsoft.com/office/drawing/2014/main" id="{5A881BD3-5E62-005B-12C8-A9014E835D15}"/>
              </a:ext>
            </a:extLst>
          </p:cNvPr>
          <p:cNvSpPr>
            <a:spLocks noChangeArrowheads="1"/>
          </p:cNvSpPr>
          <p:nvPr/>
        </p:nvSpPr>
        <p:spPr bwMode="auto">
          <a:xfrm>
            <a:off x="3848100" y="5607050"/>
            <a:ext cx="468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CTX image of Tooting (D~29 km); ~23N, 207.5E</a:t>
            </a:r>
          </a:p>
        </p:txBody>
      </p:sp>
      <p:sp>
        <p:nvSpPr>
          <p:cNvPr id="46106" name="Rectangle 27">
            <a:extLst>
              <a:ext uri="{FF2B5EF4-FFF2-40B4-BE49-F238E27FC236}">
                <a16:creationId xmlns:a16="http://schemas.microsoft.com/office/drawing/2014/main" id="{128D6129-B307-A172-453D-5747426D87E9}"/>
              </a:ext>
            </a:extLst>
          </p:cNvPr>
          <p:cNvSpPr>
            <a:spLocks noChangeArrowheads="1"/>
          </p:cNvSpPr>
          <p:nvPr/>
        </p:nvSpPr>
        <p:spPr bwMode="auto">
          <a:xfrm>
            <a:off x="6116638" y="2711450"/>
            <a:ext cx="987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FF00"/>
                </a:solidFill>
              </a:rPr>
              <a:t>Uplift pond</a:t>
            </a:r>
          </a:p>
        </p:txBody>
      </p:sp>
      <p:sp>
        <p:nvSpPr>
          <p:cNvPr id="46107" name="Line 28">
            <a:extLst>
              <a:ext uri="{FF2B5EF4-FFF2-40B4-BE49-F238E27FC236}">
                <a16:creationId xmlns:a16="http://schemas.microsoft.com/office/drawing/2014/main" id="{E9184359-2119-7604-AD36-A53FFD569B64}"/>
              </a:ext>
            </a:extLst>
          </p:cNvPr>
          <p:cNvSpPr>
            <a:spLocks noChangeShapeType="1"/>
          </p:cNvSpPr>
          <p:nvPr/>
        </p:nvSpPr>
        <p:spPr bwMode="auto">
          <a:xfrm flipH="1">
            <a:off x="6192838" y="2940050"/>
            <a:ext cx="404812" cy="457200"/>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08" name="Line 29">
            <a:extLst>
              <a:ext uri="{FF2B5EF4-FFF2-40B4-BE49-F238E27FC236}">
                <a16:creationId xmlns:a16="http://schemas.microsoft.com/office/drawing/2014/main" id="{159BE5DD-E4E2-DE55-7A0A-BE561B3FCFC9}"/>
              </a:ext>
            </a:extLst>
          </p:cNvPr>
          <p:cNvSpPr>
            <a:spLocks noChangeShapeType="1"/>
          </p:cNvSpPr>
          <p:nvPr/>
        </p:nvSpPr>
        <p:spPr bwMode="auto">
          <a:xfrm flipH="1">
            <a:off x="4059238" y="3640138"/>
            <a:ext cx="280987" cy="627062"/>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B804B74E-35FB-EB1B-5CB8-04A0AF5156F0}"/>
              </a:ext>
            </a:extLst>
          </p:cNvPr>
          <p:cNvSpPr>
            <a:spLocks noGrp="1" noChangeArrowheads="1"/>
          </p:cNvSpPr>
          <p:nvPr>
            <p:ph type="title"/>
          </p:nvPr>
        </p:nvSpPr>
        <p:spPr bwMode="auto">
          <a:xfrm>
            <a:off x="38100" y="42863"/>
            <a:ext cx="9067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altLang="en-US" sz="2800">
                <a:ea typeface="ＭＳ Ｐゴシック" panose="020B0600070205080204" pitchFamily="34" charset="-128"/>
              </a:rPr>
              <a:t>Volatile-rich impact melts?</a:t>
            </a:r>
          </a:p>
        </p:txBody>
      </p:sp>
      <p:pic>
        <p:nvPicPr>
          <p:cNvPr id="48130" name="Picture 3" descr="5_final crater">
            <a:extLst>
              <a:ext uri="{FF2B5EF4-FFF2-40B4-BE49-F238E27FC236}">
                <a16:creationId xmlns:a16="http://schemas.microsoft.com/office/drawing/2014/main" id="{4CACBDCE-118B-A01D-FDC9-9E7D79EE2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1813"/>
            <a:ext cx="5465763"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Suevite-BB-05-051d">
            <a:extLst>
              <a:ext uri="{FF2B5EF4-FFF2-40B4-BE49-F238E27FC236}">
                <a16:creationId xmlns:a16="http://schemas.microsoft.com/office/drawing/2014/main" id="{A2CC5E84-3470-A94F-DF2E-CCB3915EE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96888"/>
            <a:ext cx="28940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5">
            <a:extLst>
              <a:ext uri="{FF2B5EF4-FFF2-40B4-BE49-F238E27FC236}">
                <a16:creationId xmlns:a16="http://schemas.microsoft.com/office/drawing/2014/main" id="{18BC7657-96AF-752F-F6A3-757F6D0BD0D3}"/>
              </a:ext>
            </a:extLst>
          </p:cNvPr>
          <p:cNvSpPr>
            <a:spLocks noGrp="1" noChangeArrowheads="1"/>
          </p:cNvSpPr>
          <p:nvPr>
            <p:ph type="body" idx="1"/>
          </p:nvPr>
        </p:nvSpPr>
        <p:spPr>
          <a:xfrm>
            <a:off x="0" y="2438400"/>
            <a:ext cx="8991600" cy="4191000"/>
          </a:xfrm>
        </p:spPr>
        <p:txBody>
          <a:bodyPr/>
          <a:lstStyle/>
          <a:p>
            <a:pPr>
              <a:lnSpc>
                <a:spcPct val="80000"/>
              </a:lnSpc>
            </a:pPr>
            <a:r>
              <a:rPr lang="en-US" altLang="en-US" sz="1800" dirty="0">
                <a:ea typeface="ＭＳ Ｐゴシック" panose="020B0600070205080204" pitchFamily="34" charset="-128"/>
              </a:rPr>
              <a:t>Evidence that ponds and flows are melt-rich</a:t>
            </a:r>
            <a:endParaRPr lang="en-US" altLang="en-US" sz="16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Features most common in fresh craters (57 craters so far; 1-150 km in D) all across Mars (~ 55˚N to 45˚S)</a:t>
            </a:r>
          </a:p>
          <a:p>
            <a:pPr lvl="2">
              <a:lnSpc>
                <a:spcPct val="80000"/>
              </a:lnSpc>
            </a:pPr>
            <a:endParaRPr lang="en-US" altLang="en-US" sz="14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Similar to lunar impact melt features (ponds and flows)</a:t>
            </a:r>
          </a:p>
          <a:p>
            <a:pPr>
              <a:lnSpc>
                <a:spcPct val="80000"/>
              </a:lnSpc>
              <a:buFontTx/>
              <a:buNone/>
            </a:pPr>
            <a:endParaRPr lang="en-US" altLang="en-US" sz="8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Distribution is as expected from impact models and field studies of terrestrial structures (above)</a:t>
            </a:r>
          </a:p>
          <a:p>
            <a:pPr lvl="2">
              <a:lnSpc>
                <a:spcPct val="80000"/>
              </a:lnSpc>
            </a:pPr>
            <a:r>
              <a:rPr lang="en-US" altLang="en-US" sz="1400" dirty="0">
                <a:ea typeface="ＭＳ Ｐゴシック" panose="020B0600070205080204" pitchFamily="34" charset="-128"/>
              </a:rPr>
              <a:t>Largest pond(s) on crater floor w/ smaller ponds with increasing distance from crater interior</a:t>
            </a:r>
          </a:p>
          <a:p>
            <a:pPr lvl="2">
              <a:lnSpc>
                <a:spcPct val="80000"/>
              </a:lnSpc>
            </a:pPr>
            <a:r>
              <a:rPr lang="en-US" altLang="en-US" sz="1400" dirty="0">
                <a:ea typeface="ＭＳ Ｐゴシック" panose="020B0600070205080204" pitchFamily="34" charset="-128"/>
              </a:rPr>
              <a:t>Flows within terraces and on the near rim ejecta</a:t>
            </a:r>
          </a:p>
          <a:p>
            <a:pPr>
              <a:lnSpc>
                <a:spcPct val="80000"/>
              </a:lnSpc>
              <a:buFontTx/>
              <a:buNone/>
            </a:pPr>
            <a:endParaRPr lang="en-US" altLang="en-US" sz="8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Channelized flows connect ponds on the terrace with the pond on the crater floor </a:t>
            </a:r>
          </a:p>
          <a:p>
            <a:pPr lvl="1">
              <a:lnSpc>
                <a:spcPct val="80000"/>
              </a:lnSpc>
            </a:pPr>
            <a:endParaRPr lang="en-US" altLang="en-US" sz="16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Complex fractured surfaces suggestive of rapid surface</a:t>
            </a:r>
          </a:p>
          <a:p>
            <a:pPr>
              <a:lnSpc>
                <a:spcPct val="80000"/>
              </a:lnSpc>
              <a:buFontTx/>
              <a:buNone/>
            </a:pPr>
            <a:endParaRPr lang="en-US" altLang="en-US" sz="800" dirty="0">
              <a:ea typeface="ＭＳ Ｐゴシック" panose="020B0600070205080204" pitchFamily="34" charset="-128"/>
            </a:endParaRPr>
          </a:p>
          <a:p>
            <a:pPr lvl="1">
              <a:lnSpc>
                <a:spcPct val="80000"/>
              </a:lnSpc>
            </a:pPr>
            <a:r>
              <a:rPr lang="en-US" altLang="en-US" sz="1600" dirty="0">
                <a:ea typeface="ＭＳ Ｐゴシック" panose="020B0600070205080204" pitchFamily="34" charset="-128"/>
              </a:rPr>
              <a:t>Breccia fragments strongly suggestive of a melt-bearing impactite deposit</a:t>
            </a:r>
          </a:p>
        </p:txBody>
      </p:sp>
      <p:sp>
        <p:nvSpPr>
          <p:cNvPr id="48133" name="Rectangle 70">
            <a:extLst>
              <a:ext uri="{FF2B5EF4-FFF2-40B4-BE49-F238E27FC236}">
                <a16:creationId xmlns:a16="http://schemas.microsoft.com/office/drawing/2014/main" id="{3E29B000-9629-479A-8AC2-EB752B96A675}"/>
              </a:ext>
            </a:extLst>
          </p:cNvPr>
          <p:cNvSpPr>
            <a:spLocks noChangeArrowheads="1"/>
          </p:cNvSpPr>
          <p:nvPr/>
        </p:nvSpPr>
        <p:spPr bwMode="auto">
          <a:xfrm>
            <a:off x="2057400" y="763588"/>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000">
                <a:solidFill>
                  <a:srgbClr val="FF1111"/>
                </a:solidFill>
              </a:rPr>
              <a:t>Pitted &amp; Fractured melt sheet</a:t>
            </a:r>
          </a:p>
        </p:txBody>
      </p:sp>
      <p:sp>
        <p:nvSpPr>
          <p:cNvPr id="48134" name="Rectangle 71">
            <a:extLst>
              <a:ext uri="{FF2B5EF4-FFF2-40B4-BE49-F238E27FC236}">
                <a16:creationId xmlns:a16="http://schemas.microsoft.com/office/drawing/2014/main" id="{20BFBCD2-74CF-34FD-4162-4FB1F08CC007}"/>
              </a:ext>
            </a:extLst>
          </p:cNvPr>
          <p:cNvSpPr>
            <a:spLocks noChangeArrowheads="1"/>
          </p:cNvSpPr>
          <p:nvPr/>
        </p:nvSpPr>
        <p:spPr bwMode="auto">
          <a:xfrm>
            <a:off x="1066800" y="611188"/>
            <a:ext cx="1003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000">
                <a:solidFill>
                  <a:srgbClr val="FF1111"/>
                </a:solidFill>
              </a:rPr>
              <a:t>Terrace ponds</a:t>
            </a:r>
          </a:p>
        </p:txBody>
      </p:sp>
      <p:sp>
        <p:nvSpPr>
          <p:cNvPr id="48135" name="Rectangle 72">
            <a:extLst>
              <a:ext uri="{FF2B5EF4-FFF2-40B4-BE49-F238E27FC236}">
                <a16:creationId xmlns:a16="http://schemas.microsoft.com/office/drawing/2014/main" id="{2CEB94B9-7723-6C43-9E6A-A33F6923062C}"/>
              </a:ext>
            </a:extLst>
          </p:cNvPr>
          <p:cNvSpPr>
            <a:spLocks noChangeArrowheads="1"/>
          </p:cNvSpPr>
          <p:nvPr/>
        </p:nvSpPr>
        <p:spPr bwMode="auto">
          <a:xfrm>
            <a:off x="152400" y="458788"/>
            <a:ext cx="919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000">
                <a:solidFill>
                  <a:srgbClr val="FF1111"/>
                </a:solidFill>
              </a:rPr>
              <a:t>Ejecta ponds</a:t>
            </a:r>
          </a:p>
        </p:txBody>
      </p:sp>
      <p:sp>
        <p:nvSpPr>
          <p:cNvPr id="48136" name="Rectangle 76">
            <a:extLst>
              <a:ext uri="{FF2B5EF4-FFF2-40B4-BE49-F238E27FC236}">
                <a16:creationId xmlns:a16="http://schemas.microsoft.com/office/drawing/2014/main" id="{250837E0-6E86-E9D8-41E1-85989CCB2464}"/>
              </a:ext>
            </a:extLst>
          </p:cNvPr>
          <p:cNvSpPr>
            <a:spLocks noChangeArrowheads="1"/>
          </p:cNvSpPr>
          <p:nvPr/>
        </p:nvSpPr>
        <p:spPr bwMode="auto">
          <a:xfrm>
            <a:off x="6180138" y="76200"/>
            <a:ext cx="2668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Ries Crater ejecta blanket</a:t>
            </a:r>
          </a:p>
        </p:txBody>
      </p:sp>
      <p:sp>
        <p:nvSpPr>
          <p:cNvPr id="48137" name="Line 77">
            <a:extLst>
              <a:ext uri="{FF2B5EF4-FFF2-40B4-BE49-F238E27FC236}">
                <a16:creationId xmlns:a16="http://schemas.microsoft.com/office/drawing/2014/main" id="{1DB87F05-02C7-F381-5843-90ED56C76744}"/>
              </a:ext>
            </a:extLst>
          </p:cNvPr>
          <p:cNvSpPr>
            <a:spLocks noChangeShapeType="1"/>
          </p:cNvSpPr>
          <p:nvPr/>
        </p:nvSpPr>
        <p:spPr bwMode="auto">
          <a:xfrm>
            <a:off x="5638800" y="839788"/>
            <a:ext cx="381000" cy="379412"/>
          </a:xfrm>
          <a:prstGeom prst="line">
            <a:avLst/>
          </a:prstGeom>
          <a:noFill/>
          <a:ln w="38100">
            <a:solidFill>
              <a:srgbClr val="FFFF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48138" name="Rectangle 80">
            <a:extLst>
              <a:ext uri="{FF2B5EF4-FFF2-40B4-BE49-F238E27FC236}">
                <a16:creationId xmlns:a16="http://schemas.microsoft.com/office/drawing/2014/main" id="{6CBBE768-C98B-0984-7F7A-E7BB7592366C}"/>
              </a:ext>
            </a:extLst>
          </p:cNvPr>
          <p:cNvSpPr>
            <a:spLocks noChangeArrowheads="1"/>
          </p:cNvSpPr>
          <p:nvPr/>
        </p:nvSpPr>
        <p:spPr bwMode="auto">
          <a:xfrm>
            <a:off x="6324600" y="1143000"/>
            <a:ext cx="1263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000">
                <a:solidFill>
                  <a:srgbClr val="FFFF00"/>
                </a:solidFill>
              </a:rPr>
              <a:t>Melt-bearing ejecta</a:t>
            </a:r>
          </a:p>
        </p:txBody>
      </p:sp>
      <p:sp>
        <p:nvSpPr>
          <p:cNvPr id="48139" name="Rectangle 82">
            <a:extLst>
              <a:ext uri="{FF2B5EF4-FFF2-40B4-BE49-F238E27FC236}">
                <a16:creationId xmlns:a16="http://schemas.microsoft.com/office/drawing/2014/main" id="{43DFEB85-4A26-5F67-0B87-83D496413534}"/>
              </a:ext>
            </a:extLst>
          </p:cNvPr>
          <p:cNvSpPr>
            <a:spLocks noChangeArrowheads="1"/>
          </p:cNvSpPr>
          <p:nvPr/>
        </p:nvSpPr>
        <p:spPr bwMode="auto">
          <a:xfrm>
            <a:off x="6858000" y="1847850"/>
            <a:ext cx="989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000">
                <a:solidFill>
                  <a:srgbClr val="FFFF00"/>
                </a:solidFill>
              </a:rPr>
              <a:t>Ballistic ejecta</a:t>
            </a:r>
          </a:p>
        </p:txBody>
      </p:sp>
      <p:sp>
        <p:nvSpPr>
          <p:cNvPr id="48140" name="Line 83">
            <a:extLst>
              <a:ext uri="{FF2B5EF4-FFF2-40B4-BE49-F238E27FC236}">
                <a16:creationId xmlns:a16="http://schemas.microsoft.com/office/drawing/2014/main" id="{F149226C-7D1C-34EA-8103-6C8037CE6346}"/>
              </a:ext>
            </a:extLst>
          </p:cNvPr>
          <p:cNvSpPr>
            <a:spLocks noChangeShapeType="1"/>
          </p:cNvSpPr>
          <p:nvPr/>
        </p:nvSpPr>
        <p:spPr bwMode="auto">
          <a:xfrm flipH="1" flipV="1">
            <a:off x="6680200" y="1739900"/>
            <a:ext cx="228600" cy="228600"/>
          </a:xfrm>
          <a:prstGeom prst="line">
            <a:avLst/>
          </a:prstGeom>
          <a:noFill/>
          <a:ln w="25400">
            <a:solidFill>
              <a:srgbClr val="FFFF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48141" name="Line 84">
            <a:extLst>
              <a:ext uri="{FF2B5EF4-FFF2-40B4-BE49-F238E27FC236}">
                <a16:creationId xmlns:a16="http://schemas.microsoft.com/office/drawing/2014/main" id="{1F592254-A874-14BF-C1FD-FBBC0A1309C1}"/>
              </a:ext>
            </a:extLst>
          </p:cNvPr>
          <p:cNvSpPr>
            <a:spLocks noChangeShapeType="1"/>
          </p:cNvSpPr>
          <p:nvPr/>
        </p:nvSpPr>
        <p:spPr bwMode="auto">
          <a:xfrm flipV="1">
            <a:off x="7778750" y="1752600"/>
            <a:ext cx="381000" cy="228600"/>
          </a:xfrm>
          <a:prstGeom prst="line">
            <a:avLst/>
          </a:prstGeom>
          <a:noFill/>
          <a:ln w="25400">
            <a:solidFill>
              <a:srgbClr val="FFFF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a:extLst>
              <a:ext uri="{FF2B5EF4-FFF2-40B4-BE49-F238E27FC236}">
                <a16:creationId xmlns:a16="http://schemas.microsoft.com/office/drawing/2014/main" id="{38E03D8F-87B6-D337-3049-0F486CE3A231}"/>
              </a:ext>
            </a:extLst>
          </p:cNvPr>
          <p:cNvSpPr>
            <a:spLocks noGrp="1" noChangeArrowheads="1"/>
          </p:cNvSpPr>
          <p:nvPr>
            <p:ph type="body" idx="1"/>
          </p:nvPr>
        </p:nvSpPr>
        <p:spPr>
          <a:xfrm>
            <a:off x="0" y="363538"/>
            <a:ext cx="4267200" cy="6008687"/>
          </a:xfrm>
        </p:spPr>
        <p:txBody>
          <a:bodyPr/>
          <a:lstStyle/>
          <a:p>
            <a:pPr marL="342900" indent="-342900" defTabSz="914400">
              <a:lnSpc>
                <a:spcPct val="80000"/>
              </a:lnSpc>
            </a:pPr>
            <a:r>
              <a:rPr lang="en-US" altLang="en-US" dirty="0">
                <a:ea typeface="ＭＳ Ｐゴシック" panose="020B0600070205080204" pitchFamily="34" charset="-128"/>
              </a:rPr>
              <a:t>Amazonian</a:t>
            </a:r>
          </a:p>
          <a:p>
            <a:pPr marL="685800" lvl="1" indent="-342900" defTabSz="914400">
              <a:lnSpc>
                <a:spcPct val="80000"/>
              </a:lnSpc>
            </a:pPr>
            <a:r>
              <a:rPr lang="en-US" altLang="en-US" dirty="0">
                <a:ea typeface="ＭＳ Ｐゴシック" panose="020B0600070205080204" pitchFamily="34" charset="-128"/>
              </a:rPr>
              <a:t>Volcanism</a:t>
            </a:r>
          </a:p>
          <a:p>
            <a:pPr marL="685800" lvl="1" indent="-342900" defTabSz="914400">
              <a:lnSpc>
                <a:spcPct val="80000"/>
              </a:lnSpc>
            </a:pPr>
            <a:r>
              <a:rPr lang="en-US" altLang="en-US" dirty="0">
                <a:ea typeface="ＭＳ Ｐゴシック" panose="020B0600070205080204" pitchFamily="34" charset="-128"/>
              </a:rPr>
              <a:t>Tectonism</a:t>
            </a:r>
          </a:p>
          <a:p>
            <a:pPr marL="685800" lvl="1" indent="-342900" defTabSz="914400">
              <a:lnSpc>
                <a:spcPct val="80000"/>
              </a:lnSpc>
            </a:pPr>
            <a:r>
              <a:rPr lang="en-US" altLang="en-US" dirty="0">
                <a:ea typeface="ＭＳ Ｐゴシック" panose="020B0600070205080204" pitchFamily="34" charset="-128"/>
              </a:rPr>
              <a:t>Cratering</a:t>
            </a:r>
          </a:p>
          <a:p>
            <a:pPr marL="685800" lvl="1" indent="-342900" defTabSz="914400">
              <a:lnSpc>
                <a:spcPct val="80000"/>
              </a:lnSpc>
            </a:pPr>
            <a:r>
              <a:rPr lang="en-US" altLang="en-US" dirty="0">
                <a:ea typeface="ＭＳ Ｐゴシック" panose="020B0600070205080204" pitchFamily="34" charset="-128"/>
              </a:rPr>
              <a:t>Fluvial processes</a:t>
            </a:r>
          </a:p>
          <a:p>
            <a:pPr marL="685800" lvl="1" indent="-342900" defTabSz="914400">
              <a:lnSpc>
                <a:spcPct val="80000"/>
              </a:lnSpc>
            </a:pPr>
            <a:r>
              <a:rPr lang="en-US" altLang="en-US" dirty="0">
                <a:ea typeface="ＭＳ Ｐゴシック" panose="020B0600070205080204" pitchFamily="34" charset="-128"/>
              </a:rPr>
              <a:t>Eolian—see current processes</a:t>
            </a:r>
          </a:p>
          <a:p>
            <a:pPr marL="685800" lvl="1" indent="-342900" defTabSz="914400">
              <a:lnSpc>
                <a:spcPct val="70000"/>
              </a:lnSpc>
            </a:pPr>
            <a:endParaRPr lang="en-US" altLang="en-US" dirty="0">
              <a:ea typeface="ＭＳ Ｐゴシック" panose="020B0600070205080204" pitchFamily="34" charset="-128"/>
            </a:endParaRPr>
          </a:p>
          <a:p>
            <a:pPr marL="342900" indent="-342900" defTabSz="914400">
              <a:lnSpc>
                <a:spcPct val="80000"/>
              </a:lnSpc>
            </a:pPr>
            <a:r>
              <a:rPr lang="en-US" altLang="en-US" dirty="0">
                <a:ea typeface="ＭＳ Ｐゴシック" panose="020B0600070205080204" pitchFamily="34" charset="-128"/>
              </a:rPr>
              <a:t>Mid-latitude deposits</a:t>
            </a:r>
          </a:p>
          <a:p>
            <a:pPr marL="685800" lvl="1" indent="-342900" defTabSz="914400">
              <a:lnSpc>
                <a:spcPct val="70000"/>
              </a:lnSpc>
            </a:pPr>
            <a:r>
              <a:rPr lang="en-US" altLang="en-US" dirty="0">
                <a:ea typeface="ＭＳ Ｐゴシック" panose="020B0600070205080204" pitchFamily="34" charset="-128"/>
              </a:rPr>
              <a:t>Gullies</a:t>
            </a:r>
          </a:p>
          <a:p>
            <a:pPr marL="685800" lvl="1" indent="-342900" defTabSz="914400">
              <a:lnSpc>
                <a:spcPct val="70000"/>
              </a:lnSpc>
            </a:pPr>
            <a:r>
              <a:rPr lang="en-US" altLang="en-US" dirty="0">
                <a:ea typeface="ＭＳ Ｐゴシック" panose="020B0600070205080204" pitchFamily="34" charset="-128"/>
              </a:rPr>
              <a:t>Flow features (glaciers)</a:t>
            </a:r>
          </a:p>
          <a:p>
            <a:pPr marL="685800" lvl="1" indent="-342900" defTabSz="914400">
              <a:lnSpc>
                <a:spcPct val="70000"/>
              </a:lnSpc>
            </a:pPr>
            <a:r>
              <a:rPr lang="en-US" altLang="en-US" dirty="0">
                <a:ea typeface="ＭＳ Ｐゴシック" panose="020B0600070205080204" pitchFamily="34" charset="-128"/>
              </a:rPr>
              <a:t>Ground ice</a:t>
            </a:r>
          </a:p>
          <a:p>
            <a:pPr marL="685800" lvl="1" indent="-342900" defTabSz="914400">
              <a:lnSpc>
                <a:spcPct val="70000"/>
              </a:lnSpc>
            </a:pPr>
            <a:endParaRPr lang="en-US" altLang="en-US" dirty="0">
              <a:ea typeface="ＭＳ Ｐゴシック" panose="020B0600070205080204" pitchFamily="34" charset="-128"/>
            </a:endParaRPr>
          </a:p>
          <a:p>
            <a:pPr marL="342900" indent="-342900" defTabSz="914400">
              <a:lnSpc>
                <a:spcPct val="80000"/>
              </a:lnSpc>
            </a:pPr>
            <a:r>
              <a:rPr lang="en-US" altLang="en-US" dirty="0">
                <a:ea typeface="ＭＳ Ｐゴシック" panose="020B0600070205080204" pitchFamily="34" charset="-128"/>
              </a:rPr>
              <a:t>Current non-polar activity on Mars</a:t>
            </a:r>
          </a:p>
          <a:p>
            <a:pPr marL="685800" lvl="1" indent="-342900" defTabSz="914400">
              <a:lnSpc>
                <a:spcPct val="80000"/>
              </a:lnSpc>
            </a:pPr>
            <a:r>
              <a:rPr lang="en-US" altLang="en-US" dirty="0">
                <a:ea typeface="ＭＳ Ｐゴシック" panose="020B0600070205080204" pitchFamily="34" charset="-128"/>
              </a:rPr>
              <a:t>Future class</a:t>
            </a:r>
          </a:p>
          <a:p>
            <a:pPr marL="342900" indent="-342900" defTabSz="914400">
              <a:lnSpc>
                <a:spcPct val="80000"/>
              </a:lnSpc>
            </a:pPr>
            <a:r>
              <a:rPr lang="en-US" altLang="en-US" dirty="0">
                <a:ea typeface="ＭＳ Ｐゴシック" panose="020B0600070205080204" pitchFamily="34" charset="-128"/>
              </a:rPr>
              <a:t>Polar activity</a:t>
            </a:r>
          </a:p>
          <a:p>
            <a:pPr marL="685800" lvl="1" indent="-342900" defTabSz="914400">
              <a:lnSpc>
                <a:spcPct val="80000"/>
              </a:lnSpc>
            </a:pPr>
            <a:r>
              <a:rPr lang="en-US" altLang="en-US" dirty="0">
                <a:ea typeface="ＭＳ Ｐゴシック" panose="020B0600070205080204" pitchFamily="34" charset="-128"/>
              </a:rPr>
              <a:t>Separate ppt</a:t>
            </a:r>
          </a:p>
        </p:txBody>
      </p:sp>
      <p:pic>
        <p:nvPicPr>
          <p:cNvPr id="8194" name="Picture 11" descr="42S_158W_30">
            <a:extLst>
              <a:ext uri="{FF2B5EF4-FFF2-40B4-BE49-F238E27FC236}">
                <a16:creationId xmlns:a16="http://schemas.microsoft.com/office/drawing/2014/main" id="{23F648B4-FBD9-19D7-DD5D-26EC2A9E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34925"/>
            <a:ext cx="47498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12">
            <a:extLst>
              <a:ext uri="{FF2B5EF4-FFF2-40B4-BE49-F238E27FC236}">
                <a16:creationId xmlns:a16="http://schemas.microsoft.com/office/drawing/2014/main" id="{CC83114A-A0CD-0F28-DF51-30B0B9185BFE}"/>
              </a:ext>
            </a:extLst>
          </p:cNvPr>
          <p:cNvSpPr txBox="1">
            <a:spLocks noChangeArrowheads="1"/>
          </p:cNvSpPr>
          <p:nvPr/>
        </p:nvSpPr>
        <p:spPr bwMode="auto">
          <a:xfrm>
            <a:off x="6388100" y="6577013"/>
            <a:ext cx="1052513" cy="280987"/>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msss.com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AB76A643-D163-EE80-8B34-C3E272F5C99D}"/>
              </a:ext>
            </a:extLst>
          </p:cNvPr>
          <p:cNvSpPr>
            <a:spLocks noGrp="1" noChangeArrowheads="1"/>
          </p:cNvSpPr>
          <p:nvPr>
            <p:ph type="title"/>
          </p:nvPr>
        </p:nvSpPr>
        <p:spPr bwMode="auto">
          <a:xfrm>
            <a:off x="381000" y="76200"/>
            <a:ext cx="8559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000">
                <a:solidFill>
                  <a:srgbClr val="0536D2"/>
                </a:solidFill>
                <a:ea typeface="ＭＳ Ｐゴシック" panose="020B0600070205080204" pitchFamily="34" charset="-128"/>
              </a:rPr>
              <a:t>Channels on some well-preserved large craters like Mojave crater extend to tops of drainage divides, so it can’t be from groundwater. Fluids fell from above, probably as part of the impact ejecta.</a:t>
            </a:r>
            <a:endParaRPr lang="en-US" altLang="en-US">
              <a:solidFill>
                <a:srgbClr val="0536D2"/>
              </a:solidFill>
              <a:ea typeface="ＭＳ Ｐゴシック" panose="020B0600070205080204" pitchFamily="34" charset="-128"/>
            </a:endParaRPr>
          </a:p>
        </p:txBody>
      </p:sp>
      <p:pic>
        <p:nvPicPr>
          <p:cNvPr id="50178" name="Picture 3" descr="PSP_001481_1875_RED">
            <a:extLst>
              <a:ext uri="{FF2B5EF4-FFF2-40B4-BE49-F238E27FC236}">
                <a16:creationId xmlns:a16="http://schemas.microsoft.com/office/drawing/2014/main" id="{260CAC96-2382-8585-CE04-32143ED07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20732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PSP_001481_1875_RED-fullres">
            <a:extLst>
              <a:ext uri="{FF2B5EF4-FFF2-40B4-BE49-F238E27FC236}">
                <a16:creationId xmlns:a16="http://schemas.microsoft.com/office/drawing/2014/main" id="{FAE5337A-00C9-0AA7-BD6C-FA2E479A2B4D}"/>
              </a:ext>
            </a:extLst>
          </p:cNvPr>
          <p:cNvPicPr>
            <a:picLocks noChangeAspect="1" noChangeArrowheads="1"/>
          </p:cNvPicPr>
          <p:nvPr/>
        </p:nvPicPr>
        <p:blipFill>
          <a:blip r:embed="rId4">
            <a:lum bright="-4000"/>
            <a:extLst>
              <a:ext uri="{28A0092B-C50C-407E-A947-70E740481C1C}">
                <a14:useLocalDpi xmlns:a14="http://schemas.microsoft.com/office/drawing/2010/main" val="0"/>
              </a:ext>
            </a:extLst>
          </a:blip>
          <a:srcRect/>
          <a:stretch>
            <a:fillRect/>
          </a:stretch>
        </p:blipFill>
        <p:spPr bwMode="auto">
          <a:xfrm>
            <a:off x="2057400" y="1066800"/>
            <a:ext cx="70866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46680530-A74F-2B97-7671-C5FBB17CF511}"/>
              </a:ext>
            </a:extLst>
          </p:cNvPr>
          <p:cNvSpPr>
            <a:spLocks noChangeArrowheads="1"/>
          </p:cNvSpPr>
          <p:nvPr/>
        </p:nvSpPr>
        <p:spPr bwMode="auto">
          <a:xfrm>
            <a:off x="533400" y="2743200"/>
            <a:ext cx="169863" cy="127000"/>
          </a:xfrm>
          <a:prstGeom prst="rect">
            <a:avLst/>
          </a:prstGeom>
          <a:solidFill>
            <a:schemeClr val="accent1">
              <a:alpha val="0"/>
            </a:schemeClr>
          </a:solidFill>
          <a:ln w="25400">
            <a:solidFill>
              <a:schemeClr val="tx1"/>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0181" name="Line 6">
            <a:extLst>
              <a:ext uri="{FF2B5EF4-FFF2-40B4-BE49-F238E27FC236}">
                <a16:creationId xmlns:a16="http://schemas.microsoft.com/office/drawing/2014/main" id="{F2EACE71-C751-4586-068D-BFFAA709C8DE}"/>
              </a:ext>
            </a:extLst>
          </p:cNvPr>
          <p:cNvSpPr>
            <a:spLocks noChangeShapeType="1"/>
          </p:cNvSpPr>
          <p:nvPr/>
        </p:nvSpPr>
        <p:spPr bwMode="auto">
          <a:xfrm flipV="1">
            <a:off x="531813" y="1073150"/>
            <a:ext cx="1533525" cy="1679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2" name="Line 7">
            <a:extLst>
              <a:ext uri="{FF2B5EF4-FFF2-40B4-BE49-F238E27FC236}">
                <a16:creationId xmlns:a16="http://schemas.microsoft.com/office/drawing/2014/main" id="{2F5BCD92-A9FF-757E-240E-2CFE7345CCB5}"/>
              </a:ext>
            </a:extLst>
          </p:cNvPr>
          <p:cNvSpPr>
            <a:spLocks noChangeShapeType="1"/>
          </p:cNvSpPr>
          <p:nvPr/>
        </p:nvSpPr>
        <p:spPr bwMode="auto">
          <a:xfrm>
            <a:off x="523875" y="2867025"/>
            <a:ext cx="1549400" cy="32940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3" name="Text Box 8">
            <a:extLst>
              <a:ext uri="{FF2B5EF4-FFF2-40B4-BE49-F238E27FC236}">
                <a16:creationId xmlns:a16="http://schemas.microsoft.com/office/drawing/2014/main" id="{C63F497E-D777-E6D6-6CF7-757EC54FF91D}"/>
              </a:ext>
            </a:extLst>
          </p:cNvPr>
          <p:cNvSpPr>
            <a:spLocks noGrp="1" noChangeArrowheads="1"/>
          </p:cNvSpPr>
          <p:nvPr>
            <p:ph type="body" idx="1"/>
          </p:nvPr>
        </p:nvSpPr>
        <p:spPr>
          <a:xfrm>
            <a:off x="2362200" y="6172200"/>
            <a:ext cx="3429000" cy="304800"/>
          </a:xfrm>
          <a:noFill/>
        </p:spPr>
        <p:txBody>
          <a:bodyPr/>
          <a:lstStyle/>
          <a:p>
            <a:pPr>
              <a:spcBef>
                <a:spcPct val="50000"/>
              </a:spcBef>
              <a:buFontTx/>
              <a:buNone/>
            </a:pPr>
            <a:r>
              <a:rPr lang="en-US" altLang="en-US" sz="1200">
                <a:ea typeface="ＭＳ Ｐゴシック" panose="020B0600070205080204" pitchFamily="34" charset="-128"/>
              </a:rPr>
              <a:t>PSP_1481_1875  Mojave crater rim</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816CB58-8F9E-D89F-8DE6-3D5686C7821F}"/>
              </a:ext>
            </a:extLst>
          </p:cNvPr>
          <p:cNvSpPr>
            <a:spLocks noGrp="1"/>
          </p:cNvSpPr>
          <p:nvPr>
            <p:ph type="ctrTitle"/>
          </p:nvPr>
        </p:nvSpPr>
        <p:spPr bwMode="auto">
          <a:xfrm>
            <a:off x="3352800" y="101600"/>
            <a:ext cx="6096000" cy="957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ea typeface="ＭＳ Ｐゴシック" panose="020B0600070205080204" pitchFamily="34" charset="-128"/>
              </a:rPr>
              <a:t>Late Alluvial Fan Formation</a:t>
            </a:r>
            <a:br>
              <a:rPr lang="en-US" altLang="en-US" sz="2400">
                <a:ea typeface="ＭＳ Ｐゴシック" panose="020B0600070205080204" pitchFamily="34" charset="-128"/>
              </a:rPr>
            </a:br>
            <a:r>
              <a:rPr lang="en-US" altLang="en-US" sz="2400">
                <a:ea typeface="ＭＳ Ｐゴシック" panose="020B0600070205080204" pitchFamily="34" charset="-128"/>
              </a:rPr>
              <a:t> in southern </a:t>
            </a:r>
            <a:br>
              <a:rPr lang="en-US" altLang="en-US" sz="2400">
                <a:ea typeface="ＭＳ Ｐゴシック" panose="020B0600070205080204" pitchFamily="34" charset="-128"/>
              </a:rPr>
            </a:br>
            <a:r>
              <a:rPr lang="en-US" altLang="en-US" sz="2400">
                <a:ea typeface="ＭＳ Ｐゴシック" panose="020B0600070205080204" pitchFamily="34" charset="-128"/>
              </a:rPr>
              <a:t>Margaritifer Terra, Mars</a:t>
            </a:r>
          </a:p>
        </p:txBody>
      </p:sp>
      <p:sp>
        <p:nvSpPr>
          <p:cNvPr id="52226" name="Subtitle 2">
            <a:extLst>
              <a:ext uri="{FF2B5EF4-FFF2-40B4-BE49-F238E27FC236}">
                <a16:creationId xmlns:a16="http://schemas.microsoft.com/office/drawing/2014/main" id="{7C7DCB18-7BA1-65BE-4933-A7C78449B2FF}"/>
              </a:ext>
            </a:extLst>
          </p:cNvPr>
          <p:cNvSpPr>
            <a:spLocks noGrp="1" noChangeArrowheads="1"/>
          </p:cNvSpPr>
          <p:nvPr>
            <p:ph type="subTitle" idx="1"/>
          </p:nvPr>
        </p:nvSpPr>
        <p:spPr>
          <a:xfrm>
            <a:off x="6705600" y="1143000"/>
            <a:ext cx="2303463" cy="5105400"/>
          </a:xfrm>
        </p:spPr>
        <p:txBody>
          <a:bodyPr/>
          <a:lstStyle/>
          <a:p>
            <a:pPr algn="l" eaLnBrk="1" hangingPunct="1">
              <a:lnSpc>
                <a:spcPct val="90000"/>
              </a:lnSpc>
              <a:spcAft>
                <a:spcPts val="300"/>
              </a:spcAft>
              <a:buFont typeface="Arial" panose="020B0604020202020204" pitchFamily="34" charset="0"/>
              <a:buChar char="•"/>
            </a:pPr>
            <a:r>
              <a:rPr lang="en-US" altLang="en-US" sz="1400">
                <a:ea typeface="ＭＳ Ｐゴシック" panose="020B0600070205080204" pitchFamily="34" charset="-128"/>
              </a:rPr>
              <a:t>Crater fans, floor and mantling deposits are mapped and help constrain the timing of their emplacement</a:t>
            </a:r>
          </a:p>
          <a:p>
            <a:pPr algn="l" eaLnBrk="1" hangingPunct="1">
              <a:lnSpc>
                <a:spcPct val="90000"/>
              </a:lnSpc>
              <a:spcAft>
                <a:spcPts val="300"/>
              </a:spcAft>
              <a:buFont typeface="Arial" panose="020B0604020202020204" pitchFamily="34" charset="0"/>
              <a:buChar char="•"/>
            </a:pPr>
            <a:r>
              <a:rPr lang="en-US" altLang="en-US" sz="1400">
                <a:ea typeface="ＭＳ Ｐゴシック" panose="020B0600070205080204" pitchFamily="34" charset="-128"/>
              </a:rPr>
              <a:t>Fan deposits include the candidate MSL landing sites in Holden and Eberswalde craters. </a:t>
            </a:r>
          </a:p>
          <a:p>
            <a:pPr algn="l" eaLnBrk="1" hangingPunct="1">
              <a:lnSpc>
                <a:spcPct val="90000"/>
              </a:lnSpc>
              <a:spcAft>
                <a:spcPts val="300"/>
              </a:spcAft>
              <a:buFont typeface="Arial" panose="020B0604020202020204" pitchFamily="34" charset="0"/>
              <a:buChar char="•"/>
            </a:pPr>
            <a:r>
              <a:rPr lang="en-US" altLang="en-US" sz="1400">
                <a:ea typeface="ＭＳ Ｐゴシック" panose="020B0600070205080204" pitchFamily="34" charset="-128"/>
              </a:rPr>
              <a:t>Fans likely Amazonian to near time of Amazonian-Hesperian boundary in age. </a:t>
            </a:r>
          </a:p>
          <a:p>
            <a:pPr algn="l" eaLnBrk="1" hangingPunct="1">
              <a:lnSpc>
                <a:spcPct val="90000"/>
              </a:lnSpc>
              <a:spcAft>
                <a:spcPts val="300"/>
              </a:spcAft>
              <a:buFont typeface="Arial" panose="020B0604020202020204" pitchFamily="34" charset="0"/>
              <a:buChar char="•"/>
            </a:pPr>
            <a:r>
              <a:rPr lang="en-US" altLang="en-US" sz="1400">
                <a:ea typeface="ＭＳ Ｐゴシック" panose="020B0600070205080204" pitchFamily="34" charset="-128"/>
              </a:rPr>
              <a:t>Floor and mantling deposits Hesperian and Amazonian, respectively. </a:t>
            </a:r>
          </a:p>
          <a:p>
            <a:pPr algn="l" eaLnBrk="1" hangingPunct="1">
              <a:lnSpc>
                <a:spcPct val="90000"/>
              </a:lnSpc>
              <a:spcAft>
                <a:spcPts val="300"/>
              </a:spcAft>
              <a:buFont typeface="Arial" panose="020B0604020202020204" pitchFamily="34" charset="0"/>
              <a:buChar char="•"/>
            </a:pPr>
            <a:r>
              <a:rPr lang="en-US" altLang="en-US" sz="1400">
                <a:ea typeface="ＭＳ Ｐゴシック" panose="020B0600070205080204" pitchFamily="34" charset="-128"/>
              </a:rPr>
              <a:t>Fans are younger than thought, may reflect late fluvial activity, and imply MSL might not access hoped for ancient organics. </a:t>
            </a:r>
          </a:p>
        </p:txBody>
      </p:sp>
      <p:pic>
        <p:nvPicPr>
          <p:cNvPr id="52227" name="Picture 3" descr="Fans in Unnamed Crater.jpg">
            <a:extLst>
              <a:ext uri="{FF2B5EF4-FFF2-40B4-BE49-F238E27FC236}">
                <a16:creationId xmlns:a16="http://schemas.microsoft.com/office/drawing/2014/main" id="{2A7AE0EA-D6A5-4A2D-7937-AA80885A9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31702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Figure 1 Full Image LPSC 2011.jpg">
            <a:extLst>
              <a:ext uri="{FF2B5EF4-FFF2-40B4-BE49-F238E27FC236}">
                <a16:creationId xmlns:a16="http://schemas.microsoft.com/office/drawing/2014/main" id="{64B2EDD4-1A1B-708D-1FB1-6660A0BB84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35052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descr="Figure2_craterplot">
            <a:extLst>
              <a:ext uri="{FF2B5EF4-FFF2-40B4-BE49-F238E27FC236}">
                <a16:creationId xmlns:a16="http://schemas.microsoft.com/office/drawing/2014/main" id="{088471C5-0543-4EF3-E109-8E3B6826A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21"/>
          <a:stretch>
            <a:fillRect/>
          </a:stretch>
        </p:blipFill>
        <p:spPr bwMode="auto">
          <a:xfrm>
            <a:off x="3733800" y="1600200"/>
            <a:ext cx="277812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7">
            <a:extLst>
              <a:ext uri="{FF2B5EF4-FFF2-40B4-BE49-F238E27FC236}">
                <a16:creationId xmlns:a16="http://schemas.microsoft.com/office/drawing/2014/main" id="{0B9266A9-2FA5-FF2C-3EE4-28EB20267736}"/>
              </a:ext>
            </a:extLst>
          </p:cNvPr>
          <p:cNvSpPr txBox="1">
            <a:spLocks noChangeArrowheads="1"/>
          </p:cNvSpPr>
          <p:nvPr/>
        </p:nvSpPr>
        <p:spPr bwMode="auto">
          <a:xfrm>
            <a:off x="4114800" y="6335713"/>
            <a:ext cx="480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900">
                <a:latin typeface="Calibri" panose="020F0502020204030204" pitchFamily="34" charset="0"/>
              </a:rPr>
              <a:t>See also:  Grant, J. A. and Wilson, S. A., 2011, Late alluvial fan formation in southern Margaritifer Terra, Mars: Geophys. Res. Letts., 38, L08201, doi:10.1029/2011GL046844.</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40CA006F-3CB1-9A24-F81C-7EF9F28DE412}"/>
              </a:ext>
            </a:extLst>
          </p:cNvPr>
          <p:cNvSpPr>
            <a:spLocks noGrp="1"/>
          </p:cNvSpPr>
          <p:nvPr>
            <p:ph type="title"/>
          </p:nvPr>
        </p:nvSpPr>
        <p:spPr bwMode="auto">
          <a:xfrm>
            <a:off x="230188" y="0"/>
            <a:ext cx="8913812" cy="66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altLang="en-US" sz="2000">
                <a:ea typeface="ＭＳ Ｐゴシック" panose="020B0600070205080204" pitchFamily="34" charset="-128"/>
              </a:rPr>
              <a:t>Widespread Snowfall as the Water Source for River Deposits on Mars</a:t>
            </a:r>
            <a:br>
              <a:rPr lang="en-US" altLang="en-US" sz="2200">
                <a:ea typeface="ＭＳ Ｐゴシック" panose="020B0600070205080204" pitchFamily="34" charset="-128"/>
              </a:rPr>
            </a:br>
            <a:r>
              <a:rPr lang="en-US" altLang="en-US" sz="1100">
                <a:ea typeface="ＭＳ Ｐゴシック" panose="020B0600070205080204" pitchFamily="34" charset="-128"/>
              </a:rPr>
              <a:t>Published in Planetary and Space Science in 2012 by John Grant and Sharon Wilson</a:t>
            </a:r>
          </a:p>
        </p:txBody>
      </p:sp>
      <p:sp>
        <p:nvSpPr>
          <p:cNvPr id="53250" name="Rectangle 1">
            <a:extLst>
              <a:ext uri="{FF2B5EF4-FFF2-40B4-BE49-F238E27FC236}">
                <a16:creationId xmlns:a16="http://schemas.microsoft.com/office/drawing/2014/main" id="{FBF2237D-75F7-E59B-D6CA-B3AF6C54D5E7}"/>
              </a:ext>
            </a:extLst>
          </p:cNvPr>
          <p:cNvSpPr>
            <a:spLocks/>
          </p:cNvSpPr>
          <p:nvPr/>
        </p:nvSpPr>
        <p:spPr bwMode="auto">
          <a:xfrm>
            <a:off x="188913" y="3355975"/>
            <a:ext cx="4351337"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bIns="32146" anchor="ctr">
            <a:spAutoFit/>
          </a:bodyPr>
          <a:lstStyle>
            <a:lvl1pPr marL="127000" indent="-127000"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l">
              <a:spcAft>
                <a:spcPts val="850"/>
              </a:spcAft>
            </a:pPr>
            <a:r>
              <a:rPr lang="en-US" altLang="en-US" sz="1400"/>
              <a:t>The distribution and appearance of the fans is most consistent with widely occurring precipitation, probably as snow. </a:t>
            </a:r>
          </a:p>
          <a:p>
            <a:pPr algn="l">
              <a:spcAft>
                <a:spcPts val="850"/>
              </a:spcAft>
            </a:pPr>
            <a:r>
              <a:rPr lang="en-US" altLang="en-US" sz="1400"/>
              <a:t>Snow was possibly concentrated into preexisting crater rim depressions (white arrows in figure to the right) by the wind and facilitated weathering to form fines (gravel, sand, and silt) that was washed onto the fans when the snow melted. </a:t>
            </a:r>
          </a:p>
          <a:p>
            <a:pPr algn="l">
              <a:spcAft>
                <a:spcPts val="850"/>
              </a:spcAft>
            </a:pPr>
            <a:r>
              <a:rPr lang="en-US" altLang="en-US" sz="1400"/>
              <a:t>Fans may record and preserve evidence of habitable conditions on Mars that occurred relatively recently (Early Amazonian), when the cold, dry climate on Mars was punctuated by wetter conditions. </a:t>
            </a:r>
          </a:p>
        </p:txBody>
      </p:sp>
      <p:pic>
        <p:nvPicPr>
          <p:cNvPr id="53251" name="Picture 3">
            <a:extLst>
              <a:ext uri="{FF2B5EF4-FFF2-40B4-BE49-F238E27FC236}">
                <a16:creationId xmlns:a16="http://schemas.microsoft.com/office/drawing/2014/main" id="{76817C05-8833-2975-C70D-4CAF5C795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388" y="6134100"/>
            <a:ext cx="10366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252" name="Picture 3" descr="Basemap_figure_20to40south_1">
            <a:extLst>
              <a:ext uri="{FF2B5EF4-FFF2-40B4-BE49-F238E27FC236}">
                <a16:creationId xmlns:a16="http://schemas.microsoft.com/office/drawing/2014/main" id="{FE88431F-B93E-9213-947B-DA45DCAC5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66738"/>
            <a:ext cx="369093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Figure2_craterA_B">
            <a:extLst>
              <a:ext uri="{FF2B5EF4-FFF2-40B4-BE49-F238E27FC236}">
                <a16:creationId xmlns:a16="http://schemas.microsoft.com/office/drawing/2014/main" id="{C889E496-1E0D-1273-62A2-7635D94E0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633413"/>
            <a:ext cx="3341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6">
            <a:extLst>
              <a:ext uri="{FF2B5EF4-FFF2-40B4-BE49-F238E27FC236}">
                <a16:creationId xmlns:a16="http://schemas.microsoft.com/office/drawing/2014/main" id="{EE7E7B99-4B81-295E-9B34-30980A3F3D00}"/>
              </a:ext>
            </a:extLst>
          </p:cNvPr>
          <p:cNvSpPr txBox="1">
            <a:spLocks noChangeArrowheads="1"/>
          </p:cNvSpPr>
          <p:nvPr/>
        </p:nvSpPr>
        <p:spPr bwMode="auto">
          <a:xfrm>
            <a:off x="1581150" y="692150"/>
            <a:ext cx="557213" cy="395288"/>
          </a:xfrm>
          <a:prstGeom prst="rect">
            <a:avLst/>
          </a:prstGeom>
          <a:solidFill>
            <a:schemeClr val="tx1"/>
          </a:solidFill>
          <a:ln w="9525">
            <a:solidFill>
              <a:srgbClr val="FF0000"/>
            </a:solidFill>
            <a:miter lim="800000"/>
            <a:headEnd/>
            <a:tailEnd/>
          </a:ln>
        </p:spPr>
        <p:txBody>
          <a:bodyPr lIns="64291" tIns="32146" rIns="64291" bIns="32146">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600">
                <a:solidFill>
                  <a:schemeClr val="bg1"/>
                </a:solidFill>
              </a:rPr>
              <a:t>White – Fans</a:t>
            </a:r>
          </a:p>
          <a:p>
            <a:r>
              <a:rPr lang="en-US" altLang="en-US" sz="600">
                <a:solidFill>
                  <a:schemeClr val="bg1"/>
                </a:solidFill>
              </a:rPr>
              <a:t>Black -  No Fans</a:t>
            </a:r>
          </a:p>
        </p:txBody>
      </p:sp>
      <p:pic>
        <p:nvPicPr>
          <p:cNvPr id="53255" name="Picture 8">
            <a:extLst>
              <a:ext uri="{FF2B5EF4-FFF2-40B4-BE49-F238E27FC236}">
                <a16:creationId xmlns:a16="http://schemas.microsoft.com/office/drawing/2014/main" id="{70486155-C40D-8839-695D-1E4B4DCDA2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4567238"/>
            <a:ext cx="411321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6" name="TextBox 9">
            <a:extLst>
              <a:ext uri="{FF2B5EF4-FFF2-40B4-BE49-F238E27FC236}">
                <a16:creationId xmlns:a16="http://schemas.microsoft.com/office/drawing/2014/main" id="{E0648E27-D2ED-A420-1435-42DE2829E984}"/>
              </a:ext>
            </a:extLst>
          </p:cNvPr>
          <p:cNvSpPr txBox="1">
            <a:spLocks noChangeArrowheads="1"/>
          </p:cNvSpPr>
          <p:nvPr/>
        </p:nvSpPr>
        <p:spPr bwMode="auto">
          <a:xfrm>
            <a:off x="3683000" y="871538"/>
            <a:ext cx="19875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Numerous alluvial fans within craters in Margaritifer Terra are comprised of fine-grained sediments formed by relatively uniform, quiescent runoff, as shown by images from the Mars Reconnaissance Orbiter.</a:t>
            </a:r>
          </a:p>
          <a:p>
            <a:pPr algn="l"/>
            <a:endParaRPr lang="en-US" alt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a01_26457227">
            <a:extLst>
              <a:ext uri="{FF2B5EF4-FFF2-40B4-BE49-F238E27FC236}">
                <a16:creationId xmlns:a16="http://schemas.microsoft.com/office/drawing/2014/main" id="{10C06F87-1C51-605C-DD8A-890A050C8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75"/>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5">
            <a:extLst>
              <a:ext uri="{FF2B5EF4-FFF2-40B4-BE49-F238E27FC236}">
                <a16:creationId xmlns:a16="http://schemas.microsoft.com/office/drawing/2014/main" id="{E82A5367-0E1B-18AF-8A2D-C71417855397}"/>
              </a:ext>
            </a:extLst>
          </p:cNvPr>
          <p:cNvSpPr>
            <a:spLocks noGrp="1" noChangeArrowheads="1"/>
          </p:cNvSpPr>
          <p:nvPr>
            <p:ph type="ctrTitle"/>
          </p:nvPr>
        </p:nvSpPr>
        <p:spPr bwMode="auto">
          <a:xfrm>
            <a:off x="609600" y="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ea typeface="ＭＳ Ｐゴシック" panose="020B0600070205080204" pitchFamily="34" charset="-128"/>
              </a:rPr>
              <a:t>Have there been large, recent (mid-late Amazonian) water floods on Mars?</a:t>
            </a:r>
            <a:endParaRPr lang="en-US" altLang="en-US">
              <a:ea typeface="ＭＳ Ｐゴシック" panose="020B0600070205080204" pitchFamily="34" charset="-128"/>
            </a:endParaRPr>
          </a:p>
        </p:txBody>
      </p:sp>
      <p:sp>
        <p:nvSpPr>
          <p:cNvPr id="54275" name="Text Box 7">
            <a:extLst>
              <a:ext uri="{FF2B5EF4-FFF2-40B4-BE49-F238E27FC236}">
                <a16:creationId xmlns:a16="http://schemas.microsoft.com/office/drawing/2014/main" id="{DA940BBA-1AB8-43B1-B74E-A229D2E72CAC}"/>
              </a:ext>
            </a:extLst>
          </p:cNvPr>
          <p:cNvSpPr>
            <a:spLocks noGrp="1" noChangeArrowheads="1"/>
          </p:cNvSpPr>
          <p:nvPr>
            <p:ph type="subTitle" idx="1"/>
          </p:nvPr>
        </p:nvSpPr>
        <p:spPr>
          <a:xfrm>
            <a:off x="2438400" y="5105400"/>
            <a:ext cx="4876800" cy="1447800"/>
          </a:xfrm>
          <a:solidFill>
            <a:schemeClr val="accent1">
              <a:alpha val="45882"/>
            </a:schemeClr>
          </a:solidFill>
        </p:spPr>
        <p:txBody>
          <a:bodyPr/>
          <a:lstStyle/>
          <a:p>
            <a:pPr>
              <a:spcBef>
                <a:spcPct val="50000"/>
              </a:spcBef>
            </a:pPr>
            <a:r>
              <a:rPr lang="en-US" altLang="en-US">
                <a:ea typeface="ＭＳ Ｐゴシック" panose="020B0600070205080204" pitchFamily="34" charset="-128"/>
              </a:rPr>
              <a:t>Alfred McEwen, U. Arizona</a:t>
            </a:r>
          </a:p>
          <a:p>
            <a:pPr>
              <a:spcBef>
                <a:spcPct val="50000"/>
              </a:spcBef>
            </a:pPr>
            <a:r>
              <a:rPr lang="en-US" altLang="en-US">
                <a:ea typeface="ＭＳ Ｐゴシック" panose="020B0600070205080204" pitchFamily="34" charset="-128"/>
              </a:rPr>
              <a:t>Laszlo Keszthelyi, USGS</a:t>
            </a:r>
          </a:p>
          <a:p>
            <a:pPr>
              <a:spcBef>
                <a:spcPct val="50000"/>
              </a:spcBef>
            </a:pPr>
            <a:r>
              <a:rPr lang="en-US" altLang="en-US">
                <a:ea typeface="ＭＳ Ｐゴシック" panose="020B0600070205080204" pitchFamily="34" charset="-128"/>
              </a:rPr>
              <a:t>John Grant, CEPS Smithsonian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36131D7C-3669-259A-D87B-D72FFCD6C4C6}"/>
              </a:ext>
            </a:extLst>
          </p:cNvPr>
          <p:cNvSpPr>
            <a:spLocks noGrp="1" noChangeArrowheads="1"/>
          </p:cNvSpPr>
          <p:nvPr>
            <p:ph type="title"/>
          </p:nvPr>
        </p:nvSpPr>
        <p:spPr bwMode="auto">
          <a:xfrm>
            <a:off x="457200" y="0"/>
            <a:ext cx="8229600" cy="73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3200">
                <a:ea typeface="ＭＳ Ｐゴシック" panose="020B0600070205080204" pitchFamily="34" charset="-128"/>
              </a:rPr>
              <a:t>A Key Question for Astrobiology</a:t>
            </a:r>
          </a:p>
        </p:txBody>
      </p:sp>
      <p:sp>
        <p:nvSpPr>
          <p:cNvPr id="55298" name="Rectangle 3">
            <a:extLst>
              <a:ext uri="{FF2B5EF4-FFF2-40B4-BE49-F238E27FC236}">
                <a16:creationId xmlns:a16="http://schemas.microsoft.com/office/drawing/2014/main" id="{BEE59D1E-CEDB-7A57-49E1-AEDDF946F088}"/>
              </a:ext>
            </a:extLst>
          </p:cNvPr>
          <p:cNvSpPr>
            <a:spLocks noGrp="1" noChangeArrowheads="1"/>
          </p:cNvSpPr>
          <p:nvPr>
            <p:ph type="body" idx="1"/>
          </p:nvPr>
        </p:nvSpPr>
        <p:spPr>
          <a:xfrm>
            <a:off x="457200" y="838200"/>
            <a:ext cx="8077200" cy="5257800"/>
          </a:xfrm>
        </p:spPr>
        <p:txBody>
          <a:bodyPr/>
          <a:lstStyle/>
          <a:p>
            <a:pPr eaLnBrk="1" hangingPunct="1">
              <a:lnSpc>
                <a:spcPct val="90000"/>
              </a:lnSpc>
            </a:pPr>
            <a:r>
              <a:rPr lang="en-US" altLang="en-US">
                <a:ea typeface="ＭＳ Ｐゴシック" panose="020B0600070205080204" pitchFamily="34" charset="-128"/>
              </a:rPr>
              <a:t>Is groundwater currently abundant within the Martian crust?</a:t>
            </a:r>
          </a:p>
          <a:p>
            <a:pPr lvl="1" eaLnBrk="1" hangingPunct="1"/>
            <a:r>
              <a:rPr lang="en-US" altLang="en-US">
                <a:ea typeface="ＭＳ Ｐゴシック" panose="020B0600070205080204" pitchFamily="34" charset="-128"/>
              </a:rPr>
              <a:t>Could be best habitat for extant life</a:t>
            </a:r>
          </a:p>
          <a:p>
            <a:pPr lvl="1" eaLnBrk="1" hangingPunct="1"/>
            <a:r>
              <a:rPr lang="en-US" altLang="en-US">
                <a:ea typeface="ＭＳ Ｐゴシック" panose="020B0600070205080204" pitchFamily="34" charset="-128"/>
              </a:rPr>
              <a:t>Direct detection unlikely with present orbiting radars (Farrel et al. 2009)</a:t>
            </a:r>
          </a:p>
          <a:p>
            <a:pPr lvl="1" eaLnBrk="1" hangingPunct="1"/>
            <a:r>
              <a:rPr lang="en-US" altLang="en-US">
                <a:ea typeface="ＭＳ Ｐゴシック" panose="020B0600070205080204" pitchFamily="34" charset="-128"/>
              </a:rPr>
              <a:t>Ground inventory of H</a:t>
            </a:r>
            <a:r>
              <a:rPr lang="en-US" altLang="en-US" baseline="-25000">
                <a:ea typeface="ＭＳ Ｐゴシック" panose="020B0600070205080204" pitchFamily="34" charset="-128"/>
              </a:rPr>
              <a:t>2</a:t>
            </a:r>
            <a:r>
              <a:rPr lang="en-US" altLang="en-US">
                <a:ea typeface="ＭＳ Ｐゴシック" panose="020B0600070205080204" pitchFamily="34" charset="-128"/>
              </a:rPr>
              <a:t>O whould be all ice today unless the H</a:t>
            </a:r>
            <a:r>
              <a:rPr lang="en-US" altLang="en-US" baseline="-25000">
                <a:ea typeface="ＭＳ Ｐゴシック" panose="020B0600070205080204" pitchFamily="34" charset="-128"/>
              </a:rPr>
              <a:t>2</a:t>
            </a:r>
            <a:r>
              <a:rPr lang="en-US" altLang="en-US">
                <a:ea typeface="ＭＳ Ｐゴシック" panose="020B0600070205080204" pitchFamily="34" charset="-128"/>
              </a:rPr>
              <a:t>O volume exceeds the accessible pore volume of the cryosphere (Clifford et al. 1993)</a:t>
            </a:r>
          </a:p>
          <a:p>
            <a:pPr lvl="2" eaLnBrk="1" hangingPunct="1"/>
            <a:r>
              <a:rPr lang="en-US" altLang="en-US">
                <a:ea typeface="ＭＳ Ｐゴシック" panose="020B0600070205080204" pitchFamily="34" charset="-128"/>
              </a:rPr>
              <a:t>Global water estimates based on outflow channel erosion suggest this was the case in the Early Hesperian (Carr 1996).</a:t>
            </a:r>
          </a:p>
          <a:p>
            <a:pPr lvl="2" eaLnBrk="1" hangingPunct="1"/>
            <a:r>
              <a:rPr lang="en-US" altLang="en-US">
                <a:ea typeface="ＭＳ Ｐゴシック" panose="020B0600070205080204" pitchFamily="34" charset="-128"/>
              </a:rPr>
              <a:t>Extant deep groundwater less likely given recent results but still possible (Clifford et al. 2010). </a:t>
            </a:r>
          </a:p>
          <a:p>
            <a:pPr lvl="2" eaLnBrk="1" hangingPunct="1"/>
            <a:r>
              <a:rPr lang="en-US" altLang="en-US">
                <a:ea typeface="ＭＳ Ｐゴシック" panose="020B0600070205080204" pitchFamily="34" charset="-128"/>
              </a:rPr>
              <a:t>Extant deep groundwater highly unlikely due to high loss rates during low obliquity (Grimm and Painter 2009). </a:t>
            </a:r>
          </a:p>
          <a:p>
            <a:pPr lvl="1" eaLnBrk="1" hangingPunct="1"/>
            <a:r>
              <a:rPr lang="en-US" altLang="en-US">
                <a:ea typeface="ＭＳ Ｐゴシック" panose="020B0600070205080204" pitchFamily="34" charset="-128"/>
              </a:rPr>
              <a:t>Have there been large groundwater-fed floods in geologically recent times?</a:t>
            </a:r>
          </a:p>
          <a:p>
            <a:pPr lvl="2" eaLnBrk="1" hangingPunct="1"/>
            <a:r>
              <a:rPr lang="en-US" altLang="en-US">
                <a:ea typeface="ＭＳ Ｐゴシック" panose="020B0600070205080204" pitchFamily="34" charset="-128"/>
              </a:rPr>
              <a:t>Many workers assume the answer is “yes” based on published literature.</a:t>
            </a:r>
          </a:p>
          <a:p>
            <a:pPr lvl="2" eaLnBrk="1" hangingPunct="1"/>
            <a:r>
              <a:rPr lang="en-US" altLang="en-US">
                <a:ea typeface="ＭＳ Ｐゴシック" panose="020B0600070205080204" pitchFamily="34" charset="-128"/>
              </a:rPr>
              <a:t>If the water inventory remained sufficiently high within the past 1 Ga, the deep groundwater is probably still there.  </a:t>
            </a:r>
          </a:p>
          <a:p>
            <a:pPr lvl="2" eaLnBrk="1" hangingPunct="1"/>
            <a:r>
              <a:rPr lang="en-US" altLang="en-US">
                <a:ea typeface="ＭＳ Ｐゴシック" panose="020B0600070205080204" pitchFamily="34" charset="-128"/>
              </a:rPr>
              <a:t>But we suggest that all of the &lt;1 Ga age estimates in the literature date lava flows that either post-date channel incision, or itself carved the channel.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a:extLst>
              <a:ext uri="{FF2B5EF4-FFF2-40B4-BE49-F238E27FC236}">
                <a16:creationId xmlns:a16="http://schemas.microsoft.com/office/drawing/2014/main" id="{030C9C99-8232-D952-AD36-76B3CB5DF48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6322" name="Picture 5" descr="t">
            <a:extLst>
              <a:ext uri="{FF2B5EF4-FFF2-40B4-BE49-F238E27FC236}">
                <a16:creationId xmlns:a16="http://schemas.microsoft.com/office/drawing/2014/main" id="{736C9D22-E118-F6E5-1181-FDD0DE88F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2300"/>
            <a:ext cx="8789987"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96A64D70-08BF-0AB2-4463-1E16F0CEFB3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3200">
                <a:ea typeface="ＭＳ Ｐゴシック" panose="020B0600070205080204" pitchFamily="34" charset="-128"/>
              </a:rPr>
              <a:t>Reports of young outflow channels</a:t>
            </a:r>
          </a:p>
        </p:txBody>
      </p:sp>
      <p:sp>
        <p:nvSpPr>
          <p:cNvPr id="57346" name="Rectangle 3">
            <a:extLst>
              <a:ext uri="{FF2B5EF4-FFF2-40B4-BE49-F238E27FC236}">
                <a16:creationId xmlns:a16="http://schemas.microsoft.com/office/drawing/2014/main" id="{193CF719-C53D-A0E3-B215-5477DB5E4025}"/>
              </a:ext>
            </a:extLst>
          </p:cNvPr>
          <p:cNvSpPr>
            <a:spLocks noGrp="1" noChangeArrowheads="1"/>
          </p:cNvSpPr>
          <p:nvPr>
            <p:ph type="body" idx="1"/>
          </p:nvPr>
        </p:nvSpPr>
        <p:spPr>
          <a:xfrm>
            <a:off x="685800" y="1155700"/>
            <a:ext cx="7772400" cy="4940300"/>
          </a:xfrm>
        </p:spPr>
        <p:txBody>
          <a:bodyPr/>
          <a:lstStyle/>
          <a:p>
            <a:pPr eaLnBrk="1" hangingPunct="1"/>
            <a:r>
              <a:rPr lang="en-US" altLang="en-US">
                <a:ea typeface="ＭＳ Ｐゴシック" panose="020B0600070205080204" pitchFamily="34" charset="-128"/>
              </a:rPr>
              <a:t>Channels in Elysium Planitia</a:t>
            </a:r>
          </a:p>
          <a:p>
            <a:pPr lvl="1" eaLnBrk="1" hangingPunct="1"/>
            <a:r>
              <a:rPr lang="en-US" altLang="en-US">
                <a:ea typeface="ＭＳ Ｐゴシック" panose="020B0600070205080204" pitchFamily="34" charset="-128"/>
              </a:rPr>
              <a:t>Multiple studies with crater retention ages (CRAs) &lt;10 Ma for Athabasca V., and late Amazonian for other channels</a:t>
            </a:r>
          </a:p>
          <a:p>
            <a:pPr eaLnBrk="1" hangingPunct="1"/>
            <a:r>
              <a:rPr lang="en-US" altLang="en-US">
                <a:ea typeface="ＭＳ Ｐゴシック" panose="020B0600070205080204" pitchFamily="34" charset="-128"/>
              </a:rPr>
              <a:t>Mangala Valles</a:t>
            </a:r>
          </a:p>
          <a:p>
            <a:pPr lvl="1" eaLnBrk="1" hangingPunct="1"/>
            <a:r>
              <a:rPr lang="en-US" altLang="en-US">
                <a:ea typeface="ＭＳ Ｐゴシック" panose="020B0600070205080204" pitchFamily="34" charset="-128"/>
              </a:rPr>
              <a:t>Water flooding episodes at ~3.5 Ga, ~1 Ga, ~0.5 Ga, and ~0.2 Ga reported (Basilevsky et al. 2009)</a:t>
            </a:r>
          </a:p>
          <a:p>
            <a:pPr eaLnBrk="1" hangingPunct="1"/>
            <a:r>
              <a:rPr lang="en-US" altLang="en-US">
                <a:ea typeface="ＭＳ Ｐゴシック" panose="020B0600070205080204" pitchFamily="34" charset="-128"/>
              </a:rPr>
              <a:t>Kasei Valles and Echus Chasma</a:t>
            </a:r>
          </a:p>
          <a:p>
            <a:pPr lvl="1" eaLnBrk="1" hangingPunct="1"/>
            <a:r>
              <a:rPr lang="en-US" altLang="en-US">
                <a:ea typeface="ＭＳ Ｐゴシック" panose="020B0600070205080204" pitchFamily="34" charset="-128"/>
              </a:rPr>
              <a:t>Fluvial CRAs &lt;1 Ga reported (Neukum et al. 2010)</a:t>
            </a:r>
          </a:p>
          <a:p>
            <a:pPr eaLnBrk="1" hangingPunct="1"/>
            <a:r>
              <a:rPr lang="en-US" altLang="en-US">
                <a:ea typeface="ＭＳ Ｐゴシック" panose="020B0600070205080204" pitchFamily="34" charset="-128"/>
              </a:rPr>
              <a:t>High-altitude channels on volcanoes</a:t>
            </a:r>
          </a:p>
          <a:p>
            <a:pPr lvl="1" eaLnBrk="1" hangingPunct="1"/>
            <a:r>
              <a:rPr lang="en-US" altLang="en-US">
                <a:ea typeface="ＭＳ Ｐゴシック" panose="020B0600070205080204" pitchFamily="34" charset="-128"/>
              </a:rPr>
              <a:t>Very young CRAs</a:t>
            </a:r>
          </a:p>
          <a:p>
            <a:pPr lvl="1" eaLnBrk="1" hangingPunct="1"/>
            <a:r>
              <a:rPr lang="en-US" altLang="en-US">
                <a:ea typeface="ＭＳ Ｐゴシック" panose="020B0600070205080204" pitchFamily="34" charset="-128"/>
              </a:rPr>
              <a:t>Require local recharge rather than sourcing from a deep groundwater table, and may be lava channels.</a:t>
            </a:r>
          </a:p>
          <a:p>
            <a:pPr lvl="2" eaLnBrk="1" hangingPunct="1"/>
            <a:r>
              <a:rPr lang="en-US" altLang="en-US">
                <a:ea typeface="ＭＳ Ｐゴシック" panose="020B0600070205080204" pitchFamily="34" charset="-128"/>
              </a:rPr>
              <a:t>Either way, not relevant to question about deep groundwater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59CAEA5C-E178-CF3B-6671-D7D76A1E2FE6}"/>
              </a:ext>
            </a:extLst>
          </p:cNvPr>
          <p:cNvSpPr>
            <a:spLocks noGrp="1" noChangeArrowheads="1"/>
          </p:cNvSpPr>
          <p:nvPr>
            <p:ph type="title"/>
          </p:nvPr>
        </p:nvSpPr>
        <p:spPr bwMode="auto">
          <a:xfrm>
            <a:off x="381000" y="152400"/>
            <a:ext cx="83058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400">
                <a:ea typeface="ＭＳ Ｐゴシック" panose="020B0600070205080204" pitchFamily="34" charset="-128"/>
              </a:rPr>
              <a:t>Were the outflow channels actually carved by lava?</a:t>
            </a:r>
          </a:p>
        </p:txBody>
      </p:sp>
      <p:sp>
        <p:nvSpPr>
          <p:cNvPr id="58370" name="Rectangle 3">
            <a:extLst>
              <a:ext uri="{FF2B5EF4-FFF2-40B4-BE49-F238E27FC236}">
                <a16:creationId xmlns:a16="http://schemas.microsoft.com/office/drawing/2014/main" id="{052D2EB8-EC42-97CD-9062-D50353A17DE6}"/>
              </a:ext>
            </a:extLst>
          </p:cNvPr>
          <p:cNvSpPr>
            <a:spLocks noGrp="1" noChangeArrowheads="1"/>
          </p:cNvSpPr>
          <p:nvPr>
            <p:ph type="body" idx="1"/>
          </p:nvPr>
        </p:nvSpPr>
        <p:spPr>
          <a:xfrm>
            <a:off x="381000" y="762000"/>
            <a:ext cx="8583613" cy="5807075"/>
          </a:xfrm>
        </p:spPr>
        <p:txBody>
          <a:bodyPr/>
          <a:lstStyle/>
          <a:p>
            <a:pPr eaLnBrk="1" hangingPunct="1">
              <a:lnSpc>
                <a:spcPct val="90000"/>
              </a:lnSpc>
            </a:pPr>
            <a:r>
              <a:rPr lang="en-US" altLang="en-US">
                <a:ea typeface="ＭＳ Ｐゴシック" panose="020B0600070205080204" pitchFamily="34" charset="-128"/>
              </a:rPr>
              <a:t>Most workers accept that outflow channels on Mars were carved by water</a:t>
            </a:r>
          </a:p>
          <a:p>
            <a:pPr eaLnBrk="1" hangingPunct="1">
              <a:lnSpc>
                <a:spcPct val="90000"/>
              </a:lnSpc>
            </a:pPr>
            <a:r>
              <a:rPr lang="en-US" altLang="en-US">
                <a:ea typeface="ＭＳ Ｐゴシック" panose="020B0600070205080204" pitchFamily="34" charset="-128"/>
              </a:rPr>
              <a:t>Leverington (2011) proposes that </a:t>
            </a:r>
            <a:r>
              <a:rPr lang="en-US" altLang="en-US" i="1">
                <a:ea typeface="ＭＳ Ｐゴシック" panose="020B0600070205080204" pitchFamily="34" charset="-128"/>
              </a:rPr>
              <a:t>all outflow channels were carved by lava.</a:t>
            </a:r>
          </a:p>
          <a:p>
            <a:pPr lvl="1" eaLnBrk="1" hangingPunct="1"/>
            <a:r>
              <a:rPr lang="en-US" altLang="en-US">
                <a:ea typeface="ＭＳ Ｐゴシック" panose="020B0600070205080204" pitchFamily="34" charset="-128"/>
              </a:rPr>
              <a:t>He makes some good points:</a:t>
            </a:r>
          </a:p>
          <a:p>
            <a:pPr lvl="2" eaLnBrk="1" hangingPunct="1"/>
            <a:r>
              <a:rPr lang="en-US" altLang="en-US">
                <a:ea typeface="ＭＳ Ｐゴシック" panose="020B0600070205080204" pitchFamily="34" charset="-128"/>
              </a:rPr>
              <a:t>Analog landforms exist on the Moon, Mercury, and Venus where voluminous water is extremely unlikely. </a:t>
            </a:r>
          </a:p>
          <a:p>
            <a:pPr lvl="2" eaLnBrk="1" hangingPunct="1"/>
            <a:r>
              <a:rPr lang="en-US" altLang="en-US">
                <a:ea typeface="ＭＳ Ｐゴシック" panose="020B0600070205080204" pitchFamily="34" charset="-128"/>
              </a:rPr>
              <a:t>Many Martian outflow channels are covered by lava. </a:t>
            </a:r>
          </a:p>
          <a:p>
            <a:pPr lvl="2" eaLnBrk="1" hangingPunct="1"/>
            <a:r>
              <a:rPr lang="en-US" altLang="en-US">
                <a:ea typeface="ＭＳ Ｐゴシック" panose="020B0600070205080204" pitchFamily="34" charset="-128"/>
              </a:rPr>
              <a:t>Viking 1 and Mars Pathfinder results from Chryse Planitia did not convince everyone that these were sites of catastrophic flooding.</a:t>
            </a:r>
          </a:p>
          <a:p>
            <a:pPr lvl="2" eaLnBrk="1" hangingPunct="1"/>
            <a:r>
              <a:rPr lang="en-US" altLang="en-US">
                <a:ea typeface="ＭＳ Ｐゴシック" panose="020B0600070205080204" pitchFamily="34" charset="-128"/>
              </a:rPr>
              <a:t>Absence of clear fluvial deposits along outflow channels and at terminal basins</a:t>
            </a:r>
          </a:p>
          <a:p>
            <a:pPr lvl="3" eaLnBrk="1" hangingPunct="1"/>
            <a:r>
              <a:rPr lang="en-US" altLang="en-US" sz="1400">
                <a:ea typeface="ＭＳ Ｐゴシック" panose="020B0600070205080204" pitchFamily="34" charset="-128"/>
              </a:rPr>
              <a:t>Longitudinal bars, eddy bars, and “giant current ripples” (subaqueous dunes) are widespread in the Channeled Scabland</a:t>
            </a:r>
          </a:p>
          <a:p>
            <a:pPr lvl="3" eaLnBrk="1" hangingPunct="1"/>
            <a:r>
              <a:rPr lang="en-US" altLang="en-US" sz="1400">
                <a:ea typeface="ＭＳ Ｐゴシック" panose="020B0600070205080204" pitchFamily="34" charset="-128"/>
              </a:rPr>
              <a:t>We have searched extensively for such deposits with HiRISE, and they are indeed rare, but not absent.  The best examples are from Uzboi Valles.  </a:t>
            </a:r>
          </a:p>
          <a:p>
            <a:pPr lvl="1" eaLnBrk="1" hangingPunct="1"/>
            <a:r>
              <a:rPr lang="en-US" altLang="en-US">
                <a:ea typeface="ＭＳ Ｐゴシック" panose="020B0600070205080204" pitchFamily="34" charset="-128"/>
              </a:rPr>
              <a:t>Leverington argues for a form of Occam’s razor: </a:t>
            </a:r>
          </a:p>
          <a:p>
            <a:pPr lvl="2" eaLnBrk="1" hangingPunct="1"/>
            <a:r>
              <a:rPr lang="en-US" altLang="en-US">
                <a:ea typeface="ＭＳ Ｐゴシック" panose="020B0600070205080204" pitchFamily="34" charset="-128"/>
              </a:rPr>
              <a:t>“The volcanic hypothesis for the development of outflow channels represents the simplest and most effective means by which these systems can be understood.”</a:t>
            </a:r>
          </a:p>
          <a:p>
            <a:pPr lvl="2" eaLnBrk="1" hangingPunct="1"/>
            <a:r>
              <a:rPr lang="en-US" altLang="en-US">
                <a:ea typeface="ＭＳ Ｐゴシック" panose="020B0600070205080204" pitchFamily="34" charset="-128"/>
              </a:rPr>
              <a:t>Others argue that old channels mostly covered by younger lava may be the simplest model.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FC04817-4D76-7E04-5359-828DFBD7F520}"/>
              </a:ext>
            </a:extLst>
          </p:cNvPr>
          <p:cNvSpPr>
            <a:spLocks noGrp="1" noChangeArrowheads="1"/>
          </p:cNvSpPr>
          <p:nvPr>
            <p:ph type="title"/>
          </p:nvPr>
        </p:nvSpPr>
        <p:spPr bwMode="auto">
          <a:xfrm>
            <a:off x="457200" y="0"/>
            <a:ext cx="8229600" cy="1417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ea typeface="ＭＳ Ｐゴシック" panose="020B0600070205080204" pitchFamily="34" charset="-128"/>
              </a:rPr>
              <a:t>Are there subaqueous dunes on Mars?</a:t>
            </a:r>
          </a:p>
        </p:txBody>
      </p:sp>
      <p:sp>
        <p:nvSpPr>
          <p:cNvPr id="59394" name="Rectangle 3">
            <a:extLst>
              <a:ext uri="{FF2B5EF4-FFF2-40B4-BE49-F238E27FC236}">
                <a16:creationId xmlns:a16="http://schemas.microsoft.com/office/drawing/2014/main" id="{21DEAFA3-D009-B821-88F3-023C3DCFE5A3}"/>
              </a:ext>
            </a:extLst>
          </p:cNvPr>
          <p:cNvSpPr>
            <a:spLocks noGrp="1" noChangeArrowheads="1"/>
          </p:cNvSpPr>
          <p:nvPr>
            <p:ph type="body" idx="1"/>
          </p:nvPr>
        </p:nvSpPr>
        <p:spPr>
          <a:xfrm>
            <a:off x="228600" y="685800"/>
            <a:ext cx="8686800" cy="838200"/>
          </a:xfrm>
        </p:spPr>
        <p:txBody>
          <a:bodyPr/>
          <a:lstStyle/>
          <a:p>
            <a:pPr eaLnBrk="1" hangingPunct="1"/>
            <a:r>
              <a:rPr lang="en-US" altLang="en-US" sz="1800">
                <a:ea typeface="ＭＳ Ｐゴシック" panose="020B0600070205080204" pitchFamily="34" charset="-128"/>
              </a:rPr>
              <a:t>Appeared to be present in Athabasca Valles from MOC images (Burr et al. 2004)</a:t>
            </a:r>
          </a:p>
          <a:p>
            <a:pPr eaLnBrk="1" hangingPunct="1"/>
            <a:r>
              <a:rPr lang="en-US" altLang="en-US" sz="1800">
                <a:ea typeface="ＭＳ Ｐゴシック" panose="020B0600070205080204" pitchFamily="34" charset="-128"/>
              </a:rPr>
              <a:t>HiRISE showed these to be covered by lava (Jaeger et al. 2007)</a:t>
            </a:r>
            <a:endParaRPr lang="en-US" altLang="en-US">
              <a:ea typeface="ＭＳ Ｐゴシック" panose="020B0600070205080204" pitchFamily="34" charset="-128"/>
            </a:endParaRPr>
          </a:p>
        </p:txBody>
      </p:sp>
      <p:pic>
        <p:nvPicPr>
          <p:cNvPr id="59395" name="Picture 5" descr="subac-dunes-3294_1896-RGB-scale">
            <a:extLst>
              <a:ext uri="{FF2B5EF4-FFF2-40B4-BE49-F238E27FC236}">
                <a16:creationId xmlns:a16="http://schemas.microsoft.com/office/drawing/2014/main" id="{1A4BDD24-C6C0-EC79-B429-65CADB336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3350"/>
            <a:ext cx="86868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6">
            <a:extLst>
              <a:ext uri="{FF2B5EF4-FFF2-40B4-BE49-F238E27FC236}">
                <a16:creationId xmlns:a16="http://schemas.microsoft.com/office/drawing/2014/main" id="{E946F6C3-B3F3-FA0D-A362-4FB685E68415}"/>
              </a:ext>
            </a:extLst>
          </p:cNvPr>
          <p:cNvSpPr txBox="1">
            <a:spLocks noChangeArrowheads="1"/>
          </p:cNvSpPr>
          <p:nvPr/>
        </p:nvSpPr>
        <p:spPr bwMode="auto">
          <a:xfrm>
            <a:off x="457200" y="63246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PSP_003294_1895</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Holden Sand Waves">
            <a:extLst>
              <a:ext uri="{FF2B5EF4-FFF2-40B4-BE49-F238E27FC236}">
                <a16:creationId xmlns:a16="http://schemas.microsoft.com/office/drawing/2014/main" id="{80D216F9-FEE1-B9BC-8AF5-E3F1C779370A}"/>
              </a:ext>
            </a:extLst>
          </p:cNvPr>
          <p:cNvPicPr>
            <a:picLocks noChangeAspect="1" noChangeArrowheads="1"/>
          </p:cNvPicPr>
          <p:nvPr/>
        </p:nvPicPr>
        <p:blipFill>
          <a:blip r:embed="rId2">
            <a:lum contrast="28000"/>
            <a:extLst>
              <a:ext uri="{28A0092B-C50C-407E-A947-70E740481C1C}">
                <a14:useLocalDpi xmlns:a14="http://schemas.microsoft.com/office/drawing/2010/main" val="0"/>
              </a:ext>
            </a:extLst>
          </a:blip>
          <a:srcRect/>
          <a:stretch>
            <a:fillRect/>
          </a:stretch>
        </p:blipFill>
        <p:spPr bwMode="auto">
          <a:xfrm>
            <a:off x="-76200" y="0"/>
            <a:ext cx="935355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16" descr="Final Color Sand Wave With Rocks">
            <a:extLst>
              <a:ext uri="{FF2B5EF4-FFF2-40B4-BE49-F238E27FC236}">
                <a16:creationId xmlns:a16="http://schemas.microsoft.com/office/drawing/2014/main" id="{87D02065-4F61-94E8-B151-F819A7932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3619500"/>
            <a:ext cx="3879850" cy="32385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0419" name="Text Box 7">
            <a:extLst>
              <a:ext uri="{FF2B5EF4-FFF2-40B4-BE49-F238E27FC236}">
                <a16:creationId xmlns:a16="http://schemas.microsoft.com/office/drawing/2014/main" id="{E6AEB512-6DCB-DE06-517C-552A155AD9EF}"/>
              </a:ext>
            </a:extLst>
          </p:cNvPr>
          <p:cNvSpPr txBox="1">
            <a:spLocks noChangeArrowheads="1"/>
          </p:cNvSpPr>
          <p:nvPr/>
        </p:nvSpPr>
        <p:spPr bwMode="auto">
          <a:xfrm>
            <a:off x="914400" y="71438"/>
            <a:ext cx="7010400" cy="757237"/>
          </a:xfrm>
          <a:prstGeom prst="rect">
            <a:avLst/>
          </a:prstGeom>
          <a:solidFill>
            <a:schemeClr val="accent2">
              <a:lumMod val="20000"/>
              <a:lumOff val="80000"/>
              <a:alpha val="94116"/>
            </a:schemeClr>
          </a:solidFill>
          <a:ln>
            <a:noFill/>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a:solidFill>
                  <a:srgbClr val="FF0000"/>
                </a:solidFill>
              </a:rPr>
              <a:t>Subaqueous Dunes (Giant Current Ripples) </a:t>
            </a:r>
          </a:p>
          <a:p>
            <a:pPr eaLnBrk="1" hangingPunct="1"/>
            <a:r>
              <a:rPr lang="en-US" altLang="en-US" sz="2400">
                <a:solidFill>
                  <a:srgbClr val="FF0000"/>
                </a:solidFill>
              </a:rPr>
              <a:t>on Upper Unit Fans in Holden Crater</a:t>
            </a:r>
          </a:p>
        </p:txBody>
      </p:sp>
      <p:sp>
        <p:nvSpPr>
          <p:cNvPr id="60420" name="Text Box 8">
            <a:extLst>
              <a:ext uri="{FF2B5EF4-FFF2-40B4-BE49-F238E27FC236}">
                <a16:creationId xmlns:a16="http://schemas.microsoft.com/office/drawing/2014/main" id="{EECCD922-EFF6-6615-2492-3097E9D14A7A}"/>
              </a:ext>
            </a:extLst>
          </p:cNvPr>
          <p:cNvSpPr txBox="1">
            <a:spLocks noChangeArrowheads="1"/>
          </p:cNvSpPr>
          <p:nvPr/>
        </p:nvSpPr>
        <p:spPr bwMode="auto">
          <a:xfrm>
            <a:off x="6858000" y="3124200"/>
            <a:ext cx="220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rgbClr val="FF0000"/>
                </a:solidFill>
              </a:rPr>
              <a:t>PSP_003644_1530_RED</a:t>
            </a:r>
          </a:p>
        </p:txBody>
      </p:sp>
      <p:sp>
        <p:nvSpPr>
          <p:cNvPr id="60421" name="Line 9">
            <a:extLst>
              <a:ext uri="{FF2B5EF4-FFF2-40B4-BE49-F238E27FC236}">
                <a16:creationId xmlns:a16="http://schemas.microsoft.com/office/drawing/2014/main" id="{58760F87-EDC3-0E5D-D41B-7F1BCCBE3385}"/>
              </a:ext>
            </a:extLst>
          </p:cNvPr>
          <p:cNvSpPr>
            <a:spLocks noChangeShapeType="1"/>
          </p:cNvSpPr>
          <p:nvPr/>
        </p:nvSpPr>
        <p:spPr bwMode="auto">
          <a:xfrm flipH="1">
            <a:off x="3990975" y="1438275"/>
            <a:ext cx="2152650" cy="241935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0422" name="Text Box 10">
            <a:extLst>
              <a:ext uri="{FF2B5EF4-FFF2-40B4-BE49-F238E27FC236}">
                <a16:creationId xmlns:a16="http://schemas.microsoft.com/office/drawing/2014/main" id="{A1D470AE-BB1C-72A3-CC45-752CDC919AA9}"/>
              </a:ext>
            </a:extLst>
          </p:cNvPr>
          <p:cNvSpPr txBox="1">
            <a:spLocks noChangeArrowheads="1"/>
          </p:cNvSpPr>
          <p:nvPr/>
        </p:nvSpPr>
        <p:spPr bwMode="auto">
          <a:xfrm rot="-2880000">
            <a:off x="3830638" y="2468562"/>
            <a:ext cx="3170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rPr>
              <a:t>Discharge from Uzboi Breach</a:t>
            </a:r>
          </a:p>
        </p:txBody>
      </p:sp>
      <p:sp>
        <p:nvSpPr>
          <p:cNvPr id="60423" name="Text Box 11">
            <a:extLst>
              <a:ext uri="{FF2B5EF4-FFF2-40B4-BE49-F238E27FC236}">
                <a16:creationId xmlns:a16="http://schemas.microsoft.com/office/drawing/2014/main" id="{02CA6895-68F0-2FB6-ADF2-77EFC1DAF804}"/>
              </a:ext>
            </a:extLst>
          </p:cNvPr>
          <p:cNvSpPr txBox="1">
            <a:spLocks noChangeArrowheads="1"/>
          </p:cNvSpPr>
          <p:nvPr/>
        </p:nvSpPr>
        <p:spPr bwMode="auto">
          <a:xfrm>
            <a:off x="6946900" y="6580188"/>
            <a:ext cx="2211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PSP_003644_1530_RGB</a:t>
            </a:r>
          </a:p>
        </p:txBody>
      </p:sp>
      <p:sp>
        <p:nvSpPr>
          <p:cNvPr id="60424" name="Line 12">
            <a:extLst>
              <a:ext uri="{FF2B5EF4-FFF2-40B4-BE49-F238E27FC236}">
                <a16:creationId xmlns:a16="http://schemas.microsoft.com/office/drawing/2014/main" id="{3A55CAFD-4FB4-500A-6EC3-37E5435B924A}"/>
              </a:ext>
            </a:extLst>
          </p:cNvPr>
          <p:cNvSpPr>
            <a:spLocks noChangeShapeType="1"/>
          </p:cNvSpPr>
          <p:nvPr/>
        </p:nvSpPr>
        <p:spPr bwMode="auto">
          <a:xfrm>
            <a:off x="0" y="3200400"/>
            <a:ext cx="1628775"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Text Box 13">
            <a:extLst>
              <a:ext uri="{FF2B5EF4-FFF2-40B4-BE49-F238E27FC236}">
                <a16:creationId xmlns:a16="http://schemas.microsoft.com/office/drawing/2014/main" id="{005C948E-8F21-77A9-ABF4-C44BB629488B}"/>
              </a:ext>
            </a:extLst>
          </p:cNvPr>
          <p:cNvSpPr txBox="1">
            <a:spLocks noChangeArrowheads="1"/>
          </p:cNvSpPr>
          <p:nvPr/>
        </p:nvSpPr>
        <p:spPr bwMode="auto">
          <a:xfrm>
            <a:off x="381000" y="28194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rPr>
              <a:t>500 m</a:t>
            </a:r>
          </a:p>
        </p:txBody>
      </p:sp>
      <p:sp>
        <p:nvSpPr>
          <p:cNvPr id="60426" name="Text Box 14">
            <a:extLst>
              <a:ext uri="{FF2B5EF4-FFF2-40B4-BE49-F238E27FC236}">
                <a16:creationId xmlns:a16="http://schemas.microsoft.com/office/drawing/2014/main" id="{A2AC1076-68F8-B33A-1D65-A72BF901B58F}"/>
              </a:ext>
            </a:extLst>
          </p:cNvPr>
          <p:cNvSpPr txBox="1">
            <a:spLocks noChangeArrowheads="1"/>
          </p:cNvSpPr>
          <p:nvPr/>
        </p:nvSpPr>
        <p:spPr bwMode="auto">
          <a:xfrm>
            <a:off x="8401050" y="38369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50 m</a:t>
            </a:r>
          </a:p>
        </p:txBody>
      </p:sp>
      <p:sp>
        <p:nvSpPr>
          <p:cNvPr id="60427" name="Line 17">
            <a:extLst>
              <a:ext uri="{FF2B5EF4-FFF2-40B4-BE49-F238E27FC236}">
                <a16:creationId xmlns:a16="http://schemas.microsoft.com/office/drawing/2014/main" id="{F08F972B-F903-5806-178D-D098B48F6D28}"/>
              </a:ext>
            </a:extLst>
          </p:cNvPr>
          <p:cNvSpPr>
            <a:spLocks noChangeShapeType="1"/>
          </p:cNvSpPr>
          <p:nvPr/>
        </p:nvSpPr>
        <p:spPr bwMode="auto">
          <a:xfrm>
            <a:off x="8477250" y="3838575"/>
            <a:ext cx="514350"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Rectangle 14">
            <a:extLst>
              <a:ext uri="{FF2B5EF4-FFF2-40B4-BE49-F238E27FC236}">
                <a16:creationId xmlns:a16="http://schemas.microsoft.com/office/drawing/2014/main" id="{1A3B4C16-A2D0-BDDA-7B0C-E112C2A097ED}"/>
              </a:ext>
            </a:extLst>
          </p:cNvPr>
          <p:cNvSpPr>
            <a:spLocks noChangeArrowheads="1"/>
          </p:cNvSpPr>
          <p:nvPr/>
        </p:nvSpPr>
        <p:spPr bwMode="auto">
          <a:xfrm>
            <a:off x="152400" y="5029200"/>
            <a:ext cx="1219200" cy="1066800"/>
          </a:xfrm>
          <a:prstGeom prst="rect">
            <a:avLst/>
          </a:prstGeom>
          <a:solidFill>
            <a:schemeClr val="accent1">
              <a:alpha val="3922"/>
            </a:schemeClr>
          </a:solidFill>
          <a:ln w="19050">
            <a:solidFill>
              <a:srgbClr val="FF0000"/>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0429" name="Line 15">
            <a:extLst>
              <a:ext uri="{FF2B5EF4-FFF2-40B4-BE49-F238E27FC236}">
                <a16:creationId xmlns:a16="http://schemas.microsoft.com/office/drawing/2014/main" id="{EBA713B8-96C7-DC48-D0A0-1513724282FE}"/>
              </a:ext>
            </a:extLst>
          </p:cNvPr>
          <p:cNvSpPr>
            <a:spLocks noChangeShapeType="1"/>
          </p:cNvSpPr>
          <p:nvPr/>
        </p:nvSpPr>
        <p:spPr bwMode="auto">
          <a:xfrm>
            <a:off x="152400" y="6096000"/>
            <a:ext cx="5105400" cy="762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0" name="Text Box 16">
            <a:extLst>
              <a:ext uri="{FF2B5EF4-FFF2-40B4-BE49-F238E27FC236}">
                <a16:creationId xmlns:a16="http://schemas.microsoft.com/office/drawing/2014/main" id="{3826FB9C-3C7B-E1CD-27E4-13C53524ED76}"/>
              </a:ext>
            </a:extLst>
          </p:cNvPr>
          <p:cNvSpPr txBox="1">
            <a:spLocks noChangeArrowheads="1"/>
          </p:cNvSpPr>
          <p:nvPr/>
        </p:nvSpPr>
        <p:spPr bwMode="auto">
          <a:xfrm>
            <a:off x="5410200" y="3733800"/>
            <a:ext cx="2590800" cy="304800"/>
          </a:xfrm>
          <a:prstGeom prst="rect">
            <a:avLst/>
          </a:prstGeom>
          <a:solidFill>
            <a:schemeClr val="accent2">
              <a:lumMod val="20000"/>
              <a:lumOff val="80000"/>
              <a:alpha val="98822"/>
            </a:schemeClr>
          </a:solidFill>
          <a:ln>
            <a:noFill/>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solidFill>
                  <a:srgbClr val="FF0000"/>
                </a:solidFill>
              </a:rPr>
              <a:t>The dunes contain boulders</a:t>
            </a:r>
            <a:endParaRPr lang="en-US" altLang="en-US">
              <a:solidFill>
                <a:srgbClr val="FF0000"/>
              </a:solidFill>
            </a:endParaRPr>
          </a:p>
        </p:txBody>
      </p:sp>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
            <a:extLst>
              <a:ext uri="{FF2B5EF4-FFF2-40B4-BE49-F238E27FC236}">
                <a16:creationId xmlns:a16="http://schemas.microsoft.com/office/drawing/2014/main" id="{0A7DE78F-86A9-230E-C2E5-E843D6134134}"/>
              </a:ext>
            </a:extLst>
          </p:cNvPr>
          <p:cNvSpPr>
            <a:spLocks noGrp="1" noChangeArrowheads="1"/>
          </p:cNvSpPr>
          <p:nvPr>
            <p:ph type="body" idx="1"/>
          </p:nvPr>
        </p:nvSpPr>
        <p:spPr>
          <a:xfrm>
            <a:off x="3771900" y="296863"/>
            <a:ext cx="5372100" cy="6561137"/>
          </a:xfrm>
        </p:spPr>
        <p:txBody>
          <a:bodyPr/>
          <a:lstStyle/>
          <a:p>
            <a:r>
              <a:rPr lang="en-US" altLang="en-US" sz="1400">
                <a:ea typeface="ＭＳ Ｐゴシック" panose="020B0600070205080204" pitchFamily="34" charset="-128"/>
              </a:rPr>
              <a:t>Planetary accretion</a:t>
            </a:r>
          </a:p>
          <a:p>
            <a:pPr lvl="1"/>
            <a:r>
              <a:rPr lang="en-US" altLang="en-US" sz="1200">
                <a:ea typeface="ＭＳ Ｐゴシック" panose="020B0600070205080204" pitchFamily="34" charset="-128"/>
              </a:rPr>
              <a:t>Magma ocean</a:t>
            </a:r>
          </a:p>
          <a:p>
            <a:pPr lvl="1"/>
            <a:r>
              <a:rPr lang="en-US" altLang="en-US" sz="1200">
                <a:ea typeface="ＭＳ Ｐゴシック" panose="020B0600070205080204" pitchFamily="34" charset="-128"/>
              </a:rPr>
              <a:t>Core differentiation &lt;13 Myr (</a:t>
            </a:r>
            <a:r>
              <a:rPr lang="en-US" altLang="en-US" sz="1200" baseline="30000">
                <a:ea typeface="ＭＳ Ｐゴシック" panose="020B0600070205080204" pitchFamily="34" charset="-128"/>
              </a:rPr>
              <a:t>182</a:t>
            </a:r>
            <a:r>
              <a:rPr lang="en-US" altLang="en-US" sz="1200">
                <a:ea typeface="ＭＳ Ｐゴシック" panose="020B0600070205080204" pitchFamily="34" charset="-128"/>
              </a:rPr>
              <a:t>W – </a:t>
            </a:r>
            <a:r>
              <a:rPr lang="en-US" altLang="en-US" sz="1200" baseline="30000">
                <a:ea typeface="ＭＳ Ｐゴシック" panose="020B0600070205080204" pitchFamily="34" charset="-128"/>
              </a:rPr>
              <a:t>182</a:t>
            </a:r>
            <a:r>
              <a:rPr lang="en-US" altLang="en-US" sz="1200">
                <a:ea typeface="ＭＳ Ｐゴシック" panose="020B0600070205080204" pitchFamily="34" charset="-128"/>
              </a:rPr>
              <a:t>Hf isotopes)</a:t>
            </a:r>
          </a:p>
          <a:p>
            <a:pPr lvl="1"/>
            <a:r>
              <a:rPr lang="en-US" altLang="en-US" sz="1200">
                <a:ea typeface="ＭＳ Ｐゴシック" panose="020B0600070205080204" pitchFamily="34" charset="-128"/>
              </a:rPr>
              <a:t>Central magnetic field – (driven by </a:t>
            </a:r>
            <a:r>
              <a:rPr lang="en-US" altLang="en-US" sz="1200" baseline="30000">
                <a:ea typeface="ＭＳ Ｐゴシック" panose="020B0600070205080204" pitchFamily="34" charset="-128"/>
              </a:rPr>
              <a:t>40</a:t>
            </a:r>
            <a:r>
              <a:rPr lang="en-US" altLang="en-US" sz="1200">
                <a:ea typeface="ＭＳ Ｐゴシック" panose="020B0600070205080204" pitchFamily="34" charset="-128"/>
              </a:rPr>
              <a:t>K decay?)</a:t>
            </a:r>
          </a:p>
          <a:p>
            <a:pPr lvl="1"/>
            <a:r>
              <a:rPr lang="en-US" altLang="en-US" sz="1200">
                <a:ea typeface="ＭＳ Ｐゴシック" panose="020B0600070205080204" pitchFamily="34" charset="-128"/>
              </a:rPr>
              <a:t>Mantle solidifies (unstable density structure)</a:t>
            </a:r>
          </a:p>
          <a:p>
            <a:pPr lvl="2"/>
            <a:r>
              <a:rPr lang="en-US" altLang="en-US" sz="900">
                <a:ea typeface="ＭＳ Ｐゴシック" panose="020B0600070205080204" pitchFamily="34" charset="-128"/>
              </a:rPr>
              <a:t>Degree-1 convection?</a:t>
            </a:r>
          </a:p>
          <a:p>
            <a:pPr lvl="1"/>
            <a:r>
              <a:rPr lang="en-US" altLang="en-US" sz="1200">
                <a:ea typeface="ＭＳ Ｐゴシック" panose="020B0600070205080204" pitchFamily="34" charset="-128"/>
              </a:rPr>
              <a:t>Crustal asymmetry forms</a:t>
            </a:r>
          </a:p>
          <a:p>
            <a:r>
              <a:rPr lang="en-US" altLang="en-US" sz="1400">
                <a:ea typeface="ＭＳ Ｐゴシック" panose="020B0600070205080204" pitchFamily="34" charset="-128"/>
              </a:rPr>
              <a:t>Mars is heavily cratered</a:t>
            </a:r>
          </a:p>
          <a:p>
            <a:r>
              <a:rPr lang="en-US" altLang="en-US" sz="1400">
                <a:ea typeface="ＭＳ Ｐゴシック" panose="020B0600070205080204" pitchFamily="34" charset="-128"/>
              </a:rPr>
              <a:t>Magnetic field switches off</a:t>
            </a:r>
          </a:p>
          <a:p>
            <a:r>
              <a:rPr lang="en-US" altLang="en-US" sz="1400">
                <a:ea typeface="ＭＳ Ｐゴシック" panose="020B0600070205080204" pitchFamily="34" charset="-128"/>
              </a:rPr>
              <a:t>Formation of Hellas and Argyre</a:t>
            </a:r>
          </a:p>
          <a:p>
            <a:r>
              <a:rPr lang="en-US" altLang="en-US" sz="1400">
                <a:ea typeface="ＭＳ Ｐゴシック" panose="020B0600070205080204" pitchFamily="34" charset="-128"/>
              </a:rPr>
              <a:t>Construction of Tharsis</a:t>
            </a:r>
          </a:p>
          <a:p>
            <a:pPr lvl="1"/>
            <a:r>
              <a:rPr lang="en-US" altLang="en-US" sz="1200">
                <a:ea typeface="ＭＳ Ｐゴシック" panose="020B0600070205080204" pitchFamily="34" charset="-128"/>
              </a:rPr>
              <a:t>Outgassing of large greenhouse atmosphere</a:t>
            </a:r>
          </a:p>
          <a:p>
            <a:r>
              <a:rPr lang="en-US" altLang="en-US" sz="1400">
                <a:ea typeface="ＭＳ Ｐゴシック" panose="020B0600070205080204" pitchFamily="34" charset="-128"/>
              </a:rPr>
              <a:t>Warm(?) &amp; Wet Period</a:t>
            </a:r>
          </a:p>
          <a:p>
            <a:pPr lvl="1"/>
            <a:r>
              <a:rPr lang="en-US" altLang="en-US" sz="1200">
                <a:ea typeface="ＭＳ Ｐゴシック" panose="020B0600070205080204" pitchFamily="34" charset="-128"/>
              </a:rPr>
              <a:t>Valley networks and ocean(?) form</a:t>
            </a:r>
          </a:p>
          <a:p>
            <a:pPr lvl="1"/>
            <a:r>
              <a:rPr lang="en-US" altLang="en-US" sz="1200">
                <a:ea typeface="ＭＳ Ｐゴシック" panose="020B0600070205080204" pitchFamily="34" charset="-128"/>
              </a:rPr>
              <a:t>Phyllosilicate weathering products</a:t>
            </a:r>
          </a:p>
          <a:p>
            <a:r>
              <a:rPr lang="en-US" altLang="en-US" sz="1400">
                <a:ea typeface="ＭＳ Ｐゴシック" panose="020B0600070205080204" pitchFamily="34" charset="-128"/>
              </a:rPr>
              <a:t>Volcanic plains laid down</a:t>
            </a:r>
          </a:p>
          <a:p>
            <a:pPr lvl="1"/>
            <a:r>
              <a:rPr lang="en-US" altLang="en-US" sz="1200">
                <a:ea typeface="ＭＳ Ｐゴシック" panose="020B0600070205080204" pitchFamily="34" charset="-128"/>
              </a:rPr>
              <a:t>Northern hemisphere mantled</a:t>
            </a:r>
          </a:p>
          <a:p>
            <a:pPr lvl="1"/>
            <a:r>
              <a:rPr lang="en-US" altLang="en-US" sz="1200">
                <a:ea typeface="ＭＳ Ｐゴシック" panose="020B0600070205080204" pitchFamily="34" charset="-128"/>
              </a:rPr>
              <a:t>SO</a:t>
            </a:r>
            <a:r>
              <a:rPr lang="en-US" altLang="en-US" sz="1200" baseline="-25000">
                <a:ea typeface="ＭＳ Ｐゴシック" panose="020B0600070205080204" pitchFamily="34" charset="-128"/>
              </a:rPr>
              <a:t>2</a:t>
            </a:r>
            <a:r>
              <a:rPr lang="en-US" altLang="en-US" sz="1200">
                <a:ea typeface="ＭＳ Ｐゴシック" panose="020B0600070205080204" pitchFamily="34" charset="-128"/>
              </a:rPr>
              <a:t> released – causes switch to sulfate weathering?</a:t>
            </a:r>
          </a:p>
          <a:p>
            <a:r>
              <a:rPr lang="en-US" altLang="en-US" sz="1400">
                <a:ea typeface="ＭＳ Ｐゴシック" panose="020B0600070205080204" pitchFamily="34" charset="-128"/>
              </a:rPr>
              <a:t>Extensive tectonism </a:t>
            </a:r>
          </a:p>
          <a:p>
            <a:pPr lvl="1"/>
            <a:r>
              <a:rPr lang="en-US" altLang="en-US" sz="1200">
                <a:ea typeface="ＭＳ Ｐゴシック" panose="020B0600070205080204" pitchFamily="34" charset="-128"/>
              </a:rPr>
              <a:t>Wrinkle ridges</a:t>
            </a:r>
          </a:p>
          <a:p>
            <a:pPr lvl="1"/>
            <a:r>
              <a:rPr lang="en-US" altLang="en-US" sz="1200">
                <a:ea typeface="ＭＳ Ｐゴシック" panose="020B0600070205080204" pitchFamily="34" charset="-128"/>
              </a:rPr>
              <a:t>Opening of Valles Marineris</a:t>
            </a:r>
          </a:p>
          <a:p>
            <a:r>
              <a:rPr lang="en-US" altLang="en-US" sz="1400">
                <a:ea typeface="ＭＳ Ｐゴシック" panose="020B0600070205080204" pitchFamily="34" charset="-128"/>
              </a:rPr>
              <a:t>Removal of greenhouse atmosphere</a:t>
            </a:r>
          </a:p>
          <a:p>
            <a:pPr lvl="1"/>
            <a:r>
              <a:rPr lang="en-US" altLang="en-US" sz="1200">
                <a:ea typeface="ＭＳ Ｐゴシック" panose="020B0600070205080204" pitchFamily="34" charset="-128"/>
              </a:rPr>
              <a:t>Thickening cryosphere</a:t>
            </a:r>
          </a:p>
          <a:p>
            <a:pPr lvl="1"/>
            <a:r>
              <a:rPr lang="en-US" altLang="en-US" sz="1200">
                <a:ea typeface="ＭＳ Ｐゴシック" panose="020B0600070205080204" pitchFamily="34" charset="-128"/>
              </a:rPr>
              <a:t>First polar ice caps</a:t>
            </a:r>
          </a:p>
          <a:p>
            <a:pPr lvl="1"/>
            <a:r>
              <a:rPr lang="en-US" altLang="en-US" sz="1200">
                <a:ea typeface="ＭＳ Ｐゴシック" panose="020B0600070205080204" pitchFamily="34" charset="-128"/>
              </a:rPr>
              <a:t>Dry environment – anhydrous ferric oxides</a:t>
            </a:r>
          </a:p>
          <a:p>
            <a:r>
              <a:rPr lang="en-US" altLang="en-US" sz="1400">
                <a:ea typeface="ＭＳ Ｐゴシック" panose="020B0600070205080204" pitchFamily="34" charset="-128"/>
              </a:rPr>
              <a:t>Outburst flooding</a:t>
            </a:r>
          </a:p>
        </p:txBody>
      </p:sp>
      <p:sp>
        <p:nvSpPr>
          <p:cNvPr id="10242" name="Rectangle 5">
            <a:extLst>
              <a:ext uri="{FF2B5EF4-FFF2-40B4-BE49-F238E27FC236}">
                <a16:creationId xmlns:a16="http://schemas.microsoft.com/office/drawing/2014/main" id="{402A88A2-FB8F-C717-F561-44D769564955}"/>
              </a:ext>
            </a:extLst>
          </p:cNvPr>
          <p:cNvSpPr>
            <a:spLocks noChangeArrowheads="1"/>
          </p:cNvSpPr>
          <p:nvPr/>
        </p:nvSpPr>
        <p:spPr bwMode="auto">
          <a:xfrm>
            <a:off x="733425" y="2628900"/>
            <a:ext cx="2209800" cy="1485900"/>
          </a:xfrm>
          <a:prstGeom prst="rect">
            <a:avLst/>
          </a:prstGeom>
          <a:solidFill>
            <a:schemeClr val="accent1">
              <a:alpha val="59999"/>
            </a:schemeClr>
          </a:solidFill>
          <a:ln w="9525">
            <a:solidFill>
              <a:schemeClr val="tx1"/>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800"/>
              <a:t>Noachian</a:t>
            </a:r>
          </a:p>
          <a:p>
            <a:pPr eaLnBrk="1" hangingPunct="1">
              <a:lnSpc>
                <a:spcPct val="100000"/>
              </a:lnSpc>
            </a:pPr>
            <a:r>
              <a:rPr lang="en-US" altLang="en-US" sz="1800"/>
              <a:t>4.1 – 3.6 Ga</a:t>
            </a:r>
          </a:p>
        </p:txBody>
      </p:sp>
      <p:sp>
        <p:nvSpPr>
          <p:cNvPr id="10243" name="Rectangle 6">
            <a:extLst>
              <a:ext uri="{FF2B5EF4-FFF2-40B4-BE49-F238E27FC236}">
                <a16:creationId xmlns:a16="http://schemas.microsoft.com/office/drawing/2014/main" id="{FC63CEAF-C217-2688-29AD-E31BFBE27577}"/>
              </a:ext>
            </a:extLst>
          </p:cNvPr>
          <p:cNvSpPr>
            <a:spLocks noChangeArrowheads="1"/>
          </p:cNvSpPr>
          <p:nvPr/>
        </p:nvSpPr>
        <p:spPr bwMode="auto">
          <a:xfrm>
            <a:off x="733425" y="4124325"/>
            <a:ext cx="2209800" cy="2733675"/>
          </a:xfrm>
          <a:prstGeom prst="rect">
            <a:avLst/>
          </a:prstGeom>
          <a:solidFill>
            <a:srgbClr val="BFE2BC">
              <a:alpha val="59999"/>
            </a:srgbClr>
          </a:solidFill>
          <a:ln w="9525">
            <a:solidFill>
              <a:schemeClr val="tx1"/>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800"/>
              <a:t>Hesperian</a:t>
            </a:r>
          </a:p>
          <a:p>
            <a:pPr eaLnBrk="1" hangingPunct="1">
              <a:lnSpc>
                <a:spcPct val="100000"/>
              </a:lnSpc>
            </a:pPr>
            <a:r>
              <a:rPr lang="en-US" altLang="en-US" sz="1800"/>
              <a:t>3.6 – ~3 Ga</a:t>
            </a:r>
          </a:p>
        </p:txBody>
      </p:sp>
      <p:sp>
        <p:nvSpPr>
          <p:cNvPr id="10244" name="Rectangle 8">
            <a:extLst>
              <a:ext uri="{FF2B5EF4-FFF2-40B4-BE49-F238E27FC236}">
                <a16:creationId xmlns:a16="http://schemas.microsoft.com/office/drawing/2014/main" id="{53E7954A-D029-DB49-E0DA-D857845C2363}"/>
              </a:ext>
            </a:extLst>
          </p:cNvPr>
          <p:cNvSpPr>
            <a:spLocks noChangeArrowheads="1"/>
          </p:cNvSpPr>
          <p:nvPr/>
        </p:nvSpPr>
        <p:spPr bwMode="auto">
          <a:xfrm>
            <a:off x="733425" y="333375"/>
            <a:ext cx="2209800" cy="2286000"/>
          </a:xfrm>
          <a:prstGeom prst="rect">
            <a:avLst/>
          </a:prstGeom>
          <a:solidFill>
            <a:srgbClr val="E84A46">
              <a:alpha val="59999"/>
            </a:srgbClr>
          </a:solidFill>
          <a:ln w="9525">
            <a:solidFill>
              <a:schemeClr val="tx1"/>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800"/>
              <a:t>Pre-Noachian</a:t>
            </a:r>
          </a:p>
          <a:p>
            <a:pPr eaLnBrk="1" hangingPunct="1">
              <a:lnSpc>
                <a:spcPct val="100000"/>
              </a:lnSpc>
            </a:pPr>
            <a:r>
              <a:rPr lang="en-US" altLang="en-US" sz="1800"/>
              <a:t>4.5 – 4.1 Ga</a:t>
            </a:r>
          </a:p>
        </p:txBody>
      </p:sp>
      <p:sp>
        <p:nvSpPr>
          <p:cNvPr id="10245" name="Text Box 4">
            <a:extLst>
              <a:ext uri="{FF2B5EF4-FFF2-40B4-BE49-F238E27FC236}">
                <a16:creationId xmlns:a16="http://schemas.microsoft.com/office/drawing/2014/main" id="{C85853D1-A85B-4211-1D4C-E925B59A81CB}"/>
              </a:ext>
            </a:extLst>
          </p:cNvPr>
          <p:cNvSpPr txBox="1">
            <a:spLocks noChangeArrowheads="1"/>
          </p:cNvSpPr>
          <p:nvPr/>
        </p:nvSpPr>
        <p:spPr bwMode="auto">
          <a:xfrm>
            <a:off x="0" y="600075"/>
            <a:ext cx="3448050" cy="322263"/>
          </a:xfrm>
          <a:prstGeom prst="rect">
            <a:avLst/>
          </a:prstGeom>
          <a:solidFill>
            <a:srgbClr val="DCE9FF"/>
          </a:solidFill>
          <a:ln w="12700">
            <a:solidFill>
              <a:schemeClr val="tx1"/>
            </a:solidFill>
            <a:miter lim="800000"/>
            <a:headEnd type="none" w="sm" len="sm"/>
            <a:tailEnd type="none" w="sm" len="sm"/>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How did we get here?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DB656E44-E745-ADE4-EA30-CBCF8339D11B}"/>
              </a:ext>
            </a:extLst>
          </p:cNvPr>
          <p:cNvSpPr>
            <a:spLocks noGrp="1" noChangeArrowheads="1"/>
          </p:cNvSpPr>
          <p:nvPr>
            <p:ph type="title"/>
          </p:nvPr>
        </p:nvSpPr>
        <p:spPr bwMode="auto">
          <a:xfrm>
            <a:off x="762000" y="152400"/>
            <a:ext cx="77724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dirty="0" err="1">
                <a:ea typeface="ＭＳ Ｐゴシック" panose="020B0600070205080204" pitchFamily="34" charset="-128"/>
              </a:rPr>
              <a:t>Uzboi</a:t>
            </a:r>
            <a:r>
              <a:rPr lang="en-US" altLang="en-US" sz="2800" dirty="0">
                <a:ea typeface="ＭＳ Ｐゴシック" panose="020B0600070205080204" pitchFamily="34" charset="-128"/>
              </a:rPr>
              <a:t> Valles offers the best counterexample to </a:t>
            </a:r>
            <a:r>
              <a:rPr lang="en-US" altLang="en-US" sz="2800" dirty="0" err="1">
                <a:ea typeface="ＭＳ Ｐゴシック" panose="020B0600070205080204" pitchFamily="34" charset="-128"/>
              </a:rPr>
              <a:t>Leverington’s</a:t>
            </a:r>
            <a:r>
              <a:rPr lang="en-US" altLang="en-US" sz="2800" dirty="0">
                <a:ea typeface="ＭＳ Ｐゴシック" panose="020B0600070205080204" pitchFamily="34" charset="-128"/>
              </a:rPr>
              <a:t> hypothesis </a:t>
            </a:r>
            <a:br>
              <a:rPr lang="en-US" altLang="en-US" sz="2800" dirty="0">
                <a:ea typeface="ＭＳ Ｐゴシック" panose="020B0600070205080204" pitchFamily="34" charset="-128"/>
              </a:rPr>
            </a:br>
            <a:r>
              <a:rPr lang="en-US" altLang="en-US" dirty="0">
                <a:ea typeface="ＭＳ Ｐゴシック" panose="020B0600070205080204" pitchFamily="34" charset="-128"/>
              </a:rPr>
              <a:t>(Grant and Parker 2002, Grant et al. 2011, Wilson et al., 2018)</a:t>
            </a:r>
          </a:p>
        </p:txBody>
      </p:sp>
      <p:sp>
        <p:nvSpPr>
          <p:cNvPr id="61442" name="Rectangle 3">
            <a:extLst>
              <a:ext uri="{FF2B5EF4-FFF2-40B4-BE49-F238E27FC236}">
                <a16:creationId xmlns:a16="http://schemas.microsoft.com/office/drawing/2014/main" id="{538CCF71-BE2E-A3A8-8C66-7EF35CE057C1}"/>
              </a:ext>
            </a:extLst>
          </p:cNvPr>
          <p:cNvSpPr>
            <a:spLocks noGrp="1" noChangeArrowheads="1"/>
          </p:cNvSpPr>
          <p:nvPr>
            <p:ph type="body" idx="1"/>
          </p:nvPr>
        </p:nvSpPr>
        <p:spPr>
          <a:xfrm>
            <a:off x="381000" y="1447800"/>
            <a:ext cx="5181600" cy="4800600"/>
          </a:xfrm>
        </p:spPr>
        <p:txBody>
          <a:bodyPr/>
          <a:lstStyle/>
          <a:p>
            <a:pPr eaLnBrk="1" hangingPunct="1">
              <a:lnSpc>
                <a:spcPct val="90000"/>
              </a:lnSpc>
            </a:pPr>
            <a:r>
              <a:rPr lang="en-US" altLang="en-US">
                <a:ea typeface="ＭＳ Ｐゴシック" panose="020B0600070205080204" pitchFamily="34" charset="-128"/>
              </a:rPr>
              <a:t>No lava infilling in this highlands channel</a:t>
            </a:r>
          </a:p>
          <a:p>
            <a:pPr eaLnBrk="1" hangingPunct="1">
              <a:lnSpc>
                <a:spcPct val="90000"/>
              </a:lnSpc>
            </a:pPr>
            <a:r>
              <a:rPr lang="en-US" altLang="en-US">
                <a:ea typeface="ＭＳ Ｐゴシック" panose="020B0600070205080204" pitchFamily="34" charset="-128"/>
              </a:rPr>
              <a:t>Channel preserves local layered alluvial deposits and shorelines</a:t>
            </a:r>
          </a:p>
          <a:p>
            <a:pPr eaLnBrk="1" hangingPunct="1">
              <a:lnSpc>
                <a:spcPct val="90000"/>
              </a:lnSpc>
            </a:pPr>
            <a:r>
              <a:rPr lang="en-US" altLang="en-US">
                <a:ea typeface="ＭＳ Ｐゴシック" panose="020B0600070205080204" pitchFamily="34" charset="-128"/>
              </a:rPr>
              <a:t>Where Uzboi debouches into Holden crater there is a series of broad, boulder-laden fans and capping by subaqueous dunes</a:t>
            </a:r>
          </a:p>
          <a:p>
            <a:pPr eaLnBrk="1" hangingPunct="1">
              <a:lnSpc>
                <a:spcPct val="90000"/>
              </a:lnSpc>
            </a:pPr>
            <a:r>
              <a:rPr lang="en-US" altLang="en-US">
                <a:ea typeface="ＭＳ Ｐゴシック" panose="020B0600070205080204" pitchFamily="34" charset="-128"/>
              </a:rPr>
              <a:t>There are other outflow channels with evidence for fluvial processes, but Uzboi best addresses the specific objections of Leverington. </a:t>
            </a:r>
          </a:p>
          <a:p>
            <a:pPr eaLnBrk="1" hangingPunct="1">
              <a:lnSpc>
                <a:spcPct val="90000"/>
              </a:lnSpc>
            </a:pPr>
            <a:r>
              <a:rPr lang="en-US" altLang="en-US">
                <a:ea typeface="ＭＳ Ｐゴシック" panose="020B0600070205080204" pitchFamily="34" charset="-128"/>
              </a:rPr>
              <a:t>We cannot explain all outflow channels as resulting from lava erosion.</a:t>
            </a:r>
          </a:p>
          <a:p>
            <a:pPr eaLnBrk="1" hangingPunct="1">
              <a:lnSpc>
                <a:spcPct val="90000"/>
              </a:lnSpc>
            </a:pPr>
            <a:r>
              <a:rPr lang="en-US" altLang="en-US">
                <a:ea typeface="ＭＳ Ｐゴシック" panose="020B0600070205080204" pitchFamily="34" charset="-128"/>
              </a:rPr>
              <a:t>Initial incision was in the Noachian, with late activity persisting into the Hesperian. </a:t>
            </a:r>
          </a:p>
        </p:txBody>
      </p:sp>
      <p:pic>
        <p:nvPicPr>
          <p:cNvPr id="61443" name="Picture 4" descr="t2">
            <a:extLst>
              <a:ext uri="{FF2B5EF4-FFF2-40B4-BE49-F238E27FC236}">
                <a16:creationId xmlns:a16="http://schemas.microsoft.com/office/drawing/2014/main" id="{8098DD85-9B0E-ECFB-1C87-3AB2805BD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1219200"/>
            <a:ext cx="36734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E3D2B0B-E592-D0FF-2679-E844A846FE22}"/>
              </a:ext>
            </a:extLst>
          </p:cNvPr>
          <p:cNvSpPr>
            <a:spLocks noGrp="1" noChangeArrowheads="1"/>
          </p:cNvSpPr>
          <p:nvPr>
            <p:ph type="title"/>
          </p:nvPr>
        </p:nvSpPr>
        <p:spPr bwMode="auto">
          <a:xfrm>
            <a:off x="762000" y="76200"/>
            <a:ext cx="7543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400">
                <a:ea typeface="ＭＳ Ｐゴシック" panose="020B0600070205080204" pitchFamily="34" charset="-128"/>
              </a:rPr>
              <a:t>Mangala Valles</a:t>
            </a:r>
            <a:endParaRPr lang="en-US" altLang="en-US">
              <a:ea typeface="ＭＳ Ｐゴシック" panose="020B0600070205080204" pitchFamily="34" charset="-128"/>
            </a:endParaRPr>
          </a:p>
        </p:txBody>
      </p:sp>
      <p:sp>
        <p:nvSpPr>
          <p:cNvPr id="62466" name="Rectangle 3">
            <a:extLst>
              <a:ext uri="{FF2B5EF4-FFF2-40B4-BE49-F238E27FC236}">
                <a16:creationId xmlns:a16="http://schemas.microsoft.com/office/drawing/2014/main" id="{3B54086F-3357-4C42-65C8-3F06F380978C}"/>
              </a:ext>
            </a:extLst>
          </p:cNvPr>
          <p:cNvSpPr>
            <a:spLocks noGrp="1" noChangeArrowheads="1"/>
          </p:cNvSpPr>
          <p:nvPr>
            <p:ph type="body" idx="1"/>
          </p:nvPr>
        </p:nvSpPr>
        <p:spPr>
          <a:xfrm>
            <a:off x="228600" y="381000"/>
            <a:ext cx="8636000" cy="1066800"/>
          </a:xfrm>
        </p:spPr>
        <p:txBody>
          <a:bodyPr/>
          <a:lstStyle/>
          <a:p>
            <a:pPr marL="0" eaLnBrk="1" hangingPunct="1">
              <a:lnSpc>
                <a:spcPct val="90000"/>
              </a:lnSpc>
              <a:spcBef>
                <a:spcPct val="0"/>
              </a:spcBef>
            </a:pPr>
            <a:r>
              <a:rPr lang="en-US" altLang="en-US" sz="1400">
                <a:ea typeface="ＭＳ Ｐゴシック" panose="020B0600070205080204" pitchFamily="34" charset="-128"/>
              </a:rPr>
              <a:t>Some workers proposed only ancient dates for channel incision.</a:t>
            </a:r>
          </a:p>
          <a:p>
            <a:pPr marL="0" eaLnBrk="1" hangingPunct="1">
              <a:lnSpc>
                <a:spcPct val="90000"/>
              </a:lnSpc>
              <a:spcBef>
                <a:spcPct val="0"/>
              </a:spcBef>
            </a:pPr>
            <a:r>
              <a:rPr lang="en-US" altLang="en-US" sz="1400">
                <a:ea typeface="ＭＳ Ｐゴシック" panose="020B0600070205080204" pitchFamily="34" charset="-128"/>
              </a:rPr>
              <a:t>Most recent paper includes young dates (~1 Ga, ~0.5 Ga, and ~0.2 Ga), interpreted as fluvial resurfacing (Basilevsky et al. 2009)</a:t>
            </a:r>
          </a:p>
          <a:p>
            <a:pPr marL="0" eaLnBrk="1" hangingPunct="1">
              <a:lnSpc>
                <a:spcPct val="90000"/>
              </a:lnSpc>
              <a:spcBef>
                <a:spcPct val="0"/>
              </a:spcBef>
            </a:pPr>
            <a:r>
              <a:rPr lang="en-US" altLang="en-US" sz="1400">
                <a:ea typeface="ＭＳ Ｐゴシック" panose="020B0600070205080204" pitchFamily="34" charset="-128"/>
              </a:rPr>
              <a:t>We think the surfaces with young dates are where lava has followed the channels, and date the volcanism.</a:t>
            </a:r>
            <a:r>
              <a:rPr lang="en-US" altLang="en-US" sz="1600">
                <a:ea typeface="ＭＳ Ｐゴシック" panose="020B0600070205080204" pitchFamily="34" charset="-128"/>
              </a:rPr>
              <a:t> </a:t>
            </a:r>
            <a:endParaRPr lang="en-US" altLang="en-US">
              <a:ea typeface="ＭＳ Ｐゴシック" panose="020B0600070205080204" pitchFamily="34" charset="-128"/>
            </a:endParaRPr>
          </a:p>
          <a:p>
            <a:pPr marL="0" eaLnBrk="1" hangingPunct="1">
              <a:lnSpc>
                <a:spcPct val="90000"/>
              </a:lnSpc>
            </a:pPr>
            <a:endParaRPr lang="en-US" altLang="en-US">
              <a:ea typeface="ＭＳ Ｐゴシック" panose="020B0600070205080204" pitchFamily="34" charset="-128"/>
            </a:endParaRPr>
          </a:p>
        </p:txBody>
      </p:sp>
      <p:pic>
        <p:nvPicPr>
          <p:cNvPr id="62467" name="Picture 5" descr="P04_2646_1616-CtX-Mangala-flows">
            <a:extLst>
              <a:ext uri="{FF2B5EF4-FFF2-40B4-BE49-F238E27FC236}">
                <a16:creationId xmlns:a16="http://schemas.microsoft.com/office/drawing/2014/main" id="{5D2185D5-A841-48EB-ED75-6F1D1C5D8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85900"/>
            <a:ext cx="7924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6">
            <a:extLst>
              <a:ext uri="{FF2B5EF4-FFF2-40B4-BE49-F238E27FC236}">
                <a16:creationId xmlns:a16="http://schemas.microsoft.com/office/drawing/2014/main" id="{59E2ABC3-6833-2F97-73BB-7DC9E06BB86E}"/>
              </a:ext>
            </a:extLst>
          </p:cNvPr>
          <p:cNvSpPr txBox="1">
            <a:spLocks noChangeArrowheads="1"/>
          </p:cNvSpPr>
          <p:nvPr/>
        </p:nvSpPr>
        <p:spPr bwMode="auto">
          <a:xfrm>
            <a:off x="5638800" y="15240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t>CTX image P04_002646_1616</a:t>
            </a:r>
            <a:endParaRPr lang="en-US" altLang="en-US"/>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CBE0BE31-0F2A-BB99-8193-80FD31606EC8}"/>
              </a:ext>
            </a:extLst>
          </p:cNvPr>
          <p:cNvSpPr>
            <a:spLocks noGrp="1" noChangeArrowheads="1"/>
          </p:cNvSpPr>
          <p:nvPr>
            <p:ph type="title"/>
          </p:nvPr>
        </p:nvSpPr>
        <p:spPr bwMode="auto">
          <a:xfrm>
            <a:off x="838200" y="0"/>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400">
                <a:ea typeface="ＭＳ Ｐゴシック" panose="020B0600070205080204" pitchFamily="34" charset="-128"/>
              </a:rPr>
              <a:t>Kasei Vallis and Echus Chasma</a:t>
            </a:r>
          </a:p>
        </p:txBody>
      </p:sp>
      <p:sp>
        <p:nvSpPr>
          <p:cNvPr id="63490" name="Rectangle 3">
            <a:extLst>
              <a:ext uri="{FF2B5EF4-FFF2-40B4-BE49-F238E27FC236}">
                <a16:creationId xmlns:a16="http://schemas.microsoft.com/office/drawing/2014/main" id="{F5AB0888-7E10-EDF0-0170-9137FC094DE0}"/>
              </a:ext>
            </a:extLst>
          </p:cNvPr>
          <p:cNvSpPr>
            <a:spLocks noGrp="1" noChangeArrowheads="1"/>
          </p:cNvSpPr>
          <p:nvPr>
            <p:ph type="body" idx="1"/>
          </p:nvPr>
        </p:nvSpPr>
        <p:spPr>
          <a:xfrm>
            <a:off x="304800" y="469900"/>
            <a:ext cx="8686800" cy="2044700"/>
          </a:xfrm>
        </p:spPr>
        <p:txBody>
          <a:bodyPr/>
          <a:lstStyle/>
          <a:p>
            <a:pPr eaLnBrk="1" hangingPunct="1"/>
            <a:r>
              <a:rPr lang="en-US" altLang="en-US" sz="1800">
                <a:ea typeface="ＭＳ Ｐゴシック" panose="020B0600070205080204" pitchFamily="34" charset="-128"/>
              </a:rPr>
              <a:t>CRAs &lt;1 Ga reported (Neukum et al. 2010)</a:t>
            </a:r>
          </a:p>
          <a:p>
            <a:pPr eaLnBrk="1" hangingPunct="1"/>
            <a:r>
              <a:rPr lang="en-US" altLang="en-US" sz="1800">
                <a:ea typeface="ＭＳ Ｐゴシック" panose="020B0600070205080204" pitchFamily="34" charset="-128"/>
              </a:rPr>
              <a:t>Most of channels floors covered by lava (Chapman et al. 2010).</a:t>
            </a:r>
          </a:p>
          <a:p>
            <a:pPr eaLnBrk="1" hangingPunct="1"/>
            <a:r>
              <a:rPr lang="en-US" altLang="en-US" sz="1800">
                <a:ea typeface="ＭＳ Ｐゴシック" panose="020B0600070205080204" pitchFamily="34" charset="-128"/>
              </a:rPr>
              <a:t>The floor of the Amazonian-age innermost channel of Kasei Valles (Williams and Malin 2004) is lava-coated. </a:t>
            </a:r>
          </a:p>
          <a:p>
            <a:pPr eaLnBrk="1" hangingPunct="1"/>
            <a:r>
              <a:rPr lang="en-US" altLang="en-US" sz="1800">
                <a:ea typeface="ＭＳ Ｐゴシック" panose="020B0600070205080204" pitchFamily="34" charset="-128"/>
              </a:rPr>
              <a:t>Large region; evidence for large Amazonian water floods unclear (at least to us)</a:t>
            </a:r>
          </a:p>
        </p:txBody>
      </p:sp>
      <p:pic>
        <p:nvPicPr>
          <p:cNvPr id="63491" name="Picture 4" descr="ESP_024202_2010_RED">
            <a:extLst>
              <a:ext uri="{FF2B5EF4-FFF2-40B4-BE49-F238E27FC236}">
                <a16:creationId xmlns:a16="http://schemas.microsoft.com/office/drawing/2014/main" id="{DBF109C9-2A1D-8BBA-441A-83225EED4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1275"/>
            <a:ext cx="9144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a:extLst>
              <a:ext uri="{FF2B5EF4-FFF2-40B4-BE49-F238E27FC236}">
                <a16:creationId xmlns:a16="http://schemas.microsoft.com/office/drawing/2014/main" id="{0D1B422D-FFC0-0403-E262-E207E4BBEE01}"/>
              </a:ext>
            </a:extLst>
          </p:cNvPr>
          <p:cNvSpPr txBox="1">
            <a:spLocks noChangeArrowheads="1"/>
          </p:cNvSpPr>
          <p:nvPr/>
        </p:nvSpPr>
        <p:spPr bwMode="auto">
          <a:xfrm>
            <a:off x="5181600" y="6400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t>ESP_024202_2101</a:t>
            </a:r>
            <a:endParaRPr lang="en-US" altLang="en-US"/>
          </a:p>
        </p:txBody>
      </p:sp>
      <p:sp>
        <p:nvSpPr>
          <p:cNvPr id="63493" name="Rectangle 6">
            <a:extLst>
              <a:ext uri="{FF2B5EF4-FFF2-40B4-BE49-F238E27FC236}">
                <a16:creationId xmlns:a16="http://schemas.microsoft.com/office/drawing/2014/main" id="{11B647C8-5F30-8943-E4F0-571E6A853F05}"/>
              </a:ext>
            </a:extLst>
          </p:cNvPr>
          <p:cNvSpPr>
            <a:spLocks noChangeArrowheads="1"/>
          </p:cNvSpPr>
          <p:nvPr/>
        </p:nvSpPr>
        <p:spPr bwMode="auto">
          <a:xfrm>
            <a:off x="4495800" y="2819400"/>
            <a:ext cx="1600200" cy="76200"/>
          </a:xfrm>
          <a:prstGeom prst="rect">
            <a:avLst/>
          </a:prstGeom>
          <a:solidFill>
            <a:schemeClr val="tx1"/>
          </a:solidFill>
          <a:ln w="9525">
            <a:solidFill>
              <a:schemeClr val="tx1"/>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494" name="Text Box 7">
            <a:extLst>
              <a:ext uri="{FF2B5EF4-FFF2-40B4-BE49-F238E27FC236}">
                <a16:creationId xmlns:a16="http://schemas.microsoft.com/office/drawing/2014/main" id="{49B1FDE8-47BF-AAAC-0B71-6F3EA51BD183}"/>
              </a:ext>
            </a:extLst>
          </p:cNvPr>
          <p:cNvSpPr txBox="1">
            <a:spLocks noChangeArrowheads="1"/>
          </p:cNvSpPr>
          <p:nvPr/>
        </p:nvSpPr>
        <p:spPr bwMode="auto">
          <a:xfrm>
            <a:off x="4800600" y="25146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~1 km</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608A9B3A-D512-DFC0-1480-A069DCAC0B6D}"/>
              </a:ext>
            </a:extLst>
          </p:cNvPr>
          <p:cNvSpPr>
            <a:spLocks noGrp="1" noChangeArrowheads="1"/>
          </p:cNvSpPr>
          <p:nvPr>
            <p:ph type="title"/>
          </p:nvPr>
        </p:nvSpPr>
        <p:spPr bwMode="auto">
          <a:xfrm>
            <a:off x="381000" y="152400"/>
            <a:ext cx="5867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800">
                <a:ea typeface="ＭＳ Ｐゴシック" panose="020B0600070205080204" pitchFamily="34" charset="-128"/>
              </a:rPr>
              <a:t>Athabasca and other channels in Elysium Planitia</a:t>
            </a:r>
            <a:endParaRPr lang="en-US" altLang="en-US">
              <a:ea typeface="ＭＳ Ｐゴシック" panose="020B0600070205080204" pitchFamily="34" charset="-128"/>
            </a:endParaRPr>
          </a:p>
        </p:txBody>
      </p:sp>
      <p:sp>
        <p:nvSpPr>
          <p:cNvPr id="64514" name="Rectangle 3">
            <a:extLst>
              <a:ext uri="{FF2B5EF4-FFF2-40B4-BE49-F238E27FC236}">
                <a16:creationId xmlns:a16="http://schemas.microsoft.com/office/drawing/2014/main" id="{E6512EED-9FBA-3EDC-0574-3E118B7839B8}"/>
              </a:ext>
            </a:extLst>
          </p:cNvPr>
          <p:cNvSpPr>
            <a:spLocks noGrp="1" noChangeArrowheads="1"/>
          </p:cNvSpPr>
          <p:nvPr>
            <p:ph type="body" idx="1"/>
          </p:nvPr>
        </p:nvSpPr>
        <p:spPr>
          <a:xfrm>
            <a:off x="685800" y="1066800"/>
            <a:ext cx="4953000" cy="5257800"/>
          </a:xfrm>
        </p:spPr>
        <p:txBody>
          <a:bodyPr/>
          <a:lstStyle/>
          <a:p>
            <a:pPr eaLnBrk="1" hangingPunct="1"/>
            <a:r>
              <a:rPr lang="en-US" altLang="en-US">
                <a:ea typeface="ＭＳ Ｐゴシック" panose="020B0600070205080204" pitchFamily="34" charset="-128"/>
              </a:rPr>
              <a:t>Multiple studies with crater retention ages (CREs) &lt;10 Ma for Athabasca V., Late Amazonian for other channels.</a:t>
            </a:r>
          </a:p>
          <a:p>
            <a:pPr lvl="1" eaLnBrk="1" hangingPunct="1"/>
            <a:r>
              <a:rPr lang="en-US" altLang="en-US">
                <a:ea typeface="ＭＳ Ｐゴシック" panose="020B0600070205080204" pitchFamily="34" charset="-128"/>
              </a:rPr>
              <a:t>All date lava that completely coats the channels</a:t>
            </a:r>
          </a:p>
          <a:p>
            <a:pPr eaLnBrk="1" hangingPunct="1"/>
            <a:r>
              <a:rPr lang="en-US" altLang="en-US">
                <a:ea typeface="ＭＳ Ｐゴシック" panose="020B0600070205080204" pitchFamily="34" charset="-128"/>
              </a:rPr>
              <a:t>Geologic mapping shows Marte, Rahway, and Grota Valles cutting unit AEc2, Late to Middle Amazonian (Tanaka et al. 2005)</a:t>
            </a:r>
          </a:p>
          <a:p>
            <a:pPr lvl="1" eaLnBrk="1" hangingPunct="1"/>
            <a:r>
              <a:rPr lang="en-US" altLang="en-US">
                <a:ea typeface="ＭＳ Ｐゴシック" panose="020B0600070205080204" pitchFamily="34" charset="-128"/>
              </a:rPr>
              <a:t>However, this unit could be more lava that postdates (but does not completely fill) older channels.  </a:t>
            </a:r>
          </a:p>
          <a:p>
            <a:pPr lvl="1" eaLnBrk="1" hangingPunct="1"/>
            <a:r>
              <a:rPr lang="en-US" altLang="en-US">
                <a:ea typeface="ＭＳ Ｐゴシック" panose="020B0600070205080204" pitchFamily="34" charset="-128"/>
              </a:rPr>
              <a:t>Need to find a non-lava-covered terrain cut by a channel and with enough superimposed craters to get a CRA</a:t>
            </a:r>
          </a:p>
          <a:p>
            <a:pPr lvl="2" eaLnBrk="1" hangingPunct="1"/>
            <a:r>
              <a:rPr lang="en-US" altLang="en-US">
                <a:ea typeface="ＭＳ Ｐゴシック" panose="020B0600070205080204" pitchFamily="34" charset="-128"/>
              </a:rPr>
              <a:t>Haven’t seen this yet in this region</a:t>
            </a:r>
          </a:p>
          <a:p>
            <a:pPr lvl="2" eaLnBrk="1" hangingPunct="1"/>
            <a:r>
              <a:rPr lang="en-US" altLang="en-US">
                <a:ea typeface="ＭＳ Ｐゴシック" panose="020B0600070205080204" pitchFamily="34" charset="-128"/>
              </a:rPr>
              <a:t>Maybe study lava-coated craters?</a:t>
            </a:r>
          </a:p>
        </p:txBody>
      </p:sp>
      <p:pic>
        <p:nvPicPr>
          <p:cNvPr id="64515" name="Picture 4" descr="B01_010045_1878_XN_07N205W">
            <a:extLst>
              <a:ext uri="{FF2B5EF4-FFF2-40B4-BE49-F238E27FC236}">
                <a16:creationId xmlns:a16="http://schemas.microsoft.com/office/drawing/2014/main" id="{240DC4AC-9719-ACA0-B82F-A37BCD404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75" y="-422275"/>
            <a:ext cx="2778125" cy="728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EB30E5B-9E88-4B9E-EC92-114D68ED4BF6}"/>
              </a:ext>
            </a:extLst>
          </p:cNvPr>
          <p:cNvSpPr>
            <a:spLocks noGrp="1" noChangeArrowheads="1"/>
          </p:cNvSpPr>
          <p:nvPr>
            <p:ph type="title"/>
          </p:nvPr>
        </p:nvSpPr>
        <p:spPr bwMode="auto">
          <a:xfrm>
            <a:off x="457200" y="0"/>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lnSpc>
                <a:spcPct val="95000"/>
              </a:lnSpc>
            </a:pPr>
            <a:r>
              <a:rPr lang="en-US" altLang="en-US" sz="2800">
                <a:ea typeface="ＭＳ Ｐゴシック" panose="020B0600070205080204" pitchFamily="34" charset="-128"/>
              </a:rPr>
              <a:t>How old are Athabasca Valles channels?</a:t>
            </a:r>
          </a:p>
        </p:txBody>
      </p:sp>
      <p:pic>
        <p:nvPicPr>
          <p:cNvPr id="65538" name="Picture 4" descr="M1501822-crop">
            <a:extLst>
              <a:ext uri="{FF2B5EF4-FFF2-40B4-BE49-F238E27FC236}">
                <a16:creationId xmlns:a16="http://schemas.microsoft.com/office/drawing/2014/main" id="{F8BE3F17-6A22-177A-0DC8-C60712A4E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2529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25908_1875-Athabas-small">
            <a:extLst>
              <a:ext uri="{FF2B5EF4-FFF2-40B4-BE49-F238E27FC236}">
                <a16:creationId xmlns:a16="http://schemas.microsoft.com/office/drawing/2014/main" id="{FF43E381-598E-D144-0DC8-FC24CC38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033713"/>
            <a:ext cx="47244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7">
            <a:extLst>
              <a:ext uri="{FF2B5EF4-FFF2-40B4-BE49-F238E27FC236}">
                <a16:creationId xmlns:a16="http://schemas.microsoft.com/office/drawing/2014/main" id="{59607137-7EF9-FEF6-2ACB-C25AADD1BFE2}"/>
              </a:ext>
            </a:extLst>
          </p:cNvPr>
          <p:cNvSpPr>
            <a:spLocks noChangeArrowheads="1"/>
          </p:cNvSpPr>
          <p:nvPr/>
        </p:nvSpPr>
        <p:spPr bwMode="auto">
          <a:xfrm>
            <a:off x="1143000" y="2438400"/>
            <a:ext cx="1066800" cy="838200"/>
          </a:xfrm>
          <a:prstGeom prst="rect">
            <a:avLst/>
          </a:prstGeom>
          <a:solidFill>
            <a:schemeClr val="accent1">
              <a:alpha val="0"/>
            </a:schemeClr>
          </a:solidFill>
          <a:ln w="19050">
            <a:solidFill>
              <a:srgbClr val="FF0000"/>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5541" name="Line 8">
            <a:extLst>
              <a:ext uri="{FF2B5EF4-FFF2-40B4-BE49-F238E27FC236}">
                <a16:creationId xmlns:a16="http://schemas.microsoft.com/office/drawing/2014/main" id="{C1598EB6-704B-152A-BEA1-6FF1394CD4B6}"/>
              </a:ext>
            </a:extLst>
          </p:cNvPr>
          <p:cNvSpPr>
            <a:spLocks noChangeShapeType="1"/>
          </p:cNvSpPr>
          <p:nvPr/>
        </p:nvSpPr>
        <p:spPr bwMode="auto">
          <a:xfrm>
            <a:off x="1143000" y="3276600"/>
            <a:ext cx="3276600" cy="35814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Text Box 9">
            <a:extLst>
              <a:ext uri="{FF2B5EF4-FFF2-40B4-BE49-F238E27FC236}">
                <a16:creationId xmlns:a16="http://schemas.microsoft.com/office/drawing/2014/main" id="{36B44B62-6114-9575-09E9-9E9BDD81E9B6}"/>
              </a:ext>
            </a:extLst>
          </p:cNvPr>
          <p:cNvSpPr txBox="1">
            <a:spLocks noChangeArrowheads="1"/>
          </p:cNvSpPr>
          <p:nvPr/>
        </p:nvSpPr>
        <p:spPr bwMode="auto">
          <a:xfrm>
            <a:off x="0" y="4114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Young lava flow</a:t>
            </a:r>
            <a:endParaRPr lang="en-US" altLang="en-US"/>
          </a:p>
        </p:txBody>
      </p:sp>
      <p:sp>
        <p:nvSpPr>
          <p:cNvPr id="65543" name="Text Box 10">
            <a:extLst>
              <a:ext uri="{FF2B5EF4-FFF2-40B4-BE49-F238E27FC236}">
                <a16:creationId xmlns:a16="http://schemas.microsoft.com/office/drawing/2014/main" id="{7302BEFF-9835-FC1B-F5BC-A7A4923E7ACC}"/>
              </a:ext>
            </a:extLst>
          </p:cNvPr>
          <p:cNvSpPr txBox="1">
            <a:spLocks noChangeArrowheads="1"/>
          </p:cNvSpPr>
          <p:nvPr/>
        </p:nvSpPr>
        <p:spPr bwMode="auto">
          <a:xfrm>
            <a:off x="1600200" y="15240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Athabasca V. channel</a:t>
            </a:r>
            <a:endParaRPr lang="en-US" altLang="en-US"/>
          </a:p>
        </p:txBody>
      </p:sp>
      <p:sp>
        <p:nvSpPr>
          <p:cNvPr id="65544" name="Text Box 11">
            <a:extLst>
              <a:ext uri="{FF2B5EF4-FFF2-40B4-BE49-F238E27FC236}">
                <a16:creationId xmlns:a16="http://schemas.microsoft.com/office/drawing/2014/main" id="{34CBF8DE-F0B1-4505-8F6E-594134DBEC17}"/>
              </a:ext>
            </a:extLst>
          </p:cNvPr>
          <p:cNvSpPr txBox="1">
            <a:spLocks noChangeArrowheads="1"/>
          </p:cNvSpPr>
          <p:nvPr/>
        </p:nvSpPr>
        <p:spPr bwMode="auto">
          <a:xfrm>
            <a:off x="304800" y="64770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M15-01822</a:t>
            </a:r>
            <a:endParaRPr lang="en-US" altLang="en-US"/>
          </a:p>
        </p:txBody>
      </p:sp>
      <p:sp>
        <p:nvSpPr>
          <p:cNvPr id="65545" name="Text Box 12">
            <a:extLst>
              <a:ext uri="{FF2B5EF4-FFF2-40B4-BE49-F238E27FC236}">
                <a16:creationId xmlns:a16="http://schemas.microsoft.com/office/drawing/2014/main" id="{5E7D033F-4744-1117-7FE2-C17580ACCA76}"/>
              </a:ext>
            </a:extLst>
          </p:cNvPr>
          <p:cNvSpPr txBox="1">
            <a:spLocks noChangeArrowheads="1"/>
          </p:cNvSpPr>
          <p:nvPr/>
        </p:nvSpPr>
        <p:spPr bwMode="auto">
          <a:xfrm>
            <a:off x="4648200" y="6477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ESP_025908_1875</a:t>
            </a:r>
            <a:endParaRPr lang="en-US" altLang="en-US"/>
          </a:p>
        </p:txBody>
      </p:sp>
      <p:sp>
        <p:nvSpPr>
          <p:cNvPr id="65546" name="Text Box 13">
            <a:extLst>
              <a:ext uri="{FF2B5EF4-FFF2-40B4-BE49-F238E27FC236}">
                <a16:creationId xmlns:a16="http://schemas.microsoft.com/office/drawing/2014/main" id="{52CDC63B-C9A7-BF38-268D-2B1BF8E710DC}"/>
              </a:ext>
            </a:extLst>
          </p:cNvPr>
          <p:cNvSpPr txBox="1">
            <a:spLocks noChangeArrowheads="1"/>
          </p:cNvSpPr>
          <p:nvPr/>
        </p:nvSpPr>
        <p:spPr bwMode="auto">
          <a:xfrm>
            <a:off x="4419600" y="685800"/>
            <a:ext cx="46482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chemeClr val="tx2"/>
                </a:solidFill>
              </a:rPr>
              <a:t>Some of us (e.g., McEwen et al. 2005) misinterpreted MOC images as showing channels cutting young lava flows, so channels must be young</a:t>
            </a:r>
            <a:r>
              <a:rPr lang="en-US" altLang="en-US"/>
              <a:t>.</a:t>
            </a:r>
          </a:p>
          <a:p>
            <a:pPr>
              <a:spcBef>
                <a:spcPct val="50000"/>
              </a:spcBef>
            </a:pPr>
            <a:r>
              <a:rPr lang="en-US" altLang="en-US"/>
              <a:t>MRO data showed that the lava completely filled and overflowed the channels in places, then drained downstream.  No age constraint on the channel unless it was carved by the lava.</a:t>
            </a:r>
          </a:p>
        </p:txBody>
      </p:sp>
      <p:sp>
        <p:nvSpPr>
          <p:cNvPr id="65547" name="Rectangle 14">
            <a:extLst>
              <a:ext uri="{FF2B5EF4-FFF2-40B4-BE49-F238E27FC236}">
                <a16:creationId xmlns:a16="http://schemas.microsoft.com/office/drawing/2014/main" id="{9E02632D-9687-3549-2B69-11B960C77523}"/>
              </a:ext>
            </a:extLst>
          </p:cNvPr>
          <p:cNvSpPr>
            <a:spLocks noChangeArrowheads="1"/>
          </p:cNvSpPr>
          <p:nvPr/>
        </p:nvSpPr>
        <p:spPr bwMode="auto">
          <a:xfrm>
            <a:off x="4419600" y="3048000"/>
            <a:ext cx="4724400" cy="3810000"/>
          </a:xfrm>
          <a:prstGeom prst="rect">
            <a:avLst/>
          </a:prstGeom>
          <a:solidFill>
            <a:schemeClr val="accent1">
              <a:alpha val="0"/>
            </a:schemeClr>
          </a:solidFill>
          <a:ln w="22225">
            <a:solidFill>
              <a:srgbClr val="FF0000"/>
            </a:solidFill>
            <a:miter lim="800000"/>
            <a:headEnd/>
            <a:tailEnd/>
          </a:ln>
        </p:spPr>
        <p:txBody>
          <a:bodyPr wrap="none" anchor="ct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BE37D6C4-9D7B-D59E-37CD-C28238976E61}"/>
              </a:ext>
            </a:extLst>
          </p:cNvPr>
          <p:cNvSpPr>
            <a:spLocks noGrp="1" noChangeArrowheads="1"/>
          </p:cNvSpPr>
          <p:nvPr>
            <p:ph type="title"/>
          </p:nvPr>
        </p:nvSpPr>
        <p:spPr bwMode="auto">
          <a:xfrm>
            <a:off x="762000" y="152400"/>
            <a:ext cx="77724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2400">
                <a:ea typeface="ＭＳ Ｐゴシック" panose="020B0600070205080204" pitchFamily="34" charset="-128"/>
              </a:rPr>
              <a:t>Conclusions</a:t>
            </a:r>
            <a:r>
              <a:rPr lang="en-US" altLang="en-US">
                <a:ea typeface="ＭＳ Ｐゴシック" panose="020B0600070205080204" pitchFamily="34" charset="-128"/>
              </a:rPr>
              <a:t>: </a:t>
            </a:r>
            <a:r>
              <a:rPr lang="en-US" altLang="en-US" sz="2800">
                <a:ea typeface="ＭＳ Ｐゴシック" panose="020B0600070205080204" pitchFamily="34" charset="-128"/>
              </a:rPr>
              <a:t>Have there been large, recent (mid-late Amazonian) water floods on Mars?</a:t>
            </a:r>
          </a:p>
        </p:txBody>
      </p:sp>
      <p:sp>
        <p:nvSpPr>
          <p:cNvPr id="66562" name="Rectangle 3">
            <a:extLst>
              <a:ext uri="{FF2B5EF4-FFF2-40B4-BE49-F238E27FC236}">
                <a16:creationId xmlns:a16="http://schemas.microsoft.com/office/drawing/2014/main" id="{CC226199-76D2-B246-8772-23E6F6F0475B}"/>
              </a:ext>
            </a:extLst>
          </p:cNvPr>
          <p:cNvSpPr>
            <a:spLocks noGrp="1" noChangeArrowheads="1"/>
          </p:cNvSpPr>
          <p:nvPr>
            <p:ph type="body" idx="1"/>
          </p:nvPr>
        </p:nvSpPr>
        <p:spPr>
          <a:xfrm>
            <a:off x="1143000" y="1143000"/>
            <a:ext cx="7239000" cy="2133600"/>
          </a:xfrm>
        </p:spPr>
        <p:txBody>
          <a:bodyPr/>
          <a:lstStyle/>
          <a:p>
            <a:pPr eaLnBrk="1" hangingPunct="1">
              <a:lnSpc>
                <a:spcPct val="90000"/>
              </a:lnSpc>
            </a:pPr>
            <a:r>
              <a:rPr lang="en-US" altLang="en-US" sz="1800">
                <a:ea typeface="ＭＳ Ｐゴシック" panose="020B0600070205080204" pitchFamily="34" charset="-128"/>
              </a:rPr>
              <a:t>We conclude that this is a good question!</a:t>
            </a:r>
          </a:p>
          <a:p>
            <a:pPr lvl="1" eaLnBrk="1" hangingPunct="1"/>
            <a:r>
              <a:rPr lang="en-US" altLang="en-US" sz="1600">
                <a:ea typeface="ＭＳ Ｐゴシック" panose="020B0600070205080204" pitchFamily="34" charset="-128"/>
              </a:rPr>
              <a:t>Published evidence for young, large water floods is not convincing</a:t>
            </a:r>
          </a:p>
          <a:p>
            <a:pPr lvl="1" eaLnBrk="1" hangingPunct="1"/>
            <a:r>
              <a:rPr lang="en-US" altLang="en-US" sz="1600">
                <a:ea typeface="ＭＳ Ｐゴシック" panose="020B0600070205080204" pitchFamily="34" charset="-128"/>
              </a:rPr>
              <a:t>High-resolution geologic mapping may help</a:t>
            </a:r>
          </a:p>
          <a:p>
            <a:pPr eaLnBrk="1" hangingPunct="1">
              <a:lnSpc>
                <a:spcPct val="90000"/>
              </a:lnSpc>
            </a:pPr>
            <a:r>
              <a:rPr lang="en-US" altLang="en-US" sz="1800">
                <a:ea typeface="ＭＳ Ｐゴシック" panose="020B0600070205080204" pitchFamily="34" charset="-128"/>
              </a:rPr>
              <a:t>We also conclude that water must have carved at least some of the outflow channels (best example: Uzboi Valles).</a:t>
            </a:r>
          </a:p>
          <a:p>
            <a:pPr lvl="1" eaLnBrk="1" hangingPunct="1"/>
            <a:r>
              <a:rPr lang="en-US" altLang="en-US" sz="1600">
                <a:ea typeface="ＭＳ Ｐゴシック" panose="020B0600070205080204" pitchFamily="34" charset="-128"/>
              </a:rPr>
              <a:t>Simplest hypothesis is that water flooding is the main outflow-channel mechanism, but many channels have been covered by younger lava</a:t>
            </a:r>
          </a:p>
        </p:txBody>
      </p:sp>
      <p:pic>
        <p:nvPicPr>
          <p:cNvPr id="66563" name="Picture 5">
            <a:extLst>
              <a:ext uri="{FF2B5EF4-FFF2-40B4-BE49-F238E27FC236}">
                <a16:creationId xmlns:a16="http://schemas.microsoft.com/office/drawing/2014/main" id="{171C5D8D-FD49-8CFF-AAE8-3BE537DC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29000"/>
            <a:ext cx="47244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200705181900386843824">
            <a:extLst>
              <a:ext uri="{FF2B5EF4-FFF2-40B4-BE49-F238E27FC236}">
                <a16:creationId xmlns:a16="http://schemas.microsoft.com/office/drawing/2014/main" id="{F5051304-4AEE-2D4C-3E83-E99B3D782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600"/>
            <a:ext cx="32766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7">
            <a:extLst>
              <a:ext uri="{FF2B5EF4-FFF2-40B4-BE49-F238E27FC236}">
                <a16:creationId xmlns:a16="http://schemas.microsoft.com/office/drawing/2014/main" id="{B134727B-E5EE-768B-5451-5710E2308324}"/>
              </a:ext>
            </a:extLst>
          </p:cNvPr>
          <p:cNvSpPr txBox="1">
            <a:spLocks noChangeArrowheads="1"/>
          </p:cNvSpPr>
          <p:nvPr/>
        </p:nvSpPr>
        <p:spPr bwMode="auto">
          <a:xfrm>
            <a:off x="5410200" y="3429000"/>
            <a:ext cx="3124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solidFill>
                  <a:schemeClr val="bg1"/>
                </a:solidFill>
              </a:rPr>
              <a:t>Map of Athabasca Flood Lava</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a:extLst>
              <a:ext uri="{FF2B5EF4-FFF2-40B4-BE49-F238E27FC236}">
                <a16:creationId xmlns:a16="http://schemas.microsoft.com/office/drawing/2014/main" id="{28C27294-61FB-09E7-9E73-F5B266897B3C}"/>
              </a:ext>
            </a:extLst>
          </p:cNvPr>
          <p:cNvSpPr>
            <a:spLocks noGrp="1" noChangeArrowheads="1"/>
          </p:cNvSpPr>
          <p:nvPr>
            <p:ph type="body" idx="1"/>
          </p:nvPr>
        </p:nvSpPr>
        <p:spPr>
          <a:xfrm>
            <a:off x="190500" y="609600"/>
            <a:ext cx="8801100" cy="2895600"/>
          </a:xfrm>
        </p:spPr>
        <p:txBody>
          <a:bodyPr/>
          <a:lstStyle/>
          <a:p>
            <a:r>
              <a:rPr lang="en-US" altLang="en-US">
                <a:ea typeface="ＭＳ Ｐゴシック" panose="020B0600070205080204" pitchFamily="34" charset="-128"/>
              </a:rPr>
              <a:t>Neutron spectrometer on Mars Odyssey spacecraft has detected hydrogen in near surface.</a:t>
            </a:r>
          </a:p>
          <a:p>
            <a:r>
              <a:rPr lang="en-US" altLang="en-US">
                <a:ea typeface="ＭＳ Ｐゴシック" panose="020B0600070205080204" pitchFamily="34" charset="-128"/>
              </a:rPr>
              <a:t>Several 10’s percent by volume at high latitudes</a:t>
            </a:r>
          </a:p>
          <a:p>
            <a:r>
              <a:rPr lang="en-US" altLang="en-US">
                <a:ea typeface="ＭＳ Ｐゴシック" panose="020B0600070205080204" pitchFamily="34" charset="-128"/>
              </a:rPr>
              <a:t>New ideas about exchange of ice between the polar caps and the mid-latitudes </a:t>
            </a:r>
          </a:p>
          <a:p>
            <a:r>
              <a:rPr lang="en-US" altLang="en-US">
                <a:ea typeface="ＭＳ Ｐゴシック" panose="020B0600070205080204" pitchFamily="34" charset="-128"/>
              </a:rPr>
              <a:t>Vapor diffusion models alone cannot explain these quantities of ice</a:t>
            </a:r>
          </a:p>
          <a:p>
            <a:pPr lvl="1"/>
            <a:r>
              <a:rPr lang="en-US" altLang="en-US">
                <a:ea typeface="ＭＳ Ｐゴシック" panose="020B0600070205080204" pitchFamily="34" charset="-128"/>
              </a:rPr>
              <a:t>Surface ice sheets that are thinly buried are probably required</a:t>
            </a:r>
          </a:p>
        </p:txBody>
      </p:sp>
      <p:sp>
        <p:nvSpPr>
          <p:cNvPr id="67586" name="Text Box 5">
            <a:extLst>
              <a:ext uri="{FF2B5EF4-FFF2-40B4-BE49-F238E27FC236}">
                <a16:creationId xmlns:a16="http://schemas.microsoft.com/office/drawing/2014/main" id="{C5E3CD14-79C8-FE98-1BE3-323C397B59E1}"/>
              </a:ext>
            </a:extLst>
          </p:cNvPr>
          <p:cNvSpPr txBox="1">
            <a:spLocks noChangeArrowheads="1"/>
          </p:cNvSpPr>
          <p:nvPr/>
        </p:nvSpPr>
        <p:spPr bwMode="auto">
          <a:xfrm>
            <a:off x="2781300" y="0"/>
            <a:ext cx="3448050" cy="427038"/>
          </a:xfrm>
          <a:prstGeom prst="rect">
            <a:avLst/>
          </a:prstGeom>
          <a:solidFill>
            <a:srgbClr val="DCE9FF"/>
          </a:solidFill>
          <a:ln w="12700">
            <a:solidFill>
              <a:schemeClr val="tx1"/>
            </a:solidFill>
            <a:miter lim="800000"/>
            <a:headEnd type="none" w="sm" len="sm"/>
            <a:tailEnd type="none" w="sm" len="sm"/>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t>Ground ice</a:t>
            </a:r>
          </a:p>
        </p:txBody>
      </p:sp>
      <p:pic>
        <p:nvPicPr>
          <p:cNvPr id="67587" name="Picture 6">
            <a:extLst>
              <a:ext uri="{FF2B5EF4-FFF2-40B4-BE49-F238E27FC236}">
                <a16:creationId xmlns:a16="http://schemas.microsoft.com/office/drawing/2014/main" id="{67D90211-D77A-8CF9-EC5C-E99AC3CA1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46500"/>
            <a:ext cx="376396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pic>
        <p:nvPicPr>
          <p:cNvPr id="67588" name="Picture 7">
            <a:extLst>
              <a:ext uri="{FF2B5EF4-FFF2-40B4-BE49-F238E27FC236}">
                <a16:creationId xmlns:a16="http://schemas.microsoft.com/office/drawing/2014/main" id="{BF69852A-469E-2CD1-4A2F-00AF8630D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325" y="3289300"/>
            <a:ext cx="55276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121408D1-21BC-5744-9633-0938BCC30936}"/>
              </a:ext>
            </a:extLst>
          </p:cNvPr>
          <p:cNvSpPr>
            <a:spLocks noGrp="1"/>
          </p:cNvSpPr>
          <p:nvPr>
            <p:ph type="title"/>
          </p:nvPr>
        </p:nvSpPr>
        <p:spPr bwMode="auto">
          <a:xfrm>
            <a:off x="0" y="274638"/>
            <a:ext cx="9144000" cy="449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a:solidFill>
                  <a:srgbClr val="0536D2"/>
                </a:solidFill>
                <a:ea typeface="ＭＳ Ｐゴシック" panose="020B0600070205080204" pitchFamily="34" charset="-128"/>
              </a:rPr>
              <a:t>Periglacial polygon sizes and morphology versus latitude</a:t>
            </a:r>
          </a:p>
        </p:txBody>
      </p:sp>
      <p:pic>
        <p:nvPicPr>
          <p:cNvPr id="69634" name="Content Placeholder 6" descr="t3.tiff">
            <a:extLst>
              <a:ext uri="{FF2B5EF4-FFF2-40B4-BE49-F238E27FC236}">
                <a16:creationId xmlns:a16="http://schemas.microsoft.com/office/drawing/2014/main" id="{0664A9EA-0C0B-709E-07AF-70C546D86C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07" r="-4407"/>
          <a:stretch>
            <a:fillRect/>
          </a:stretch>
        </p:blipFill>
        <p:spPr>
          <a:xfrm>
            <a:off x="214313" y="914400"/>
            <a:ext cx="8658225" cy="5943600"/>
          </a:xfrm>
        </p:spPr>
      </p:pic>
      <p:sp>
        <p:nvSpPr>
          <p:cNvPr id="69635" name="Rectangle 7">
            <a:extLst>
              <a:ext uri="{FF2B5EF4-FFF2-40B4-BE49-F238E27FC236}">
                <a16:creationId xmlns:a16="http://schemas.microsoft.com/office/drawing/2014/main" id="{B7EFE447-B047-71DA-3EEF-7056C3315E63}"/>
              </a:ext>
            </a:extLst>
          </p:cNvPr>
          <p:cNvSpPr>
            <a:spLocks noChangeArrowheads="1"/>
          </p:cNvSpPr>
          <p:nvPr/>
        </p:nvSpPr>
        <p:spPr bwMode="auto">
          <a:xfrm>
            <a:off x="566738" y="909638"/>
            <a:ext cx="1338262" cy="652462"/>
          </a:xfrm>
          <a:prstGeom prst="rect">
            <a:avLst/>
          </a:pr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9636" name="Rectangle 8">
            <a:extLst>
              <a:ext uri="{FF2B5EF4-FFF2-40B4-BE49-F238E27FC236}">
                <a16:creationId xmlns:a16="http://schemas.microsoft.com/office/drawing/2014/main" id="{DC9F0BCF-0364-B7E7-2B62-EEA25C0C6B3F}"/>
              </a:ext>
            </a:extLst>
          </p:cNvPr>
          <p:cNvSpPr>
            <a:spLocks noChangeArrowheads="1"/>
          </p:cNvSpPr>
          <p:nvPr/>
        </p:nvSpPr>
        <p:spPr bwMode="auto">
          <a:xfrm>
            <a:off x="7739063" y="922338"/>
            <a:ext cx="719137" cy="652462"/>
          </a:xfrm>
          <a:prstGeom prst="rect">
            <a:avLst/>
          </a:prstGeom>
          <a:solidFill>
            <a:srgbClr val="FFFFFF"/>
          </a:solidFill>
          <a:ln w="9525">
            <a:solidFill>
              <a:srgbClr val="FFFFFF"/>
            </a:solidFill>
            <a:round/>
            <a:headEnd/>
            <a:tailEnd/>
          </a:ln>
        </p:spPr>
        <p:txBody>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D4E6956E-7817-1F9D-FFA0-C36EE2E4B1AB}"/>
              </a:ext>
            </a:extLst>
          </p:cNvPr>
          <p:cNvSpPr>
            <a:spLocks noGrp="1"/>
          </p:cNvSpPr>
          <p:nvPr>
            <p:ph type="title"/>
          </p:nvPr>
        </p:nvSpPr>
        <p:spPr bwMode="auto">
          <a:xfrm>
            <a:off x="457200" y="152400"/>
            <a:ext cx="8229600" cy="41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a:ea typeface="ＭＳ Ｐゴシック" panose="020B0600070205080204" pitchFamily="34" charset="-128"/>
              </a:rPr>
              <a:t>Glaciation</a:t>
            </a:r>
          </a:p>
        </p:txBody>
      </p:sp>
      <p:sp>
        <p:nvSpPr>
          <p:cNvPr id="70658" name="Content Placeholder 2">
            <a:extLst>
              <a:ext uri="{FF2B5EF4-FFF2-40B4-BE49-F238E27FC236}">
                <a16:creationId xmlns:a16="http://schemas.microsoft.com/office/drawing/2014/main" id="{858A5C51-9BF8-7B33-D529-2D104A1B33BB}"/>
              </a:ext>
            </a:extLst>
          </p:cNvPr>
          <p:cNvSpPr>
            <a:spLocks noGrp="1" noChangeArrowheads="1"/>
          </p:cNvSpPr>
          <p:nvPr>
            <p:ph idx="1"/>
          </p:nvPr>
        </p:nvSpPr>
        <p:spPr>
          <a:xfrm>
            <a:off x="323850" y="766764"/>
            <a:ext cx="8267700" cy="2123582"/>
          </a:xfrm>
        </p:spPr>
        <p:txBody>
          <a:bodyPr/>
          <a:lstStyle/>
          <a:p>
            <a:r>
              <a:rPr lang="en-US" altLang="en-US" dirty="0">
                <a:ea typeface="ＭＳ Ｐゴシック" panose="020B0600070205080204" pitchFamily="34" charset="-128"/>
              </a:rPr>
              <a:t>Extensive viscous flows in middle latitudes</a:t>
            </a:r>
          </a:p>
          <a:p>
            <a:pPr lvl="1"/>
            <a:r>
              <a:rPr lang="en-US" altLang="en-US" dirty="0">
                <a:ea typeface="ＭＳ Ｐゴシック" panose="020B0600070205080204" pitchFamily="34" charset="-128"/>
              </a:rPr>
              <a:t>Were considered debris flows containing ice</a:t>
            </a:r>
          </a:p>
          <a:p>
            <a:pPr lvl="1"/>
            <a:r>
              <a:rPr lang="en-US" altLang="en-US" dirty="0">
                <a:ea typeface="ＭＳ Ｐゴシック" panose="020B0600070205080204" pitchFamily="34" charset="-128"/>
              </a:rPr>
              <a:t>SHARAD showed nearly pure ice—so they are glaciers</a:t>
            </a:r>
          </a:p>
          <a:p>
            <a:pPr lvl="1"/>
            <a:r>
              <a:rPr lang="en-US" altLang="en-US" dirty="0">
                <a:ea typeface="ＭＳ Ｐゴシック" panose="020B0600070205080204" pitchFamily="34" charset="-128"/>
              </a:rPr>
              <a:t>Glaciation on Mars first proposed by </a:t>
            </a:r>
            <a:r>
              <a:rPr lang="en-US" altLang="en-US" dirty="0" err="1">
                <a:ea typeface="ＭＳ Ｐゴシック" panose="020B0600070205080204" pitchFamily="34" charset="-128"/>
              </a:rPr>
              <a:t>Kargel</a:t>
            </a:r>
            <a:r>
              <a:rPr lang="en-US" altLang="en-US" dirty="0">
                <a:ea typeface="ＭＳ Ｐゴシック" panose="020B0600070205080204" pitchFamily="34" charset="-128"/>
              </a:rPr>
              <a:t> and Strom</a:t>
            </a:r>
          </a:p>
          <a:p>
            <a:pPr lvl="2"/>
            <a:r>
              <a:rPr lang="en-US" altLang="en-US" dirty="0">
                <a:ea typeface="ＭＳ Ｐゴシック" panose="020B0600070205080204" pitchFamily="34" charset="-128"/>
              </a:rPr>
              <a:t>Was widely rejected by the “mainstream”</a:t>
            </a:r>
          </a:p>
          <a:p>
            <a:pPr lvl="2"/>
            <a:r>
              <a:rPr lang="en-US" altLang="en-US" dirty="0">
                <a:ea typeface="ＭＳ Ｐゴシック" panose="020B0600070205080204" pitchFamily="34" charset="-128"/>
              </a:rPr>
              <a:t>Now widely accepted</a:t>
            </a:r>
          </a:p>
        </p:txBody>
      </p:sp>
      <p:pic>
        <p:nvPicPr>
          <p:cNvPr id="70659" name="Picture 9">
            <a:extLst>
              <a:ext uri="{FF2B5EF4-FFF2-40B4-BE49-F238E27FC236}">
                <a16:creationId xmlns:a16="http://schemas.microsoft.com/office/drawing/2014/main" id="{12E41F12-EACD-4A03-A775-58D0E0BF6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21" y="2803612"/>
            <a:ext cx="7010400" cy="40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70660" name="Text Box 10">
            <a:extLst>
              <a:ext uri="{FF2B5EF4-FFF2-40B4-BE49-F238E27FC236}">
                <a16:creationId xmlns:a16="http://schemas.microsoft.com/office/drawing/2014/main" id="{37D4CDA2-160B-337D-6964-C93E7D05D73F}"/>
              </a:ext>
            </a:extLst>
          </p:cNvPr>
          <p:cNvSpPr txBox="1">
            <a:spLocks noChangeArrowheads="1"/>
          </p:cNvSpPr>
          <p:nvPr/>
        </p:nvSpPr>
        <p:spPr bwMode="auto">
          <a:xfrm>
            <a:off x="4965099" y="6577013"/>
            <a:ext cx="1562100" cy="280987"/>
          </a:xfrm>
          <a:prstGeom prst="rect">
            <a:avLst/>
          </a:prstGeom>
          <a:solidFill>
            <a:srgbClr val="FFFF00">
              <a:alpha val="41960"/>
            </a:srgbClr>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dirty="0"/>
              <a:t>Head et al., 2005</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a:extLst>
              <a:ext uri="{FF2B5EF4-FFF2-40B4-BE49-F238E27FC236}">
                <a16:creationId xmlns:a16="http://schemas.microsoft.com/office/drawing/2014/main" id="{E5170229-80C1-69C8-4FBA-117E34D12D62}"/>
              </a:ext>
            </a:extLst>
          </p:cNvPr>
          <p:cNvSpPr>
            <a:spLocks noGrp="1" noChangeArrowheads="1"/>
          </p:cNvSpPr>
          <p:nvPr>
            <p:ph type="body" idx="1"/>
          </p:nvPr>
        </p:nvSpPr>
        <p:spPr>
          <a:xfrm>
            <a:off x="0" y="477838"/>
            <a:ext cx="9144000" cy="846137"/>
          </a:xfrm>
        </p:spPr>
        <p:txBody>
          <a:bodyPr/>
          <a:lstStyle/>
          <a:p>
            <a:r>
              <a:rPr lang="en-US" altLang="en-US">
                <a:ea typeface="ＭＳ Ｐゴシック" panose="020B0600070205080204" pitchFamily="34" charset="-128"/>
              </a:rPr>
              <a:t>Apparent flow-like deformation</a:t>
            </a:r>
          </a:p>
          <a:p>
            <a:pPr lvl="1"/>
            <a:endParaRPr lang="en-US" altLang="en-US">
              <a:ea typeface="ＭＳ Ｐゴシック" panose="020B0600070205080204" pitchFamily="34" charset="-128"/>
            </a:endParaRPr>
          </a:p>
        </p:txBody>
      </p:sp>
      <p:pic>
        <p:nvPicPr>
          <p:cNvPr id="71682" name="Picture 4">
            <a:extLst>
              <a:ext uri="{FF2B5EF4-FFF2-40B4-BE49-F238E27FC236}">
                <a16:creationId xmlns:a16="http://schemas.microsoft.com/office/drawing/2014/main" id="{2A8C4602-F92C-1F6E-F854-5EEC06AE1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7325"/>
            <a:ext cx="5233988"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71683" name="Text Box 5">
            <a:extLst>
              <a:ext uri="{FF2B5EF4-FFF2-40B4-BE49-F238E27FC236}">
                <a16:creationId xmlns:a16="http://schemas.microsoft.com/office/drawing/2014/main" id="{8E4A0A3B-3CEA-932B-7601-E245D4F6496B}"/>
              </a:ext>
            </a:extLst>
          </p:cNvPr>
          <p:cNvSpPr txBox="1">
            <a:spLocks noChangeArrowheads="1"/>
          </p:cNvSpPr>
          <p:nvPr/>
        </p:nvSpPr>
        <p:spPr bwMode="auto">
          <a:xfrm>
            <a:off x="1062038" y="5278438"/>
            <a:ext cx="1778000" cy="280987"/>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Milliken et al., 2003</a:t>
            </a:r>
          </a:p>
        </p:txBody>
      </p:sp>
      <p:graphicFrame>
        <p:nvGraphicFramePr>
          <p:cNvPr id="71684" name="Object 2">
            <a:extLst>
              <a:ext uri="{FF2B5EF4-FFF2-40B4-BE49-F238E27FC236}">
                <a16:creationId xmlns:a16="http://schemas.microsoft.com/office/drawing/2014/main" id="{C9B164FF-565E-28E5-B9E4-5360148B551C}"/>
              </a:ext>
            </a:extLst>
          </p:cNvPr>
          <p:cNvGraphicFramePr>
            <a:graphicFrameLocks noChangeAspect="1"/>
          </p:cNvGraphicFramePr>
          <p:nvPr/>
        </p:nvGraphicFramePr>
        <p:xfrm>
          <a:off x="5357813" y="1452563"/>
          <a:ext cx="3786187" cy="3181350"/>
        </p:xfrm>
        <a:graphic>
          <a:graphicData uri="http://schemas.openxmlformats.org/presentationml/2006/ole">
            <mc:AlternateContent xmlns:mc="http://schemas.openxmlformats.org/markup-compatibility/2006">
              <mc:Choice xmlns:v="urn:schemas-microsoft-com:vml" Requires="v">
                <p:oleObj name="Image" r:id="rId4" imgW="8991600" imgH="7556500" progId="Photoshop.Image.8">
                  <p:embed/>
                </p:oleObj>
              </mc:Choice>
              <mc:Fallback>
                <p:oleObj name="Image" r:id="rId4" imgW="8991600" imgH="7556500"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1452563"/>
                        <a:ext cx="3786187"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5" name="Text Box 7">
            <a:extLst>
              <a:ext uri="{FF2B5EF4-FFF2-40B4-BE49-F238E27FC236}">
                <a16:creationId xmlns:a16="http://schemas.microsoft.com/office/drawing/2014/main" id="{CBA3D036-E922-F718-5D66-4455ED1FDACA}"/>
              </a:ext>
            </a:extLst>
          </p:cNvPr>
          <p:cNvSpPr txBox="1">
            <a:spLocks noChangeArrowheads="1"/>
          </p:cNvSpPr>
          <p:nvPr/>
        </p:nvSpPr>
        <p:spPr bwMode="auto">
          <a:xfrm>
            <a:off x="6519863" y="4792663"/>
            <a:ext cx="1722437" cy="280987"/>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PSP_004062_2110</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272D49DF-DF3E-9381-DD77-329DD4722E5A}"/>
              </a:ext>
            </a:extLst>
          </p:cNvPr>
          <p:cNvSpPr>
            <a:spLocks noGrp="1" noChangeArrowheads="1"/>
          </p:cNvSpPr>
          <p:nvPr>
            <p:ph type="body" idx="1"/>
          </p:nvPr>
        </p:nvSpPr>
        <p:spPr>
          <a:xfrm>
            <a:off x="-144463" y="2540000"/>
            <a:ext cx="2803526" cy="3945860"/>
          </a:xfrm>
        </p:spPr>
        <p:txBody>
          <a:bodyPr/>
          <a:lstStyle/>
          <a:p>
            <a:pPr lvl="1"/>
            <a:r>
              <a:rPr lang="en-US" altLang="en-US" dirty="0">
                <a:ea typeface="ＭＳ Ｐゴシック" panose="020B0600070205080204" pitchFamily="34" charset="-128"/>
              </a:rPr>
              <a:t>Amazonian-age terrains concentrated Tharsis to Elysium, Northern plains, and polar caps</a:t>
            </a:r>
          </a:p>
          <a:p>
            <a:pPr lvl="1"/>
            <a:r>
              <a:rPr lang="en-US" altLang="en-US" dirty="0">
                <a:ea typeface="ＭＳ Ｐゴシック" panose="020B0600070205080204" pitchFamily="34" charset="-128"/>
              </a:rPr>
              <a:t>Eolian and other processes affected all terrains in the Amazonian</a:t>
            </a:r>
          </a:p>
          <a:p>
            <a:pPr lvl="1"/>
            <a:r>
              <a:rPr lang="en-US" altLang="en-US" dirty="0">
                <a:ea typeface="ＭＳ Ｐゴシック" panose="020B0600070205080204" pitchFamily="34" charset="-128"/>
              </a:rPr>
              <a:t>Many Amazonian impact craters</a:t>
            </a:r>
          </a:p>
        </p:txBody>
      </p:sp>
      <p:pic>
        <p:nvPicPr>
          <p:cNvPr id="12290" name="Picture 4">
            <a:extLst>
              <a:ext uri="{FF2B5EF4-FFF2-40B4-BE49-F238E27FC236}">
                <a16:creationId xmlns:a16="http://schemas.microsoft.com/office/drawing/2014/main" id="{F37EA950-03CF-F93D-B117-F367C9DC0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2522538"/>
            <a:ext cx="6507162"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12291" name="Text Box 6">
            <a:extLst>
              <a:ext uri="{FF2B5EF4-FFF2-40B4-BE49-F238E27FC236}">
                <a16:creationId xmlns:a16="http://schemas.microsoft.com/office/drawing/2014/main" id="{0F2403A9-9662-755B-8482-94A8DD391CBA}"/>
              </a:ext>
            </a:extLst>
          </p:cNvPr>
          <p:cNvSpPr txBox="1">
            <a:spLocks noChangeArrowheads="1"/>
          </p:cNvSpPr>
          <p:nvPr/>
        </p:nvSpPr>
        <p:spPr bwMode="auto">
          <a:xfrm>
            <a:off x="1768475" y="6577013"/>
            <a:ext cx="2301875" cy="280987"/>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Nimmo and Tanaka, 2005</a:t>
            </a:r>
          </a:p>
        </p:txBody>
      </p:sp>
      <p:pic>
        <p:nvPicPr>
          <p:cNvPr id="12292" name="Picture 4" descr="time.tiff">
            <a:extLst>
              <a:ext uri="{FF2B5EF4-FFF2-40B4-BE49-F238E27FC236}">
                <a16:creationId xmlns:a16="http://schemas.microsoft.com/office/drawing/2014/main" id="{08B4FDB9-A4FD-8517-694A-DA2C71DC67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4938"/>
            <a:ext cx="9144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GeologialTime-Earth.gif">
            <a:extLst>
              <a:ext uri="{FF2B5EF4-FFF2-40B4-BE49-F238E27FC236}">
                <a16:creationId xmlns:a16="http://schemas.microsoft.com/office/drawing/2014/main" id="{1A170755-C213-F4EF-532B-CFC0736C94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991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6">
            <a:extLst>
              <a:ext uri="{FF2B5EF4-FFF2-40B4-BE49-F238E27FC236}">
                <a16:creationId xmlns:a16="http://schemas.microsoft.com/office/drawing/2014/main" id="{DF2CA1CD-06F7-6079-B504-9A8B1D47E8CD}"/>
              </a:ext>
            </a:extLst>
          </p:cNvPr>
          <p:cNvSpPr txBox="1">
            <a:spLocks noChangeArrowheads="1"/>
          </p:cNvSpPr>
          <p:nvPr/>
        </p:nvSpPr>
        <p:spPr bwMode="auto">
          <a:xfrm>
            <a:off x="3386138" y="0"/>
            <a:ext cx="243046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a:t>Mars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EA498203-6ECD-00EA-C6E7-EF7477EEE431}"/>
              </a:ext>
            </a:extLst>
          </p:cNvPr>
          <p:cNvSpPr>
            <a:spLocks noGrp="1" noChangeArrowheads="1"/>
          </p:cNvSpPr>
          <p:nvPr>
            <p:ph type="body" idx="1"/>
          </p:nvPr>
        </p:nvSpPr>
        <p:spPr>
          <a:xfrm>
            <a:off x="0" y="850900"/>
            <a:ext cx="3657600" cy="5588000"/>
          </a:xfrm>
        </p:spPr>
        <p:txBody>
          <a:bodyPr/>
          <a:lstStyle/>
          <a:p>
            <a:r>
              <a:rPr lang="en-US" altLang="en-US" sz="1400" dirty="0">
                <a:ea typeface="ＭＳ Ｐゴシック" panose="020B0600070205080204" pitchFamily="34" charset="-128"/>
              </a:rPr>
              <a:t>Recently carved gullies observed on crater walls</a:t>
            </a:r>
          </a:p>
          <a:p>
            <a:pPr lvl="1"/>
            <a:r>
              <a:rPr lang="en-US" altLang="en-US" sz="1200" dirty="0">
                <a:ea typeface="ＭＳ Ｐゴシック" panose="020B0600070205080204" pitchFamily="34" charset="-128"/>
              </a:rPr>
              <a:t>Occur preferentially on poleward facing slopes in the southern mid-latitudes (above 40 S)</a:t>
            </a:r>
          </a:p>
          <a:p>
            <a:r>
              <a:rPr lang="en-US" altLang="en-US" sz="1400" dirty="0">
                <a:ea typeface="ＭＳ Ｐゴシック" panose="020B0600070205080204" pitchFamily="34" charset="-128"/>
              </a:rPr>
              <a:t>Thought to be carved by liquid water</a:t>
            </a:r>
          </a:p>
          <a:p>
            <a:pPr lvl="1"/>
            <a:r>
              <a:rPr lang="en-US" altLang="en-US" sz="1200" dirty="0">
                <a:ea typeface="ＭＳ Ｐゴシック" panose="020B0600070205080204" pitchFamily="34" charset="-128"/>
              </a:rPr>
              <a:t>Liquid CO</a:t>
            </a:r>
            <a:r>
              <a:rPr lang="en-US" altLang="en-US" sz="1200" baseline="-25000" dirty="0">
                <a:ea typeface="ＭＳ Ｐゴシック" panose="020B0600070205080204" pitchFamily="34" charset="-128"/>
              </a:rPr>
              <a:t>2</a:t>
            </a:r>
            <a:r>
              <a:rPr lang="en-US" altLang="en-US" sz="1200" dirty="0">
                <a:ea typeface="ＭＳ Ｐゴシック" panose="020B0600070205080204" pitchFamily="34" charset="-128"/>
              </a:rPr>
              <a:t> people have given up</a:t>
            </a:r>
          </a:p>
          <a:p>
            <a:pPr lvl="1"/>
            <a:r>
              <a:rPr lang="en-US" altLang="en-US" sz="1200" dirty="0">
                <a:ea typeface="ＭＳ Ｐゴシック" panose="020B0600070205080204" pitchFamily="34" charset="-128"/>
              </a:rPr>
              <a:t>Solid CO</a:t>
            </a:r>
            <a:r>
              <a:rPr lang="en-US" altLang="en-US" sz="1200" baseline="-25000" dirty="0">
                <a:ea typeface="ＭＳ Ｐゴシック" panose="020B0600070205080204" pitchFamily="34" charset="-128"/>
              </a:rPr>
              <a:t>2</a:t>
            </a:r>
            <a:r>
              <a:rPr lang="en-US" altLang="en-US" sz="1200" dirty="0">
                <a:ea typeface="ＭＳ Ｐゴシック" panose="020B0600070205080204" pitchFamily="34" charset="-128"/>
              </a:rPr>
              <a:t> probably key today</a:t>
            </a:r>
          </a:p>
          <a:p>
            <a:r>
              <a:rPr lang="en-US" altLang="en-US" sz="1400" dirty="0">
                <a:ea typeface="ＭＳ Ｐゴシック" panose="020B0600070205080204" pitchFamily="34" charset="-128"/>
              </a:rPr>
              <a:t>Water is not currently stable on the Martian surface, theories:</a:t>
            </a:r>
          </a:p>
          <a:p>
            <a:pPr lvl="1"/>
            <a:r>
              <a:rPr lang="en-US" altLang="en-US" sz="1200" dirty="0">
                <a:ea typeface="ＭＳ Ｐゴシック" panose="020B0600070205080204" pitchFamily="34" charset="-128"/>
              </a:rPr>
              <a:t>Gully formed beneath snowpack</a:t>
            </a:r>
          </a:p>
          <a:p>
            <a:pPr lvl="2"/>
            <a:r>
              <a:rPr lang="en-US" altLang="en-US" sz="900" dirty="0">
                <a:ea typeface="ＭＳ Ｐゴシック" panose="020B0600070205080204" pitchFamily="34" charset="-128"/>
              </a:rPr>
              <a:t>Under a recently deposited mid-latitude snow layer</a:t>
            </a:r>
          </a:p>
          <a:p>
            <a:pPr lvl="1"/>
            <a:r>
              <a:rPr lang="en-US" altLang="en-US" sz="1200" dirty="0">
                <a:ea typeface="ＭＳ Ｐゴシック" panose="020B0600070205080204" pitchFamily="34" charset="-128"/>
              </a:rPr>
              <a:t>Local or deep pressurized aquifer</a:t>
            </a:r>
          </a:p>
          <a:p>
            <a:endParaRPr lang="en-US" altLang="en-US" dirty="0">
              <a:ea typeface="ＭＳ Ｐゴシック" panose="020B0600070205080204" pitchFamily="34" charset="-128"/>
            </a:endParaRPr>
          </a:p>
        </p:txBody>
      </p:sp>
      <p:sp>
        <p:nvSpPr>
          <p:cNvPr id="73730" name="Text Box 4">
            <a:extLst>
              <a:ext uri="{FF2B5EF4-FFF2-40B4-BE49-F238E27FC236}">
                <a16:creationId xmlns:a16="http://schemas.microsoft.com/office/drawing/2014/main" id="{E575B513-CD8F-24A3-BB1E-53E1EFAA8A24}"/>
              </a:ext>
            </a:extLst>
          </p:cNvPr>
          <p:cNvSpPr txBox="1">
            <a:spLocks noChangeArrowheads="1"/>
          </p:cNvSpPr>
          <p:nvPr/>
        </p:nvSpPr>
        <p:spPr bwMode="auto">
          <a:xfrm>
            <a:off x="0" y="155575"/>
            <a:ext cx="3448050" cy="427038"/>
          </a:xfrm>
          <a:prstGeom prst="rect">
            <a:avLst/>
          </a:prstGeom>
          <a:solidFill>
            <a:srgbClr val="DCE9FF"/>
          </a:solidFill>
          <a:ln w="12700">
            <a:solidFill>
              <a:schemeClr val="tx1"/>
            </a:solidFill>
            <a:miter lim="800000"/>
            <a:headEnd type="none" w="sm" len="sm"/>
            <a:tailEnd type="none" w="sm" len="sm"/>
          </a:ln>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t>Gullies</a:t>
            </a:r>
          </a:p>
        </p:txBody>
      </p:sp>
      <p:pic>
        <p:nvPicPr>
          <p:cNvPr id="73731" name="Picture 6" descr="42S_158W_30">
            <a:extLst>
              <a:ext uri="{FF2B5EF4-FFF2-40B4-BE49-F238E27FC236}">
                <a16:creationId xmlns:a16="http://schemas.microsoft.com/office/drawing/2014/main" id="{E05E3887-31D5-FE62-FBFB-0F232DC59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488" y="0"/>
            <a:ext cx="5370512" cy="78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32" name="Object 2">
            <a:extLst>
              <a:ext uri="{FF2B5EF4-FFF2-40B4-BE49-F238E27FC236}">
                <a16:creationId xmlns:a16="http://schemas.microsoft.com/office/drawing/2014/main" id="{4ED595E8-7F13-0253-9538-FA18AA444EC0}"/>
              </a:ext>
            </a:extLst>
          </p:cNvPr>
          <p:cNvGraphicFramePr>
            <a:graphicFrameLocks noChangeAspect="1"/>
          </p:cNvGraphicFramePr>
          <p:nvPr/>
        </p:nvGraphicFramePr>
        <p:xfrm>
          <a:off x="200025" y="4171950"/>
          <a:ext cx="3276600" cy="2457450"/>
        </p:xfrm>
        <a:graphic>
          <a:graphicData uri="http://schemas.openxmlformats.org/presentationml/2006/ole">
            <mc:AlternateContent xmlns:mc="http://schemas.openxmlformats.org/markup-compatibility/2006">
              <mc:Choice xmlns:v="urn:schemas-microsoft-com:vml" Requires="v">
                <p:oleObj name="Image" r:id="rId4" imgW="6858000" imgH="5143500" progId="Photoshop.Image.8">
                  <p:embed/>
                </p:oleObj>
              </mc:Choice>
              <mc:Fallback>
                <p:oleObj name="Image" r:id="rId4" imgW="6858000" imgH="5143500"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4171950"/>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AAE41ECE-636A-6B66-D9A9-26EA30E093AD}"/>
              </a:ext>
            </a:extLst>
          </p:cNvPr>
          <p:cNvSpPr>
            <a:spLocks noGrp="1" noChangeArrowheads="1"/>
          </p:cNvSpPr>
          <p:nvPr>
            <p:ph type="body" idx="1"/>
          </p:nvPr>
        </p:nvSpPr>
        <p:spPr>
          <a:xfrm>
            <a:off x="927100" y="0"/>
            <a:ext cx="7378700" cy="1676400"/>
          </a:xfrm>
        </p:spPr>
        <p:txBody>
          <a:bodyPr/>
          <a:lstStyle/>
          <a:p>
            <a:r>
              <a:rPr lang="en-US" altLang="en-US">
                <a:ea typeface="ＭＳ Ｐゴシック" panose="020B0600070205080204" pitchFamily="34" charset="-128"/>
              </a:rPr>
              <a:t>Recent activity?</a:t>
            </a:r>
          </a:p>
          <a:p>
            <a:pPr lvl="1"/>
            <a:r>
              <a:rPr lang="en-US" altLang="en-US">
                <a:ea typeface="ＭＳ Ｐゴシック" panose="020B0600070205080204" pitchFamily="34" charset="-128"/>
              </a:rPr>
              <a:t>Bright deposits appeared between 1999-2004</a:t>
            </a:r>
          </a:p>
          <a:p>
            <a:pPr lvl="1"/>
            <a:r>
              <a:rPr lang="en-US" altLang="en-US">
                <a:ea typeface="ＭＳ Ｐゴシック" panose="020B0600070205080204" pitchFamily="34" charset="-128"/>
              </a:rPr>
              <a:t>Steep-slopes indicate mass movement is a possibility</a:t>
            </a:r>
          </a:p>
          <a:p>
            <a:pPr lvl="1"/>
            <a:r>
              <a:rPr lang="en-US" altLang="en-US">
                <a:ea typeface="ＭＳ Ｐゴシック" panose="020B0600070205080204" pitchFamily="34" charset="-128"/>
              </a:rPr>
              <a:t>Lack of hydrated minerals</a:t>
            </a:r>
          </a:p>
          <a:p>
            <a:r>
              <a:rPr lang="en-US" altLang="en-US">
                <a:ea typeface="ＭＳ Ｐゴシック" panose="020B0600070205080204" pitchFamily="34" charset="-128"/>
              </a:rPr>
              <a:t>Boulders on smooth deposit</a:t>
            </a:r>
          </a:p>
          <a:p>
            <a:pPr lvl="1"/>
            <a:r>
              <a:rPr lang="en-US" altLang="en-US">
                <a:ea typeface="ＭＳ Ｐゴシック" panose="020B0600070205080204" pitchFamily="34" charset="-128"/>
              </a:rPr>
              <a:t>Problem for snow pack hypothesis?</a:t>
            </a:r>
          </a:p>
        </p:txBody>
      </p:sp>
      <p:pic>
        <p:nvPicPr>
          <p:cNvPr id="75778" name="Picture 5">
            <a:extLst>
              <a:ext uri="{FF2B5EF4-FFF2-40B4-BE49-F238E27FC236}">
                <a16:creationId xmlns:a16="http://schemas.microsoft.com/office/drawing/2014/main" id="{835F4252-B1AF-C34C-0A9F-97535DCB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879600"/>
            <a:ext cx="7956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a:extLst>
              <a:ext uri="{FF2B5EF4-FFF2-40B4-BE49-F238E27FC236}">
                <a16:creationId xmlns:a16="http://schemas.microsoft.com/office/drawing/2014/main" id="{5C706771-1E41-87AB-FC93-50CDB0E3C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1975"/>
            <a:ext cx="9144000"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D6B03576-4734-E7DF-7F54-108A20B5F056}"/>
              </a:ext>
            </a:extLst>
          </p:cNvPr>
          <p:cNvSpPr>
            <a:spLocks noGrp="1" noChangeArrowheads="1"/>
          </p:cNvSpPr>
          <p:nvPr>
            <p:ph type="body" idx="1"/>
          </p:nvPr>
        </p:nvSpPr>
        <p:spPr>
          <a:xfrm>
            <a:off x="609600" y="0"/>
            <a:ext cx="8267700" cy="1160463"/>
          </a:xfrm>
        </p:spPr>
        <p:txBody>
          <a:bodyPr/>
          <a:lstStyle/>
          <a:p>
            <a:pPr>
              <a:lnSpc>
                <a:spcPct val="90000"/>
              </a:lnSpc>
            </a:pPr>
            <a:r>
              <a:rPr lang="en-US" altLang="en-US" sz="1400">
                <a:ea typeface="ＭＳ Ｐゴシック" panose="020B0600070205080204" pitchFamily="34" charset="-128"/>
              </a:rPr>
              <a:t>Near surface ice related to</a:t>
            </a:r>
          </a:p>
          <a:p>
            <a:pPr lvl="1">
              <a:lnSpc>
                <a:spcPct val="80000"/>
              </a:lnSpc>
            </a:pPr>
            <a:r>
              <a:rPr lang="en-US" altLang="en-US" sz="1200">
                <a:ea typeface="ＭＳ Ｐゴシック" panose="020B0600070205080204" pitchFamily="34" charset="-128"/>
              </a:rPr>
              <a:t>Gullies</a:t>
            </a:r>
          </a:p>
          <a:p>
            <a:pPr lvl="1">
              <a:lnSpc>
                <a:spcPct val="80000"/>
              </a:lnSpc>
            </a:pPr>
            <a:r>
              <a:rPr lang="en-US" altLang="en-US" sz="1200">
                <a:ea typeface="ＭＳ Ｐゴシック" panose="020B0600070205080204" pitchFamily="34" charset="-128"/>
              </a:rPr>
              <a:t>Viscous flow features</a:t>
            </a:r>
          </a:p>
          <a:p>
            <a:pPr lvl="1">
              <a:lnSpc>
                <a:spcPct val="80000"/>
              </a:lnSpc>
            </a:pPr>
            <a:r>
              <a:rPr lang="en-US" altLang="en-US" sz="1200">
                <a:ea typeface="ＭＳ Ｐゴシック" panose="020B0600070205080204" pitchFamily="34" charset="-128"/>
              </a:rPr>
              <a:t>Dissected terrain – basketball</a:t>
            </a:r>
          </a:p>
          <a:p>
            <a:pPr>
              <a:lnSpc>
                <a:spcPct val="90000"/>
              </a:lnSpc>
            </a:pPr>
            <a:r>
              <a:rPr lang="en-US" altLang="en-US" sz="1400">
                <a:ea typeface="ＭＳ Ｐゴシック" panose="020B0600070205080204" pitchFamily="34" charset="-128"/>
              </a:rPr>
              <a:t>Obliquity variations can move ice back and forth between the poles and mid-latitudes </a:t>
            </a:r>
          </a:p>
        </p:txBody>
      </p:sp>
      <p:pic>
        <p:nvPicPr>
          <p:cNvPr id="78850" name="Picture 4">
            <a:extLst>
              <a:ext uri="{FF2B5EF4-FFF2-40B4-BE49-F238E27FC236}">
                <a16:creationId xmlns:a16="http://schemas.microsoft.com/office/drawing/2014/main" id="{0D63B3D2-1334-775D-B63D-74EDCC523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55700"/>
            <a:ext cx="8374063"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78851" name="Text Box 6">
            <a:extLst>
              <a:ext uri="{FF2B5EF4-FFF2-40B4-BE49-F238E27FC236}">
                <a16:creationId xmlns:a16="http://schemas.microsoft.com/office/drawing/2014/main" id="{B92B4545-2635-6CC6-6D19-4F816E1C6BC2}"/>
              </a:ext>
            </a:extLst>
          </p:cNvPr>
          <p:cNvSpPr txBox="1">
            <a:spLocks noChangeArrowheads="1"/>
          </p:cNvSpPr>
          <p:nvPr/>
        </p:nvSpPr>
        <p:spPr bwMode="auto">
          <a:xfrm>
            <a:off x="6313488" y="417513"/>
            <a:ext cx="1778000" cy="280987"/>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Milliken et al., 2003</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a:extLst>
              <a:ext uri="{FF2B5EF4-FFF2-40B4-BE49-F238E27FC236}">
                <a16:creationId xmlns:a16="http://schemas.microsoft.com/office/drawing/2014/main" id="{BA8F5CA5-B850-16D9-81EA-6460B1E74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592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pic>
        <p:nvPicPr>
          <p:cNvPr id="80898" name="Picture 2" descr="t.tiff">
            <a:extLst>
              <a:ext uri="{FF2B5EF4-FFF2-40B4-BE49-F238E27FC236}">
                <a16:creationId xmlns:a16="http://schemas.microsoft.com/office/drawing/2014/main" id="{A2F2FCB5-D9CE-A9CB-5260-7846D20171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3921125"/>
            <a:ext cx="4792662"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61A7C-879B-2239-2C3A-E63173BF9902}"/>
              </a:ext>
            </a:extLst>
          </p:cNvPr>
          <p:cNvSpPr txBox="1"/>
          <p:nvPr/>
        </p:nvSpPr>
        <p:spPr>
          <a:xfrm>
            <a:off x="746234" y="325821"/>
            <a:ext cx="4582511" cy="461665"/>
          </a:xfrm>
          <a:prstGeom prst="rect">
            <a:avLst/>
          </a:prstGeom>
          <a:noFill/>
        </p:spPr>
        <p:txBody>
          <a:bodyPr wrap="square" rtlCol="0">
            <a:spAutoFit/>
          </a:bodyPr>
          <a:lstStyle/>
          <a:p>
            <a:r>
              <a:rPr lang="en-US" sz="2400" dirty="0"/>
              <a:t>Amazonian: Summary</a:t>
            </a:r>
          </a:p>
        </p:txBody>
      </p:sp>
      <p:sp>
        <p:nvSpPr>
          <p:cNvPr id="3" name="TextBox 2">
            <a:extLst>
              <a:ext uri="{FF2B5EF4-FFF2-40B4-BE49-F238E27FC236}">
                <a16:creationId xmlns:a16="http://schemas.microsoft.com/office/drawing/2014/main" id="{91894E1B-7526-1538-D896-BE64CA0E6318}"/>
              </a:ext>
            </a:extLst>
          </p:cNvPr>
          <p:cNvSpPr txBox="1"/>
          <p:nvPr/>
        </p:nvSpPr>
        <p:spPr>
          <a:xfrm>
            <a:off x="420414" y="992201"/>
            <a:ext cx="8029904" cy="5416868"/>
          </a:xfrm>
          <a:prstGeom prst="rect">
            <a:avLst/>
          </a:prstGeom>
          <a:noFill/>
        </p:spPr>
        <p:txBody>
          <a:bodyPr wrap="square" rtlCol="0">
            <a:spAutoFit/>
          </a:bodyPr>
          <a:lstStyle/>
          <a:p>
            <a:pPr marL="285750" indent="-285750">
              <a:buFont typeface="Arial" panose="020B0604020202020204" pitchFamily="34" charset="0"/>
              <a:buChar char="•"/>
            </a:pPr>
            <a:r>
              <a:rPr lang="en-US" sz="2000" dirty="0"/>
              <a:t>Amazonian = past 3 Ga</a:t>
            </a:r>
          </a:p>
          <a:p>
            <a:pPr marL="285750" indent="-285750">
              <a:buFont typeface="Arial" panose="020B0604020202020204" pitchFamily="34" charset="0"/>
              <a:buChar char="•"/>
            </a:pPr>
            <a:r>
              <a:rPr lang="en-US" sz="2000" dirty="0"/>
              <a:t>Dryer than Noachian and Hesperian, but</a:t>
            </a:r>
          </a:p>
          <a:p>
            <a:pPr marL="742950" lvl="1" indent="-285750">
              <a:buFont typeface="Arial" panose="020B0604020202020204" pitchFamily="34" charset="0"/>
              <a:buChar char="•"/>
            </a:pPr>
            <a:r>
              <a:rPr lang="en-US" sz="1800" dirty="0"/>
              <a:t>Late outflow channels </a:t>
            </a:r>
          </a:p>
          <a:p>
            <a:pPr marL="1200150" lvl="2" indent="-285750">
              <a:buFont typeface="Arial" panose="020B0604020202020204" pitchFamily="34" charset="0"/>
              <a:buChar char="•"/>
            </a:pPr>
            <a:r>
              <a:rPr lang="en-US" sz="1800" dirty="0"/>
              <a:t>Some might be volcanic, or at least are coated by younger lava</a:t>
            </a:r>
          </a:p>
          <a:p>
            <a:pPr marL="742950" lvl="1" indent="-285750">
              <a:buFont typeface="Arial" panose="020B0604020202020204" pitchFamily="34" charset="0"/>
              <a:buChar char="•"/>
            </a:pPr>
            <a:r>
              <a:rPr lang="en-US" sz="1800" dirty="0"/>
              <a:t>Alluvial fans</a:t>
            </a:r>
          </a:p>
          <a:p>
            <a:pPr marL="742950" lvl="1" indent="-285750">
              <a:buFont typeface="Arial" panose="020B0604020202020204" pitchFamily="34" charset="0"/>
              <a:buChar char="•"/>
            </a:pPr>
            <a:r>
              <a:rPr lang="en-US" sz="1800" dirty="0"/>
              <a:t>Aqueous minerals like clays</a:t>
            </a:r>
          </a:p>
          <a:p>
            <a:pPr marL="285750" indent="-285750">
              <a:buFont typeface="Arial" panose="020B0604020202020204" pitchFamily="34" charset="0"/>
              <a:buChar char="•"/>
            </a:pPr>
            <a:r>
              <a:rPr lang="en-US" sz="2000" dirty="0"/>
              <a:t>Volcanism</a:t>
            </a:r>
          </a:p>
          <a:p>
            <a:pPr marL="742950" lvl="1" indent="-285750">
              <a:buFont typeface="Arial" panose="020B0604020202020204" pitchFamily="34" charset="0"/>
              <a:buChar char="•"/>
            </a:pPr>
            <a:r>
              <a:rPr lang="en-US" sz="1800" dirty="0"/>
              <a:t>Big </a:t>
            </a:r>
            <a:r>
              <a:rPr lang="en-US" sz="1800" dirty="0" err="1"/>
              <a:t>Tharsis</a:t>
            </a:r>
            <a:r>
              <a:rPr lang="en-US" sz="1800" dirty="0"/>
              <a:t> shield volcanoes</a:t>
            </a:r>
          </a:p>
          <a:p>
            <a:pPr marL="742950" lvl="1" indent="-285750">
              <a:buFont typeface="Arial" panose="020B0604020202020204" pitchFamily="34" charset="0"/>
              <a:buChar char="•"/>
            </a:pPr>
            <a:r>
              <a:rPr lang="en-US" sz="1800" dirty="0"/>
              <a:t>Volcanic plains</a:t>
            </a:r>
          </a:p>
          <a:p>
            <a:pPr marL="1200150" lvl="2" indent="-285750">
              <a:buFont typeface="Arial" panose="020B0604020202020204" pitchFamily="34" charset="0"/>
              <a:buChar char="•"/>
            </a:pPr>
            <a:r>
              <a:rPr lang="en-US" sz="1800" dirty="0"/>
              <a:t>Athabasca region has youngest lava flows</a:t>
            </a:r>
          </a:p>
          <a:p>
            <a:pPr marL="285750" indent="-285750">
              <a:buFont typeface="Arial" panose="020B0604020202020204" pitchFamily="34" charset="0"/>
              <a:buChar char="•"/>
            </a:pPr>
            <a:r>
              <a:rPr lang="en-US" sz="2000"/>
              <a:t>Impact </a:t>
            </a:r>
            <a:r>
              <a:rPr lang="en-US" sz="2000" dirty="0"/>
              <a:t>cratering</a:t>
            </a:r>
          </a:p>
          <a:p>
            <a:pPr marL="742950" lvl="1" indent="-285750">
              <a:buFont typeface="Arial" panose="020B0604020202020204" pitchFamily="34" charset="0"/>
              <a:buChar char="•"/>
            </a:pPr>
            <a:r>
              <a:rPr lang="en-US" sz="1800" dirty="0"/>
              <a:t>Ejecta deposits well preserved</a:t>
            </a:r>
          </a:p>
          <a:p>
            <a:pPr marL="742950" lvl="1" indent="-285750">
              <a:buFont typeface="Arial" panose="020B0604020202020204" pitchFamily="34" charset="0"/>
              <a:buChar char="•"/>
            </a:pPr>
            <a:r>
              <a:rPr lang="en-US" sz="1800" dirty="0"/>
              <a:t>Pitted and ponded material may be impact melt</a:t>
            </a:r>
          </a:p>
          <a:p>
            <a:pPr marL="285750" indent="-285750">
              <a:buFont typeface="Arial" panose="020B0604020202020204" pitchFamily="34" charset="0"/>
              <a:buChar char="•"/>
            </a:pPr>
            <a:r>
              <a:rPr lang="en-US" sz="2000" dirty="0"/>
              <a:t>Ice, gullies, climate change</a:t>
            </a:r>
          </a:p>
          <a:p>
            <a:pPr marL="742950" lvl="1" indent="-285750">
              <a:buFont typeface="Arial" panose="020B0604020202020204" pitchFamily="34" charset="0"/>
              <a:buChar char="•"/>
            </a:pPr>
            <a:r>
              <a:rPr lang="en-US" sz="1800" dirty="0"/>
              <a:t>More later</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017566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A84A-75BB-FCE6-5EF4-12897E5B5B6B}"/>
              </a:ext>
            </a:extLst>
          </p:cNvPr>
          <p:cNvSpPr>
            <a:spLocks noGrp="1"/>
          </p:cNvSpPr>
          <p:nvPr>
            <p:ph type="title"/>
          </p:nvPr>
        </p:nvSpPr>
        <p:spPr/>
        <p:txBody>
          <a:bodyPr/>
          <a:lstStyle/>
          <a:p>
            <a:r>
              <a:rPr lang="en-US" sz="2400" dirty="0" err="1"/>
              <a:t>Vastitas</a:t>
            </a:r>
            <a:r>
              <a:rPr lang="en-US" sz="2400" dirty="0"/>
              <a:t> Borealis unit mapped as Hesperian with overlying Amazonian units </a:t>
            </a:r>
            <a:r>
              <a:rPr lang="en-US" dirty="0"/>
              <a:t>(Tanaka et al., 2014)</a:t>
            </a:r>
            <a:br>
              <a:rPr lang="en-US" dirty="0"/>
            </a:br>
            <a:endParaRPr lang="en-US" dirty="0"/>
          </a:p>
        </p:txBody>
      </p:sp>
      <p:pic>
        <p:nvPicPr>
          <p:cNvPr id="8" name="Content Placeholder 7" descr="A map of the earth&#10;&#10;Description automatically generated">
            <a:extLst>
              <a:ext uri="{FF2B5EF4-FFF2-40B4-BE49-F238E27FC236}">
                <a16:creationId xmlns:a16="http://schemas.microsoft.com/office/drawing/2014/main" id="{FEA4E61E-BA53-11E5-64D3-307403F0CE97}"/>
              </a:ext>
            </a:extLst>
          </p:cNvPr>
          <p:cNvPicPr>
            <a:picLocks noGrp="1" noChangeAspect="1"/>
          </p:cNvPicPr>
          <p:nvPr>
            <p:ph idx="1"/>
          </p:nvPr>
        </p:nvPicPr>
        <p:blipFill>
          <a:blip r:embed="rId2"/>
          <a:stretch>
            <a:fillRect/>
          </a:stretch>
        </p:blipFill>
        <p:spPr>
          <a:xfrm>
            <a:off x="-34340" y="2051418"/>
            <a:ext cx="9178340" cy="4806582"/>
          </a:xfrm>
        </p:spPr>
      </p:pic>
      <p:pic>
        <p:nvPicPr>
          <p:cNvPr id="10" name="Picture 9" descr="A green square with black text&#10;&#10;Description automatically generated">
            <a:extLst>
              <a:ext uri="{FF2B5EF4-FFF2-40B4-BE49-F238E27FC236}">
                <a16:creationId xmlns:a16="http://schemas.microsoft.com/office/drawing/2014/main" id="{5036DE43-3C45-CE19-94B8-792F6E8E5141}"/>
              </a:ext>
            </a:extLst>
          </p:cNvPr>
          <p:cNvPicPr>
            <a:picLocks noChangeAspect="1"/>
          </p:cNvPicPr>
          <p:nvPr/>
        </p:nvPicPr>
        <p:blipFill>
          <a:blip r:embed="rId3"/>
          <a:stretch>
            <a:fillRect/>
          </a:stretch>
        </p:blipFill>
        <p:spPr>
          <a:xfrm>
            <a:off x="5412827" y="934163"/>
            <a:ext cx="3489433" cy="1182717"/>
          </a:xfrm>
          <a:prstGeom prst="rect">
            <a:avLst/>
          </a:prstGeom>
        </p:spPr>
      </p:pic>
      <p:pic>
        <p:nvPicPr>
          <p:cNvPr id="12" name="Picture 11" descr="A close-up of a chart&#10;&#10;Description automatically generated">
            <a:extLst>
              <a:ext uri="{FF2B5EF4-FFF2-40B4-BE49-F238E27FC236}">
                <a16:creationId xmlns:a16="http://schemas.microsoft.com/office/drawing/2014/main" id="{68F2D718-4A32-5092-7160-3F689C9904E5}"/>
              </a:ext>
            </a:extLst>
          </p:cNvPr>
          <p:cNvPicPr>
            <a:picLocks noChangeAspect="1"/>
          </p:cNvPicPr>
          <p:nvPr/>
        </p:nvPicPr>
        <p:blipFill>
          <a:blip r:embed="rId4"/>
          <a:stretch>
            <a:fillRect/>
          </a:stretch>
        </p:blipFill>
        <p:spPr>
          <a:xfrm>
            <a:off x="725433" y="1006340"/>
            <a:ext cx="3846567" cy="972902"/>
          </a:xfrm>
          <a:prstGeom prst="rect">
            <a:avLst/>
          </a:prstGeom>
        </p:spPr>
      </p:pic>
    </p:spTree>
    <p:extLst>
      <p:ext uri="{BB962C8B-B14F-4D97-AF65-F5344CB8AC3E}">
        <p14:creationId xmlns:p14="http://schemas.microsoft.com/office/powerpoint/2010/main" val="21805726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E0A19BF0-0208-402B-59BD-A63A55B88A24}"/>
              </a:ext>
            </a:extLst>
          </p:cNvPr>
          <p:cNvSpPr>
            <a:spLocks noGrp="1"/>
          </p:cNvSpPr>
          <p:nvPr>
            <p:ph type="title"/>
          </p:nvPr>
        </p:nvSpPr>
        <p:spPr bwMode="auto">
          <a:xfrm>
            <a:off x="5435600" y="2306638"/>
            <a:ext cx="3708400" cy="46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ea typeface="ＭＳ Ｐゴシック" panose="020B0600070205080204" pitchFamily="34" charset="-128"/>
              </a:rPr>
              <a:t>Jean-Pierre Bibring, PI of OMEGA:</a:t>
            </a:r>
            <a:br>
              <a:rPr lang="en-US" altLang="en-US">
                <a:ea typeface="ＭＳ Ｐゴシック" panose="020B0600070205080204" pitchFamily="34" charset="-128"/>
              </a:rPr>
            </a:br>
            <a:r>
              <a:rPr lang="en-US" altLang="en-US">
                <a:ea typeface="ＭＳ Ｐゴシック" panose="020B0600070205080204" pitchFamily="34" charset="-128"/>
              </a:rPr>
              <a:t>Observatoire pour la Minéralogie, l'Eau, les Glaces, et l'Activité </a:t>
            </a:r>
          </a:p>
        </p:txBody>
      </p:sp>
      <p:pic>
        <p:nvPicPr>
          <p:cNvPr id="14338" name="Content Placeholder 3" descr="Bibringism">
            <a:extLst>
              <a:ext uri="{FF2B5EF4-FFF2-40B4-BE49-F238E27FC236}">
                <a16:creationId xmlns:a16="http://schemas.microsoft.com/office/drawing/2014/main" id="{4D048FF6-D585-9532-6F47-4D5643415A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841" b="-13841"/>
          <a:stretch>
            <a:fillRect/>
          </a:stretch>
        </p:blipFill>
        <p:spPr>
          <a:xfrm>
            <a:off x="252413" y="2647950"/>
            <a:ext cx="8267700" cy="4370388"/>
          </a:xfrm>
        </p:spPr>
      </p:pic>
      <p:pic>
        <p:nvPicPr>
          <p:cNvPr id="14339" name="Picture 4" descr="jean_pierre_bibring2005.jpg">
            <a:extLst>
              <a:ext uri="{FF2B5EF4-FFF2-40B4-BE49-F238E27FC236}">
                <a16:creationId xmlns:a16="http://schemas.microsoft.com/office/drawing/2014/main" id="{EB505400-1075-0B90-74FC-28F922D4F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246063"/>
            <a:ext cx="1905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67FE0146-7FE0-47B6-B773-4C4126BF8F9A}"/>
              </a:ext>
            </a:extLst>
          </p:cNvPr>
          <p:cNvSpPr txBox="1">
            <a:spLocks noChangeArrowheads="1"/>
          </p:cNvSpPr>
          <p:nvPr/>
        </p:nvSpPr>
        <p:spPr bwMode="auto">
          <a:xfrm>
            <a:off x="373063" y="246063"/>
            <a:ext cx="5908675"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2000" dirty="0"/>
              <a:t>Minerals ≠ Fossils</a:t>
            </a:r>
          </a:p>
        </p:txBody>
      </p:sp>
      <p:sp>
        <p:nvSpPr>
          <p:cNvPr id="7" name="TextBox 6">
            <a:extLst>
              <a:ext uri="{FF2B5EF4-FFF2-40B4-BE49-F238E27FC236}">
                <a16:creationId xmlns:a16="http://schemas.microsoft.com/office/drawing/2014/main" id="{51B46CFC-3289-C3E5-9D1B-5C264983B8C3}"/>
              </a:ext>
            </a:extLst>
          </p:cNvPr>
          <p:cNvSpPr txBox="1"/>
          <p:nvPr/>
        </p:nvSpPr>
        <p:spPr>
          <a:xfrm>
            <a:off x="355600" y="1084263"/>
            <a:ext cx="4343400" cy="1192212"/>
          </a:xfrm>
          <a:prstGeom prst="rect">
            <a:avLst/>
          </a:prstGeom>
          <a:noFill/>
          <a:ln w="31750" cap="flat" cmpd="sng" algn="ctr">
            <a:solidFill>
              <a:srgbClr val="800000"/>
            </a:solidFill>
            <a:prstDash val="solid"/>
            <a:round/>
            <a:headEnd type="none" w="med" len="med"/>
            <a:tailEnd type="none" w="med" len="med"/>
          </a:ln>
        </p:spPr>
        <p:txBody>
          <a:bodyPr>
            <a:spAutoFit/>
          </a:bodyPr>
          <a:lstStyle/>
          <a:p>
            <a:pPr algn="ctr">
              <a:lnSpc>
                <a:spcPct val="89000"/>
              </a:lnSpc>
              <a:defRPr/>
            </a:pPr>
            <a:r>
              <a:rPr lang="en-US" dirty="0">
                <a:latin typeface="Arial" charset="0"/>
                <a:ea typeface="+mn-ea"/>
              </a:rPr>
              <a:t>When did secondary mineralization occur on Mars?</a:t>
            </a:r>
          </a:p>
          <a:p>
            <a:pPr marL="342900" indent="-342900" algn="ctr">
              <a:lnSpc>
                <a:spcPct val="89000"/>
              </a:lnSpc>
              <a:buFontTx/>
              <a:buAutoNum type="arabicPeriod"/>
              <a:defRPr/>
            </a:pPr>
            <a:r>
              <a:rPr lang="en-US" dirty="0">
                <a:latin typeface="Arial" charset="0"/>
                <a:ea typeface="+mn-ea"/>
              </a:rPr>
              <a:t>Anytime after host rock formed</a:t>
            </a:r>
          </a:p>
          <a:p>
            <a:pPr marL="342900" indent="-342900" algn="ctr">
              <a:lnSpc>
                <a:spcPct val="89000"/>
              </a:lnSpc>
              <a:buFontTx/>
              <a:buAutoNum type="arabicPeriod"/>
              <a:defRPr/>
            </a:pPr>
            <a:r>
              <a:rPr lang="en-US" dirty="0">
                <a:latin typeface="Arial" charset="0"/>
                <a:ea typeface="+mn-ea"/>
              </a:rPr>
              <a:t> Mars meteorite dates indicated alteration throughout geologic time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GEOLOGY_cover.gif">
            <a:extLst>
              <a:ext uri="{FF2B5EF4-FFF2-40B4-BE49-F238E27FC236}">
                <a16:creationId xmlns:a16="http://schemas.microsoft.com/office/drawing/2014/main" id="{12630032-FD51-0C81-E002-4F60273DF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50800"/>
            <a:ext cx="16684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81E959-3528-9219-3C3D-563FA3C78DA8}"/>
              </a:ext>
            </a:extLst>
          </p:cNvPr>
          <p:cNvSpPr txBox="1"/>
          <p:nvPr/>
        </p:nvSpPr>
        <p:spPr>
          <a:xfrm>
            <a:off x="2044700" y="122238"/>
            <a:ext cx="7097713" cy="344487"/>
          </a:xfrm>
          <a:prstGeom prst="rect">
            <a:avLst/>
          </a:prstGeom>
          <a:noFill/>
        </p:spPr>
        <p:txBody>
          <a:bodyPr wrap="none">
            <a:spAutoFit/>
          </a:bodyPr>
          <a:lstStyle/>
          <a:p>
            <a:pPr algn="ctr" fontAlgn="auto">
              <a:lnSpc>
                <a:spcPct val="89000"/>
              </a:lnSpc>
              <a:spcBef>
                <a:spcPts val="0"/>
              </a:spcBef>
              <a:spcAft>
                <a:spcPts val="0"/>
              </a:spcAft>
              <a:defRPr/>
            </a:pPr>
            <a:r>
              <a:rPr lang="en-US" sz="1800" u="sng" dirty="0">
                <a:effectLst>
                  <a:outerShdw blurRad="50800" dist="38100" dir="2700000">
                    <a:srgbClr val="000000">
                      <a:alpha val="43000"/>
                    </a:srgbClr>
                  </a:outerShdw>
                </a:effectLst>
                <a:latin typeface="+mn-lt"/>
                <a:ea typeface="+mn-ea"/>
              </a:rPr>
              <a:t>Young clays on Mars could have been habitable regions for life </a:t>
            </a:r>
          </a:p>
        </p:txBody>
      </p:sp>
      <p:sp>
        <p:nvSpPr>
          <p:cNvPr id="15363" name="TextBox 5">
            <a:extLst>
              <a:ext uri="{FF2B5EF4-FFF2-40B4-BE49-F238E27FC236}">
                <a16:creationId xmlns:a16="http://schemas.microsoft.com/office/drawing/2014/main" id="{5D0F90A7-623F-D95E-E5EF-8EB019AAFDE3}"/>
              </a:ext>
            </a:extLst>
          </p:cNvPr>
          <p:cNvSpPr txBox="1">
            <a:spLocks noChangeArrowheads="1"/>
          </p:cNvSpPr>
          <p:nvPr/>
        </p:nvSpPr>
        <p:spPr bwMode="auto">
          <a:xfrm>
            <a:off x="3775075" y="665163"/>
            <a:ext cx="5260975" cy="360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l">
              <a:spcAft>
                <a:spcPts val="600"/>
              </a:spcAft>
            </a:pPr>
            <a:r>
              <a:rPr lang="en-US" altLang="en-US">
                <a:latin typeface="Calibri" panose="020F0502020204030204" pitchFamily="34" charset="0"/>
              </a:rPr>
              <a:t> Two troughs (small depressions) at Noctis Labyrinthus on Mars have many kinds of minerals that formed by water, including Al  and Fe/Mg clays, polyhydrated and monohydrated sulfates, hydrated silica, leached clays.</a:t>
            </a:r>
          </a:p>
          <a:p>
            <a:pPr algn="l">
              <a:spcAft>
                <a:spcPts val="600"/>
              </a:spcAft>
            </a:pPr>
            <a:r>
              <a:rPr lang="en-US" altLang="en-US">
                <a:latin typeface="Calibri" panose="020F0502020204030204" pitchFamily="34" charset="0"/>
              </a:rPr>
              <a:t> The clays are Late Hesperian to Early Amazonian in age (2-3 Ga) compared to elsewhere on Mars where the clays are Noachian (&gt;3.6 Ga). </a:t>
            </a:r>
          </a:p>
          <a:p>
            <a:pPr algn="l">
              <a:spcAft>
                <a:spcPts val="600"/>
              </a:spcAft>
            </a:pPr>
            <a:r>
              <a:rPr lang="en-US" altLang="en-US">
                <a:latin typeface="Calibri" panose="020F0502020204030204" pitchFamily="34" charset="0"/>
              </a:rPr>
              <a:t> Progression of mineral deposition from sulfates to clays in these Noctis troughs is reverse relative to global Mars conditions where Noachian is characterized by formation of clays followed by climate change that favored sulfate deposition in the Hesperian.</a:t>
            </a:r>
          </a:p>
          <a:p>
            <a:pPr algn="l">
              <a:spcAft>
                <a:spcPts val="600"/>
              </a:spcAft>
            </a:pPr>
            <a:r>
              <a:rPr lang="en-US" altLang="en-US">
                <a:latin typeface="Calibri" panose="020F0502020204030204" pitchFamily="34" charset="0"/>
              </a:rPr>
              <a:t> These two troughs are unique and could have been more habitable regions on Mars in the recent past when drier conditions dominated the surface.</a:t>
            </a:r>
          </a:p>
        </p:txBody>
      </p:sp>
      <p:sp>
        <p:nvSpPr>
          <p:cNvPr id="15364" name="TextBox 7">
            <a:extLst>
              <a:ext uri="{FF2B5EF4-FFF2-40B4-BE49-F238E27FC236}">
                <a16:creationId xmlns:a16="http://schemas.microsoft.com/office/drawing/2014/main" id="{5F3C3D10-A6FF-36AC-4ACF-F5314C3C852D}"/>
              </a:ext>
            </a:extLst>
          </p:cNvPr>
          <p:cNvSpPr txBox="1">
            <a:spLocks noChangeArrowheads="1"/>
          </p:cNvSpPr>
          <p:nvPr/>
        </p:nvSpPr>
        <p:spPr bwMode="auto">
          <a:xfrm>
            <a:off x="1817688" y="742950"/>
            <a:ext cx="18589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latin typeface="Calibri" panose="020F0502020204030204" pitchFamily="34" charset="0"/>
              </a:rPr>
              <a:t>C.M. Weitz et al., doi:10.1130/G32045.1</a:t>
            </a:r>
          </a:p>
        </p:txBody>
      </p:sp>
      <p:pic>
        <p:nvPicPr>
          <p:cNvPr id="15365" name="Picture 8" descr="Noctis_GEOLOGY_Fig1_v2_MOLA_flat.tif">
            <a:extLst>
              <a:ext uri="{FF2B5EF4-FFF2-40B4-BE49-F238E27FC236}">
                <a16:creationId xmlns:a16="http://schemas.microsoft.com/office/drawing/2014/main" id="{91A7920C-14A1-1A9C-D167-AA35C43D4E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90750"/>
            <a:ext cx="334803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Noctis_GEOLOGY_Fig4_v3_flat.tif">
            <a:extLst>
              <a:ext uri="{FF2B5EF4-FFF2-40B4-BE49-F238E27FC236}">
                <a16:creationId xmlns:a16="http://schemas.microsoft.com/office/drawing/2014/main" id="{EF99F46A-A4B7-0E79-7177-3C3A7BAE0F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79913"/>
            <a:ext cx="91440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table_ages">
            <a:extLst>
              <a:ext uri="{FF2B5EF4-FFF2-40B4-BE49-F238E27FC236}">
                <a16:creationId xmlns:a16="http://schemas.microsoft.com/office/drawing/2014/main" id="{B628CCC2-5D1C-023D-24E5-7F1124CC9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55880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6" descr="crater_ages">
            <a:extLst>
              <a:ext uri="{FF2B5EF4-FFF2-40B4-BE49-F238E27FC236}">
                <a16:creationId xmlns:a16="http://schemas.microsoft.com/office/drawing/2014/main" id="{3CB30AAA-4922-CE5E-F5FC-AAC9A2988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063" y="2535238"/>
            <a:ext cx="4389437"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a:extLst>
              <a:ext uri="{FF2B5EF4-FFF2-40B4-BE49-F238E27FC236}">
                <a16:creationId xmlns:a16="http://schemas.microsoft.com/office/drawing/2014/main" id="{D2BB3F5E-E154-65D7-5E28-30591A7FB783}"/>
              </a:ext>
            </a:extLst>
          </p:cNvPr>
          <p:cNvSpPr txBox="1">
            <a:spLocks noChangeArrowheads="1"/>
          </p:cNvSpPr>
          <p:nvPr/>
        </p:nvSpPr>
        <p:spPr bwMode="auto">
          <a:xfrm>
            <a:off x="5676900" y="2922588"/>
            <a:ext cx="1517650" cy="293687"/>
          </a:xfrm>
          <a:prstGeom prst="rect">
            <a:avLst/>
          </a:prstGeom>
          <a:solidFill>
            <a:srgbClr val="FAFD77"/>
          </a:solidFill>
          <a:ln w="12700">
            <a:solidFill>
              <a:schemeClr val="tx1"/>
            </a:solidFill>
            <a:miter lim="800000"/>
            <a:headEnd type="none" w="sm" len="sm"/>
            <a:tailEnd type="none" w="sm" len="sm"/>
          </a:ln>
        </p:spPr>
        <p:txBody>
          <a:bodyPr wrap="none">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400"/>
              <a:t>Hartmann, 2005</a:t>
            </a:r>
          </a:p>
        </p:txBody>
      </p:sp>
      <p:sp>
        <p:nvSpPr>
          <p:cNvPr id="16388" name="Rectangle 8">
            <a:extLst>
              <a:ext uri="{FF2B5EF4-FFF2-40B4-BE49-F238E27FC236}">
                <a16:creationId xmlns:a16="http://schemas.microsoft.com/office/drawing/2014/main" id="{E614B0B0-D967-1E10-B8E6-6E860267905E}"/>
              </a:ext>
            </a:extLst>
          </p:cNvPr>
          <p:cNvSpPr>
            <a:spLocks noChangeArrowheads="1"/>
          </p:cNvSpPr>
          <p:nvPr/>
        </p:nvSpPr>
        <p:spPr bwMode="auto">
          <a:xfrm>
            <a:off x="0" y="363538"/>
            <a:ext cx="46577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31" tIns="39166" rIns="78331" bIns="39166"/>
          <a:lstStyle>
            <a:lvl1pPr marL="342900" indent="-342900"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742950" indent="-285750"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pPr algn="l">
              <a:lnSpc>
                <a:spcPct val="100000"/>
              </a:lnSpc>
              <a:spcBef>
                <a:spcPct val="40000"/>
              </a:spcBef>
              <a:buClr>
                <a:srgbClr val="FF0000"/>
              </a:buClr>
              <a:buSzPct val="60000"/>
              <a:buFont typeface="Monotype Sorts" pitchFamily="2" charset="2"/>
              <a:buChar char="l"/>
            </a:pPr>
            <a:r>
              <a:rPr lang="en-US" altLang="en-US"/>
              <a:t>When is the Amazonian?</a:t>
            </a:r>
          </a:p>
          <a:p>
            <a:pPr lvl="1" algn="l">
              <a:lnSpc>
                <a:spcPct val="90000"/>
              </a:lnSpc>
              <a:spcBef>
                <a:spcPct val="30000"/>
              </a:spcBef>
              <a:buClr>
                <a:srgbClr val="0000FF"/>
              </a:buClr>
              <a:buSzPct val="65000"/>
              <a:buFont typeface="Monotype Sorts" pitchFamily="2" charset="2"/>
              <a:buChar char="n"/>
            </a:pPr>
            <a:r>
              <a:rPr lang="en-US" altLang="en-US" sz="1400"/>
              <a:t>Current epoch</a:t>
            </a:r>
          </a:p>
          <a:p>
            <a:pPr lvl="1" algn="l">
              <a:lnSpc>
                <a:spcPct val="90000"/>
              </a:lnSpc>
              <a:spcBef>
                <a:spcPct val="30000"/>
              </a:spcBef>
              <a:buClr>
                <a:srgbClr val="0000FF"/>
              </a:buClr>
              <a:buSzPct val="65000"/>
              <a:buFont typeface="Monotype Sorts" pitchFamily="2" charset="2"/>
              <a:buChar char="n"/>
            </a:pPr>
            <a:r>
              <a:rPr lang="en-US" altLang="en-US" sz="1400"/>
              <a:t>Starts ~3 Ga</a:t>
            </a:r>
          </a:p>
        </p:txBody>
      </p:sp>
      <p:sp>
        <p:nvSpPr>
          <p:cNvPr id="16389" name="TextBox 10">
            <a:extLst>
              <a:ext uri="{FF2B5EF4-FFF2-40B4-BE49-F238E27FC236}">
                <a16:creationId xmlns:a16="http://schemas.microsoft.com/office/drawing/2014/main" id="{D3915956-5D90-4F3D-052C-599637EDB466}"/>
              </a:ext>
            </a:extLst>
          </p:cNvPr>
          <p:cNvSpPr txBox="1">
            <a:spLocks noChangeArrowheads="1"/>
          </p:cNvSpPr>
          <p:nvPr/>
        </p:nvSpPr>
        <p:spPr bwMode="auto">
          <a:xfrm>
            <a:off x="304800" y="2984500"/>
            <a:ext cx="2895600" cy="228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dirty="0"/>
              <a:t>Tanaka (1992) divisions (# craters equal to of larger than 1, 4, or 16 km per km</a:t>
            </a:r>
            <a:r>
              <a:rPr lang="en-US" altLang="en-US" baseline="30000" dirty="0"/>
              <a:t>2</a:t>
            </a:r>
            <a:r>
              <a:rPr lang="en-US" altLang="en-US" dirty="0"/>
              <a:t>) compatible with Hartmann (2005) chronology using craters &gt;1 km diameter. </a:t>
            </a:r>
          </a:p>
          <a:p>
            <a:endParaRPr lang="en-US" altLang="en-US" dirty="0"/>
          </a:p>
          <a:p>
            <a:r>
              <a:rPr lang="en-US" altLang="en-US" dirty="0"/>
              <a:t> Smaller craters must be used over young terrains with small areas. </a:t>
            </a:r>
          </a:p>
        </p:txBody>
      </p:sp>
      <p:sp>
        <p:nvSpPr>
          <p:cNvPr id="16390" name="TextBox 6">
            <a:extLst>
              <a:ext uri="{FF2B5EF4-FFF2-40B4-BE49-F238E27FC236}">
                <a16:creationId xmlns:a16="http://schemas.microsoft.com/office/drawing/2014/main" id="{8746EA6F-BDE3-7031-901B-155E836713C0}"/>
              </a:ext>
            </a:extLst>
          </p:cNvPr>
          <p:cNvSpPr txBox="1">
            <a:spLocks noChangeArrowheads="1"/>
          </p:cNvSpPr>
          <p:nvPr/>
        </p:nvSpPr>
        <p:spPr bwMode="auto">
          <a:xfrm>
            <a:off x="5757863" y="3370263"/>
            <a:ext cx="32337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lnSpc>
                <a:spcPct val="89000"/>
              </a:lnSpc>
              <a:defRPr sz="1600" b="1">
                <a:solidFill>
                  <a:schemeClr val="tx1"/>
                </a:solidFill>
                <a:latin typeface="Arial" panose="020B0604020202020204" pitchFamily="34" charset="0"/>
                <a:ea typeface="ＭＳ Ｐゴシック" panose="020B0600070205080204" pitchFamily="34" charset="-128"/>
              </a:defRPr>
            </a:lvl1pPr>
            <a:lvl2pPr marL="37931725" indent="-37474525" algn="ctr">
              <a:lnSpc>
                <a:spcPct val="89000"/>
              </a:lnSpc>
              <a:defRPr sz="1600" b="1">
                <a:solidFill>
                  <a:schemeClr val="tx1"/>
                </a:solidFill>
                <a:latin typeface="Arial" panose="020B0604020202020204" pitchFamily="34" charset="0"/>
                <a:ea typeface="ＭＳ Ｐゴシック" panose="020B0600070205080204" pitchFamily="34" charset="-128"/>
              </a:defRPr>
            </a:lvl2pPr>
            <a:lvl3pPr marL="11430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3pPr>
            <a:lvl4pPr marL="16002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4pPr>
            <a:lvl5pPr marL="2057400" indent="-228600" algn="ctr">
              <a:lnSpc>
                <a:spcPct val="89000"/>
              </a:lnSpc>
              <a:defRPr sz="16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lnSpc>
                <a:spcPct val="89000"/>
              </a:lnSpc>
              <a:spcBef>
                <a:spcPct val="0"/>
              </a:spcBef>
              <a:spcAft>
                <a:spcPct val="0"/>
              </a:spcAft>
              <a:defRPr sz="1600" b="1">
                <a:solidFill>
                  <a:schemeClr val="tx1"/>
                </a:solidFill>
                <a:latin typeface="Arial" panose="020B0604020202020204" pitchFamily="34" charset="0"/>
                <a:ea typeface="ＭＳ Ｐゴシック" panose="020B0600070205080204" pitchFamily="34" charset="-128"/>
              </a:defRPr>
            </a:lvl9pPr>
          </a:lstStyle>
          <a:p>
            <a:r>
              <a:rPr lang="en-US" altLang="en-US" sz="1200"/>
              <a:t>http://www.psi.edu/research/isochrons/chron04a.html</a:t>
            </a:r>
          </a:p>
        </p:txBody>
      </p:sp>
    </p:spTree>
  </p:cSld>
  <p:clrMapOvr>
    <a:masterClrMapping/>
  </p:clrMapOvr>
  <p:transition spd="med"/>
</p:sld>
</file>

<file path=ppt/theme/theme1.xml><?xml version="1.0" encoding="utf-8"?>
<a:theme xmlns:a="http://schemas.openxmlformats.org/drawingml/2006/main" name="Default Design">
  <a:themeElements>
    <a:clrScheme name="">
      <a:dk1>
        <a:srgbClr val="000000"/>
      </a:dk1>
      <a:lt1>
        <a:srgbClr val="FFFFFF"/>
      </a:lt1>
      <a:dk2>
        <a:srgbClr val="000000"/>
      </a:dk2>
      <a:lt2>
        <a:srgbClr val="EF9100"/>
      </a:lt2>
      <a:accent1>
        <a:srgbClr val="3365FB"/>
      </a:accent1>
      <a:accent2>
        <a:srgbClr val="063DE8"/>
      </a:accent2>
      <a:accent3>
        <a:srgbClr val="FFFFFF"/>
      </a:accent3>
      <a:accent4>
        <a:srgbClr val="000000"/>
      </a:accent4>
      <a:accent5>
        <a:srgbClr val="ADB8FD"/>
      </a:accent5>
      <a:accent6>
        <a:srgbClr val="0536D2"/>
      </a:accent6>
      <a:hlink>
        <a:srgbClr val="919191"/>
      </a:hlink>
      <a:folHlink>
        <a:srgbClr val="FDE3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25639</TotalTime>
  <Words>3303</Words>
  <Application>Microsoft Macintosh PowerPoint</Application>
  <PresentationFormat>Letter Paper (8.5x11 in)</PresentationFormat>
  <Paragraphs>391</Paragraphs>
  <Slides>55</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6" baseType="lpstr">
      <vt:lpstr>ＭＳ Ｐゴシック</vt:lpstr>
      <vt:lpstr>Arial</vt:lpstr>
      <vt:lpstr>Calibri</vt:lpstr>
      <vt:lpstr>Constantia</vt:lpstr>
      <vt:lpstr>Logo</vt:lpstr>
      <vt:lpstr>Monotype Sorts</vt:lpstr>
      <vt:lpstr>Times</vt:lpstr>
      <vt:lpstr>Times New Roman</vt:lpstr>
      <vt:lpstr>Wingdings 2</vt:lpstr>
      <vt:lpstr>Default Design</vt:lpstr>
      <vt:lpstr>Image</vt:lpstr>
      <vt:lpstr>PowerPoint Presentation</vt:lpstr>
      <vt:lpstr>PowerPoint Presentation</vt:lpstr>
      <vt:lpstr>PowerPoint Presentation</vt:lpstr>
      <vt:lpstr>PowerPoint Presentation</vt:lpstr>
      <vt:lpstr>PowerPoint Presentation</vt:lpstr>
      <vt:lpstr>Vastitas Borealis unit mapped as Hesperian with overlying Amazonian units (Tanaka et al., 2014) </vt:lpstr>
      <vt:lpstr>Jean-Pierre Bibring, PI of OMEGA: Observatoire pour la Minéralogie, l'Eau, les Glaces, et l'Activité </vt:lpstr>
      <vt:lpstr>PowerPoint Presentation</vt:lpstr>
      <vt:lpstr>PowerPoint Presentation</vt:lpstr>
      <vt:lpstr>Amazonian  Resurfacing</vt:lpstr>
      <vt:lpstr>PowerPoint Presentation</vt:lpstr>
      <vt:lpstr>PowerPoint Presentation</vt:lpstr>
      <vt:lpstr>PowerPoint Presentation</vt:lpstr>
      <vt:lpstr>The Cerberus Flood Lava from Athabasca Valles (Jaeger et al., 2010)</vt:lpstr>
      <vt:lpstr>Larger Elysium Planitia lavas (Voight et al., 2023)</vt:lpstr>
      <vt:lpstr>Ring/Cone Structures in Athabasca Flood Lava</vt:lpstr>
      <vt:lpstr>Image zoom sequence of lava plains   (from Emily’s blog at www.planetary.org)   MRO Context Camera Image, then HiRISE zooms</vt:lpstr>
      <vt:lpstr>PowerPoint Presentation</vt:lpstr>
      <vt:lpstr>PowerPoint Presentation</vt:lpstr>
      <vt:lpstr>PowerPoint Presentation</vt:lpstr>
      <vt:lpstr>Two-tiered columnar jointing with lower colonnade and upper entablature</vt:lpstr>
      <vt:lpstr>Tectonism</vt:lpstr>
      <vt:lpstr>PowerPoint Presentation</vt:lpstr>
      <vt:lpstr>PowerPoint Presentation</vt:lpstr>
      <vt:lpstr>Fresh Large (&gt;1 km diameter) Impact Craters</vt:lpstr>
      <vt:lpstr>Global Distribution of fresh craters with pitted deposits</vt:lpstr>
      <vt:lpstr>Impact Melting</vt:lpstr>
      <vt:lpstr>HiRISE and CTX observations of  fresh and well-preserved craters</vt:lpstr>
      <vt:lpstr>Volatile-rich impact melts?</vt:lpstr>
      <vt:lpstr>Channels on some well-preserved large craters like Mojave crater extend to tops of drainage divides, so it can’t be from groundwater. Fluids fell from above, probably as part of the impact ejecta.</vt:lpstr>
      <vt:lpstr>Late Alluvial Fan Formation  in southern  Margaritifer Terra, Mars</vt:lpstr>
      <vt:lpstr>Widespread Snowfall as the Water Source for River Deposits on Mars Published in Planetary and Space Science in 2012 by John Grant and Sharon Wilson</vt:lpstr>
      <vt:lpstr>Have there been large, recent (mid-late Amazonian) water floods on Mars?</vt:lpstr>
      <vt:lpstr>A Key Question for Astrobiology</vt:lpstr>
      <vt:lpstr>PowerPoint Presentation</vt:lpstr>
      <vt:lpstr>Reports of young outflow channels</vt:lpstr>
      <vt:lpstr>Were the outflow channels actually carved by lava?</vt:lpstr>
      <vt:lpstr>Are there subaqueous dunes on Mars?</vt:lpstr>
      <vt:lpstr>PowerPoint Presentation</vt:lpstr>
      <vt:lpstr>Uzboi Valles offers the best counterexample to Leverington’s hypothesis  (Grant and Parker 2002, Grant et al. 2011, Wilson et al., 2018)</vt:lpstr>
      <vt:lpstr>Mangala Valles</vt:lpstr>
      <vt:lpstr>Kasei Vallis and Echus Chasma</vt:lpstr>
      <vt:lpstr>Athabasca and other channels in Elysium Planitia</vt:lpstr>
      <vt:lpstr>How old are Athabasca Valles channels?</vt:lpstr>
      <vt:lpstr>Conclusions: Have there been large, recent (mid-late Amazonian) water floods on Mars?</vt:lpstr>
      <vt:lpstr>PowerPoint Presentation</vt:lpstr>
      <vt:lpstr>Periglacial polygon sizes and morphology versus latitude</vt:lpstr>
      <vt:lpstr>Glaciation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PTYS 411/511 2007</dc:subject>
  <dc:creator>Shane Byrne</dc:creator>
  <cp:lastModifiedBy>McEwen, Alfred S - (amcewen)</cp:lastModifiedBy>
  <cp:revision>280</cp:revision>
  <cp:lastPrinted>2004-09-17T01:36:45Z</cp:lastPrinted>
  <dcterms:created xsi:type="dcterms:W3CDTF">2013-01-29T00:07:18Z</dcterms:created>
  <dcterms:modified xsi:type="dcterms:W3CDTF">2026-02-06T22:58:29Z</dcterms:modified>
</cp:coreProperties>
</file>