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10972800" cy="16459200"/>
  <p:notesSz cx="6858000" cy="9144000"/>
  <p:defaultTextStyle>
    <a:defPPr>
      <a:defRPr lang="en-US"/>
    </a:defPPr>
    <a:lvl1pPr marL="0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9D8FF"/>
    <a:srgbClr val="DEB0FF"/>
    <a:srgbClr val="FFFC94"/>
    <a:srgbClr val="FFB125"/>
    <a:srgbClr val="FFD9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 horzBarState="maximized"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568" y="-88"/>
      </p:cViewPr>
      <p:guideLst>
        <p:guide orient="horz" pos="518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113020"/>
            <a:ext cx="9326880" cy="35280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326879"/>
            <a:ext cx="768096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5611" y="876302"/>
            <a:ext cx="3288030" cy="18707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1" y="876302"/>
            <a:ext cx="9681210" cy="18707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10576562"/>
            <a:ext cx="9326880" cy="32689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6976113"/>
            <a:ext cx="9326880" cy="36004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5116832"/>
            <a:ext cx="6484620" cy="1446656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020" y="5116832"/>
            <a:ext cx="6484620" cy="1446656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684272"/>
            <a:ext cx="4848226" cy="153542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5219701"/>
            <a:ext cx="4848226" cy="94830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3684272"/>
            <a:ext cx="4850130" cy="153542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5219701"/>
            <a:ext cx="4850130" cy="94830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655319"/>
            <a:ext cx="3609976" cy="27889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655322"/>
            <a:ext cx="6134100" cy="1404747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3444242"/>
            <a:ext cx="3609976" cy="1125855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1521439"/>
            <a:ext cx="6583680" cy="136017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470660"/>
            <a:ext cx="6583680" cy="9875520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2881612"/>
            <a:ext cx="6583680" cy="1931668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1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840482"/>
            <a:ext cx="9875520" cy="1086231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1" y="15255241"/>
            <a:ext cx="2560320" cy="876300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E304-6DDB-8248-B095-091909EFADFB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15255241"/>
            <a:ext cx="3474720" cy="876300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15255241"/>
            <a:ext cx="2560320" cy="876300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01D4-C63B-784A-9F5D-7A906AE02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894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60894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60894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6089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60894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60894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10515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 anchor="ctr" anchorCtr="1">
            <a:prstTxWarp prst="textNoShape">
              <a:avLst/>
            </a:prstTxWarp>
          </a:bodyPr>
          <a:lstStyle/>
          <a:p>
            <a:pPr algn="ctr" defTabSz="979488"/>
            <a:endParaRPr lang="en-US" sz="14400" dirty="0">
              <a:solidFill>
                <a:srgbClr val="FFFC94"/>
              </a:solidFill>
              <a:latin typeface="Wide Latin"/>
              <a:cs typeface="Wide Latin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2043373"/>
            <a:ext cx="10515600" cy="7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2" tIns="48981" rIns="97962" bIns="48981">
            <a:prstTxWarp prst="textNoShape">
              <a:avLst/>
            </a:prstTxWarp>
            <a:spAutoFit/>
          </a:bodyPr>
          <a:lstStyle/>
          <a:p>
            <a:pPr algn="ctr" defTabSz="979488"/>
            <a:r>
              <a:rPr lang="en-US" sz="4400" b="1" i="1" dirty="0" smtClean="0">
                <a:solidFill>
                  <a:srgbClr val="DEB0FF"/>
                </a:solidFill>
                <a:latin typeface="Big Caslon" charset="0"/>
              </a:rPr>
              <a:t>Unlocking Titan’s Past, Present and Future</a:t>
            </a:r>
            <a:endParaRPr lang="en-US" sz="4400" b="1" i="1" dirty="0">
              <a:solidFill>
                <a:srgbClr val="DEB0FF"/>
              </a:solidFill>
              <a:latin typeface="Big Caslo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92887" y="11734800"/>
            <a:ext cx="39989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>
            <a:prstTxWarp prst="textNoShape">
              <a:avLst/>
            </a:prstTxWarp>
          </a:bodyPr>
          <a:lstStyle/>
          <a:p>
            <a:pPr marL="488950" indent="-488950" algn="r" defTabSz="979488"/>
            <a:r>
              <a:rPr lang="en-US" sz="1800" dirty="0">
                <a:solidFill>
                  <a:schemeClr val="accent1"/>
                </a:solidFill>
                <a:latin typeface="Arial Bold" charset="0"/>
              </a:rPr>
              <a:t>Science Program Co-chairs:</a:t>
            </a:r>
          </a:p>
          <a:p>
            <a:pPr marL="488950" indent="-488950" algn="r" defTabSz="979488"/>
            <a:r>
              <a:rPr lang="en-US" sz="1800" dirty="0">
                <a:solidFill>
                  <a:schemeClr val="accent1"/>
                </a:solidFill>
                <a:latin typeface="Arial Bold" charset="0"/>
              </a:rPr>
              <a:t>Conor A. Nixon (Univ. of  MD)</a:t>
            </a:r>
          </a:p>
          <a:p>
            <a:pPr marL="488950" indent="-488950" algn="r" defTabSz="979488"/>
            <a:r>
              <a:rPr lang="en-US" sz="1800" dirty="0">
                <a:solidFill>
                  <a:schemeClr val="accent1"/>
                </a:solidFill>
                <a:latin typeface="Arial Bold" charset="0"/>
              </a:rPr>
              <a:t>Ralph D. Lorenz (JHU APL)</a:t>
            </a:r>
          </a:p>
          <a:p>
            <a:pPr marL="488950" indent="-488950" algn="r" defTabSz="979488"/>
            <a:endParaRPr lang="en-US" sz="1800" dirty="0">
              <a:solidFill>
                <a:schemeClr val="accent1"/>
              </a:solidFill>
              <a:latin typeface="Arial Bold" charset="0"/>
            </a:endParaRPr>
          </a:p>
          <a:p>
            <a:pPr marL="488950" indent="-488950" algn="r" defTabSz="979488"/>
            <a:r>
              <a:rPr lang="en-US" sz="1800" dirty="0">
                <a:solidFill>
                  <a:schemeClr val="accent1"/>
                </a:solidFill>
                <a:latin typeface="Arial Bold" charset="0"/>
              </a:rPr>
              <a:t>Local Organizing </a:t>
            </a:r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Committee:</a:t>
            </a:r>
          </a:p>
          <a:p>
            <a:pPr marL="488950" indent="-488950" algn="r" defTabSz="979488"/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Richard K. Achterberg</a:t>
            </a:r>
            <a:endParaRPr lang="en-US" sz="1800" dirty="0" smtClean="0">
              <a:latin typeface="Arial Bold" charset="0"/>
            </a:endParaRPr>
          </a:p>
          <a:p>
            <a:pPr marL="488950" indent="-488950" algn="r" defTabSz="979488"/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Carrie M. Anderson </a:t>
            </a:r>
          </a:p>
          <a:p>
            <a:pPr marL="488950" indent="-488950" algn="r" defTabSz="979488"/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Valeria </a:t>
            </a:r>
            <a:r>
              <a:rPr lang="en-US" sz="1800" dirty="0">
                <a:solidFill>
                  <a:schemeClr val="accent1"/>
                </a:solidFill>
                <a:latin typeface="Arial Bold" charset="0"/>
              </a:rPr>
              <a:t>Cottini</a:t>
            </a:r>
          </a:p>
          <a:p>
            <a:pPr marL="488950" indent="-488950" algn="r" defTabSz="979488"/>
            <a:r>
              <a:rPr lang="en-US" sz="1800" dirty="0">
                <a:solidFill>
                  <a:schemeClr val="accent1"/>
                </a:solidFill>
                <a:latin typeface="Arial Bold" charset="0"/>
              </a:rPr>
              <a:t>Nicolas J. P. </a:t>
            </a:r>
            <a:r>
              <a:rPr lang="en-US" sz="1800" dirty="0" err="1">
                <a:solidFill>
                  <a:schemeClr val="accent1"/>
                </a:solidFill>
                <a:latin typeface="Arial Bold" charset="0"/>
              </a:rPr>
              <a:t>Gorius</a:t>
            </a:r>
            <a:endParaRPr lang="en-US" sz="1800" dirty="0" smtClean="0">
              <a:solidFill>
                <a:schemeClr val="accent1"/>
              </a:solidFill>
              <a:latin typeface="Arial Bold" charset="0"/>
            </a:endParaRPr>
          </a:p>
          <a:p>
            <a:pPr marL="488950" indent="-488950" algn="r" defTabSz="979488"/>
            <a:r>
              <a:rPr lang="en-US" sz="1800" dirty="0" err="1" smtClean="0">
                <a:solidFill>
                  <a:schemeClr val="accent1"/>
                </a:solidFill>
                <a:latin typeface="Arial Bold" charset="0"/>
              </a:rPr>
              <a:t>Brigette</a:t>
            </a:r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 E. </a:t>
            </a:r>
            <a:r>
              <a:rPr lang="en-US" sz="1800" dirty="0" err="1" smtClean="0">
                <a:solidFill>
                  <a:schemeClr val="accent1"/>
                </a:solidFill>
                <a:latin typeface="Arial Bold" charset="0"/>
              </a:rPr>
              <a:t>Hesman</a:t>
            </a:r>
            <a:endParaRPr lang="en-US" sz="1800" dirty="0" smtClean="0">
              <a:solidFill>
                <a:schemeClr val="accent1"/>
              </a:solidFill>
              <a:latin typeface="Arial Bold" charset="0"/>
            </a:endParaRPr>
          </a:p>
          <a:p>
            <a:pPr marL="488950" indent="-488950" algn="r" defTabSz="979488"/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Terry A. </a:t>
            </a:r>
            <a:r>
              <a:rPr lang="en-US" sz="1800" dirty="0" err="1" smtClean="0">
                <a:solidFill>
                  <a:schemeClr val="accent1"/>
                </a:solidFill>
                <a:latin typeface="Arial Bold" charset="0"/>
              </a:rPr>
              <a:t>Hurford</a:t>
            </a:r>
            <a:endParaRPr lang="en-US" sz="1800" dirty="0" smtClean="0">
              <a:solidFill>
                <a:schemeClr val="accent1"/>
              </a:solidFill>
              <a:latin typeface="Arial Bold" charset="0"/>
            </a:endParaRPr>
          </a:p>
          <a:p>
            <a:pPr marL="488950" indent="-488950" algn="r" defTabSz="979488"/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Conor A. Nixon</a:t>
            </a:r>
          </a:p>
          <a:p>
            <a:pPr marL="488950" indent="-488950" algn="r" defTabSz="979488"/>
            <a:r>
              <a:rPr lang="en-US" sz="1800" dirty="0" smtClean="0">
                <a:solidFill>
                  <a:schemeClr val="accent1"/>
                </a:solidFill>
                <a:latin typeface="Arial Bold" charset="0"/>
              </a:rPr>
              <a:t>Marcia E. Segura </a:t>
            </a:r>
          </a:p>
          <a:p>
            <a:pPr marL="488950" indent="-488950" algn="r" defTabSz="979488"/>
            <a:endParaRPr lang="en-US" sz="1800" dirty="0" smtClean="0">
              <a:solidFill>
                <a:schemeClr val="accent1"/>
              </a:solidFill>
              <a:latin typeface="Arial Bold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4419600" cy="25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2" tIns="48981" rIns="97962" bIns="48981">
            <a:prstTxWarp prst="textNoShape">
              <a:avLst/>
            </a:prstTxWarp>
            <a:spAutoFit/>
          </a:bodyPr>
          <a:lstStyle/>
          <a:p>
            <a:pPr defTabSz="979488"/>
            <a:r>
              <a:rPr lang="en-US" sz="32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Scientific Workshop at</a:t>
            </a:r>
          </a:p>
          <a:p>
            <a:pPr defTabSz="979488"/>
            <a:r>
              <a:rPr lang="en-US" sz="32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NASA </a:t>
            </a:r>
            <a:r>
              <a:rPr lang="en-US" sz="32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Goddard</a:t>
            </a:r>
          </a:p>
          <a:p>
            <a:pPr defTabSz="979488"/>
            <a:r>
              <a:rPr lang="en-US" sz="32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Space Flight Center,</a:t>
            </a:r>
          </a:p>
          <a:p>
            <a:pPr defTabSz="979488"/>
            <a:r>
              <a:rPr lang="en-US" sz="32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Greenbelt, MD</a:t>
            </a:r>
          </a:p>
          <a:p>
            <a:pPr defTabSz="979488"/>
            <a:r>
              <a:rPr lang="en-US" sz="32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April</a:t>
            </a:r>
            <a:r>
              <a:rPr lang="en-US" sz="32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 3</a:t>
            </a:r>
            <a:r>
              <a:rPr lang="en-US" sz="3200" i="1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rd</a:t>
            </a:r>
            <a:r>
              <a:rPr lang="en-US" sz="32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-</a:t>
            </a:r>
            <a:r>
              <a:rPr lang="en-US" sz="32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5</a:t>
            </a:r>
            <a:r>
              <a:rPr lang="en-US" sz="3200" i="1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th</a:t>
            </a:r>
            <a:r>
              <a:rPr lang="en-US" sz="32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Plantagenet Cherokee" charset="0"/>
              </a:rPr>
              <a:t> 2012</a:t>
            </a:r>
            <a:endParaRPr lang="en-US" sz="3200" i="1" dirty="0">
              <a:solidFill>
                <a:schemeClr val="accent5">
                  <a:lumMod val="20000"/>
                  <a:lumOff val="80000"/>
                </a:schemeClr>
              </a:solidFill>
              <a:latin typeface="Plantagenet Cherokee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29400" y="3352800"/>
            <a:ext cx="3962400" cy="305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>
            <a:prstTxWarp prst="textNoShape">
              <a:avLst/>
            </a:prstTxWarp>
            <a:spAutoFit/>
          </a:bodyPr>
          <a:lstStyle/>
          <a:p>
            <a:pPr algn="r" defTabSz="979488"/>
            <a:r>
              <a:rPr lang="en-US" sz="3200" i="1" dirty="0">
                <a:solidFill>
                  <a:srgbClr val="DBEEF4"/>
                </a:solidFill>
                <a:latin typeface="Plantagenet Cherokee" charset="0"/>
              </a:rPr>
              <a:t>February 1st ~ </a:t>
            </a:r>
          </a:p>
          <a:p>
            <a:pPr algn="r" defTabSz="979488"/>
            <a:r>
              <a:rPr lang="en-US" sz="3200" i="1" dirty="0">
                <a:solidFill>
                  <a:srgbClr val="DBEEF4"/>
                </a:solidFill>
                <a:latin typeface="Plantagenet Cherokee" charset="0"/>
              </a:rPr>
              <a:t>Abstracts Due</a:t>
            </a:r>
          </a:p>
          <a:p>
            <a:pPr algn="r" defTabSz="979488"/>
            <a:r>
              <a:rPr lang="en-US" sz="3200" i="1" dirty="0">
                <a:solidFill>
                  <a:srgbClr val="DBEEF4"/>
                </a:solidFill>
                <a:latin typeface="Plantagenet Cherokee" charset="0"/>
              </a:rPr>
              <a:t>February 15th ~ </a:t>
            </a:r>
          </a:p>
          <a:p>
            <a:pPr algn="r" defTabSz="979488"/>
            <a:r>
              <a:rPr lang="en-US" sz="3200" i="1" dirty="0">
                <a:solidFill>
                  <a:srgbClr val="DBEEF4"/>
                </a:solidFill>
                <a:latin typeface="Plantagenet Cherokee" charset="0"/>
              </a:rPr>
              <a:t>Registration Deadline</a:t>
            </a:r>
            <a:endParaRPr lang="en-US" sz="3200" i="1" dirty="0" smtClean="0">
              <a:solidFill>
                <a:srgbClr val="DBEEF4"/>
              </a:solidFill>
              <a:latin typeface="Plantagenet Cherokee" charset="0"/>
            </a:endParaRPr>
          </a:p>
          <a:p>
            <a:pPr algn="r" defTabSz="979488"/>
            <a:endParaRPr lang="en-US" sz="3200" i="1" dirty="0">
              <a:solidFill>
                <a:srgbClr val="DBEEF4"/>
              </a:solidFill>
              <a:latin typeface="Plantagenet Cherokee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2" y="6525540"/>
            <a:ext cx="2514600" cy="41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2" tIns="48981" rIns="97962" bIns="48981">
            <a:prstTxWarp prst="textNoShape">
              <a:avLst/>
            </a:prstTxWarp>
            <a:spAutoFit/>
          </a:bodyPr>
          <a:lstStyle/>
          <a:p>
            <a:pPr defTabSz="979488">
              <a:spcBef>
                <a:spcPts val="600"/>
              </a:spcBef>
            </a:pPr>
            <a:r>
              <a:rPr lang="en-US" sz="2600" b="1" i="1" dirty="0">
                <a:solidFill>
                  <a:srgbClr val="FFFC94"/>
                </a:solidFill>
                <a:latin typeface="Arial Bold" charset="0"/>
              </a:rPr>
              <a:t>Organizing Themes:</a:t>
            </a:r>
            <a:endParaRPr lang="en-US" sz="2600" b="1" i="1" dirty="0" smtClean="0">
              <a:solidFill>
                <a:srgbClr val="FFFC94"/>
              </a:solidFill>
              <a:latin typeface="Arial Bold" charset="0"/>
            </a:endParaRPr>
          </a:p>
          <a:p>
            <a:pPr defTabSz="979488">
              <a:spcBef>
                <a:spcPts val="600"/>
              </a:spcBef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Impact History</a:t>
            </a:r>
          </a:p>
          <a:p>
            <a:pPr defTabSz="979488">
              <a:spcBef>
                <a:spcPts val="600"/>
              </a:spcBef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Laboratory Studies </a:t>
            </a:r>
          </a:p>
          <a:p>
            <a:pPr defTabSz="979488">
              <a:spcBef>
                <a:spcPts val="600"/>
              </a:spcBef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Interior </a:t>
            </a:r>
            <a:r>
              <a:rPr lang="en-US" sz="2600" i="1" dirty="0">
                <a:solidFill>
                  <a:srgbClr val="FFFC94"/>
                </a:solidFill>
                <a:latin typeface="Arial Bold" charset="0"/>
              </a:rPr>
              <a:t>Evolution</a:t>
            </a:r>
            <a:endParaRPr lang="en-US" sz="2600" i="1" dirty="0" smtClean="0">
              <a:solidFill>
                <a:srgbClr val="FFFC94"/>
              </a:solidFill>
              <a:latin typeface="Arial Bold" charset="0"/>
            </a:endParaRPr>
          </a:p>
          <a:p>
            <a:pPr defTabSz="979488">
              <a:spcBef>
                <a:spcPts val="600"/>
              </a:spcBef>
              <a:spcAft>
                <a:spcPts val="1200"/>
              </a:spcAft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Meteorology and Weather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15697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 anchor="ctr">
            <a:prstTxWarp prst="textNoShape">
              <a:avLst/>
            </a:prstTxWarp>
          </a:bodyPr>
          <a:lstStyle/>
          <a:p>
            <a:pPr defTabSz="979488"/>
            <a:r>
              <a:rPr lang="en-US" sz="1800" i="1" dirty="0">
                <a:solidFill>
                  <a:srgbClr val="FFFF00"/>
                </a:solidFill>
                <a:latin typeface="Plantagenet Cherokee" charset="0"/>
              </a:rPr>
              <a:t>Full </a:t>
            </a:r>
            <a:r>
              <a:rPr lang="en-US" sz="1800" i="1" dirty="0" smtClean="0">
                <a:solidFill>
                  <a:srgbClr val="FFFF00"/>
                </a:solidFill>
                <a:latin typeface="Plantagenet Cherokee" charset="0"/>
              </a:rPr>
              <a:t>Details </a:t>
            </a:r>
            <a:r>
              <a:rPr lang="en-US" sz="1800" i="1" dirty="0">
                <a:solidFill>
                  <a:srgbClr val="FFFF00"/>
                </a:solidFill>
                <a:latin typeface="Plantagenet Cherokee" charset="0"/>
              </a:rPr>
              <a:t>at: </a:t>
            </a:r>
            <a:r>
              <a:rPr lang="en-US" sz="1800" i="1" dirty="0">
                <a:solidFill>
                  <a:srgbClr val="FFFF00"/>
                </a:solidFill>
                <a:latin typeface="Courier" charset="0"/>
              </a:rPr>
              <a:t>http://www.astro.umd.edu/~nixon/</a:t>
            </a:r>
            <a:r>
              <a:rPr lang="en-US" sz="1800" i="1" dirty="0" smtClean="0">
                <a:solidFill>
                  <a:srgbClr val="FFFF00"/>
                </a:solidFill>
                <a:latin typeface="Courier" charset="0"/>
              </a:rPr>
              <a:t>ttt_2012.html</a:t>
            </a:r>
            <a:endParaRPr lang="en-US" sz="1800" i="1" dirty="0">
              <a:solidFill>
                <a:srgbClr val="FFFF00"/>
              </a:solidFill>
              <a:latin typeface="Courier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600" y="11410950"/>
            <a:ext cx="7467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>
            <a:prstTxWarp prst="textNoShape">
              <a:avLst/>
            </a:prstTxWarp>
          </a:bodyPr>
          <a:lstStyle/>
          <a:p>
            <a:pPr marL="177800" indent="-177800" defTabSz="979488"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Topical reviews </a:t>
            </a:r>
            <a:r>
              <a:rPr lang="en-US" sz="2000" dirty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by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:</a:t>
            </a:r>
          </a:p>
          <a:p>
            <a:pPr marL="177800" indent="-177800" defTabSz="979488"/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Francis </a:t>
            </a:r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Nimmo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: “Interior and Tidal Evolution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”</a:t>
            </a:r>
          </a:p>
          <a:p>
            <a:pPr marL="177800" indent="-177800" defTabSz="979488"/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Yasuhito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Sekine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: “Origin of Titan’s Atmosphere”</a:t>
            </a:r>
          </a:p>
          <a:p>
            <a:pPr marL="177800" indent="-177800" defTabSz="979488"/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Laurence Soderblom: “Titan’s Surface Diversity”</a:t>
            </a:r>
          </a:p>
          <a:p>
            <a:pPr marL="177800" indent="-177800" defTabSz="979488"/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Jonathan Mitchell: “Titan’s Meteorology”</a:t>
            </a:r>
          </a:p>
          <a:p>
            <a:pPr marL="177800" indent="-177800" defTabSz="979488"/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Véronique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Vuitton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: “Chemical Complexity”</a:t>
            </a:r>
          </a:p>
          <a:p>
            <a:pPr marL="177800" indent="-177800" defTabSz="979488"/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Darrell </a:t>
            </a:r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Strobel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: “Upper Atmospheric Escape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?</a:t>
            </a:r>
          </a:p>
          <a:p>
            <a:pPr marL="177800" indent="-177800" defTabSz="979488"/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Feng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Tian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: “Titan, </a:t>
            </a:r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Exoplanets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 &amp; The Early Earth”</a:t>
            </a:r>
            <a:endParaRPr lang="en-US" sz="2000" dirty="0" smtClean="0">
              <a:solidFill>
                <a:srgbClr val="FFFFFF"/>
              </a:solidFill>
              <a:latin typeface="Futura" charset="0"/>
              <a:ea typeface="Futura" charset="0"/>
              <a:cs typeface="Futura" charset="0"/>
            </a:endParaRPr>
          </a:p>
          <a:p>
            <a:pPr marL="177800" indent="-177800" defTabSz="979488"/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Hunter Waite: “Future Exploration” </a:t>
            </a:r>
            <a:endParaRPr lang="en-US" sz="1800" dirty="0" smtClean="0">
              <a:solidFill>
                <a:srgbClr val="FFFFFF"/>
              </a:solidFill>
              <a:latin typeface="Futura" charset="0"/>
              <a:ea typeface="Futura" charset="0"/>
              <a:cs typeface="Futura" charset="0"/>
            </a:endParaRPr>
          </a:p>
          <a:p>
            <a:pPr marL="177800" indent="-177800" defTabSz="979488"/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+Curt </a:t>
            </a:r>
            <a:r>
              <a:rPr lang="en-US" sz="2000" dirty="0" err="1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Niebur</a:t>
            </a:r>
            <a:r>
              <a:rPr lang="en-US" sz="2000" dirty="0" smtClean="0">
                <a:solidFill>
                  <a:srgbClr val="FFFFFF"/>
                </a:solidFill>
                <a:latin typeface="Futura" charset="0"/>
                <a:ea typeface="Futura" charset="0"/>
                <a:cs typeface="Futura" charset="0"/>
              </a:rPr>
              <a:t>: “Titan’s Place in NASA Mission Portfolio”</a:t>
            </a:r>
          </a:p>
          <a:p>
            <a:pPr marL="177800" indent="-177800" defTabSz="979488"/>
            <a:endParaRPr lang="en-US" sz="2000" dirty="0" smtClean="0">
              <a:solidFill>
                <a:srgbClr val="FFFFFF"/>
              </a:solidFill>
              <a:latin typeface="Futura" charset="0"/>
              <a:ea typeface="Futura" charset="0"/>
              <a:cs typeface="Futura" charset="0"/>
            </a:endParaRPr>
          </a:p>
          <a:p>
            <a:pPr marL="177800" indent="-177800" defTabSz="979488"/>
            <a:r>
              <a:rPr lang="en-US" sz="2000" dirty="0" smtClean="0">
                <a:solidFill>
                  <a:srgbClr val="D9D8FF"/>
                </a:solidFill>
                <a:latin typeface="Futura" charset="0"/>
                <a:ea typeface="Futura" charset="0"/>
                <a:cs typeface="Futura" charset="0"/>
              </a:rPr>
              <a:t>Public Night</a:t>
            </a:r>
            <a:r>
              <a:rPr lang="en-US" sz="2000" dirty="0" smtClean="0">
                <a:solidFill>
                  <a:srgbClr val="D9D8FF"/>
                </a:solidFill>
                <a:latin typeface="Futura" charset="0"/>
                <a:ea typeface="Futura" charset="0"/>
                <a:cs typeface="Futura" charset="0"/>
              </a:rPr>
              <a:t> Lecture @ GSFC Visitor Center: “</a:t>
            </a:r>
            <a:r>
              <a:rPr lang="en-US" sz="2000" dirty="0" smtClean="0">
                <a:solidFill>
                  <a:srgbClr val="D9D8FF"/>
                </a:solidFill>
                <a:latin typeface="Futura" charset="0"/>
                <a:ea typeface="Futura" charset="0"/>
                <a:cs typeface="Futura" charset="0"/>
              </a:rPr>
              <a:t>History of Titan Exploration and Titan in Popular Culture,” Ralph D. Lorenz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53400" y="6525540"/>
            <a:ext cx="2514600" cy="37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>
            <a:prstTxWarp prst="textNoShape">
              <a:avLst/>
            </a:prstTxWarp>
            <a:spAutoFit/>
          </a:bodyPr>
          <a:lstStyle/>
          <a:p>
            <a:pPr marL="488950" indent="-488950" algn="r" defTabSz="979488">
              <a:spcBef>
                <a:spcPts val="1200"/>
              </a:spcBef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Atmospheric Loss and Evolution</a:t>
            </a:r>
          </a:p>
          <a:p>
            <a:pPr marL="488950" indent="-488950" algn="r" defTabSz="979488">
              <a:spcBef>
                <a:spcPts val="1200"/>
              </a:spcBef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Chemistry</a:t>
            </a:r>
          </a:p>
          <a:p>
            <a:pPr marL="488950" indent="-488950" algn="r" defTabSz="979488">
              <a:spcBef>
                <a:spcPts val="1200"/>
              </a:spcBef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Future Exploration</a:t>
            </a:r>
          </a:p>
          <a:p>
            <a:pPr marL="488950" indent="-488950" algn="r" defTabSz="979488">
              <a:spcBef>
                <a:spcPts val="1200"/>
              </a:spcBef>
            </a:pPr>
            <a:r>
              <a:rPr lang="en-US" sz="2600" i="1" dirty="0" smtClean="0">
                <a:solidFill>
                  <a:srgbClr val="FFFC94"/>
                </a:solidFill>
                <a:latin typeface="Arial Bold" charset="0"/>
              </a:rPr>
              <a:t>Surface Diversity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00" y="157734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Original Titan Graphic: NASA/JPL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76200"/>
            <a:ext cx="106250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800" dirty="0" smtClean="0">
                <a:solidFill>
                  <a:srgbClr val="FFFC94"/>
                </a:solidFill>
                <a:latin typeface="Wicked Queen BB"/>
                <a:cs typeface="Wicked Queen BB"/>
              </a:rPr>
              <a:t>Titan Through Time </a:t>
            </a:r>
            <a:r>
              <a:rPr lang="en-US" sz="12800" dirty="0" smtClean="0">
                <a:solidFill>
                  <a:srgbClr val="FFB125"/>
                </a:solidFill>
                <a:latin typeface="Britannic Bold"/>
                <a:cs typeface="Britannic Bold"/>
              </a:rPr>
              <a:t>2</a:t>
            </a:r>
            <a:endParaRPr lang="en-US" sz="13200" dirty="0">
              <a:solidFill>
                <a:srgbClr val="FFB125"/>
              </a:solidFill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249</Words>
  <Application>Microsoft Macintosh PowerPoint</Application>
  <PresentationFormat>Custom</PresentationFormat>
  <Paragraphs>47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Conor Nixon</dc:creator>
  <cp:lastModifiedBy>Conor Nixon</cp:lastModifiedBy>
  <cp:revision>7</cp:revision>
  <dcterms:created xsi:type="dcterms:W3CDTF">2011-11-07T21:08:52Z</dcterms:created>
  <dcterms:modified xsi:type="dcterms:W3CDTF">2011-11-07T21:15:25Z</dcterms:modified>
</cp:coreProperties>
</file>